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4"/>
  </p:notesMasterIdLst>
  <p:handoutMasterIdLst>
    <p:handoutMasterId r:id="rId85"/>
  </p:handoutMasterIdLst>
  <p:sldIdLst>
    <p:sldId id="256" r:id="rId2"/>
    <p:sldId id="339" r:id="rId3"/>
    <p:sldId id="340" r:id="rId4"/>
    <p:sldId id="292" r:id="rId5"/>
    <p:sldId id="283" r:id="rId6"/>
    <p:sldId id="363" r:id="rId7"/>
    <p:sldId id="317" r:id="rId8"/>
    <p:sldId id="347" r:id="rId9"/>
    <p:sldId id="362" r:id="rId10"/>
    <p:sldId id="338" r:id="rId11"/>
    <p:sldId id="336" r:id="rId12"/>
    <p:sldId id="364" r:id="rId13"/>
    <p:sldId id="295" r:id="rId14"/>
    <p:sldId id="341" r:id="rId15"/>
    <p:sldId id="348" r:id="rId16"/>
    <p:sldId id="349" r:id="rId17"/>
    <p:sldId id="350" r:id="rId18"/>
    <p:sldId id="342" r:id="rId19"/>
    <p:sldId id="351" r:id="rId20"/>
    <p:sldId id="294" r:id="rId21"/>
    <p:sldId id="343" r:id="rId22"/>
    <p:sldId id="265" r:id="rId23"/>
    <p:sldId id="308" r:id="rId24"/>
    <p:sldId id="272" r:id="rId25"/>
    <p:sldId id="355" r:id="rId26"/>
    <p:sldId id="271" r:id="rId27"/>
    <p:sldId id="360" r:id="rId28"/>
    <p:sldId id="299" r:id="rId29"/>
    <p:sldId id="361" r:id="rId30"/>
    <p:sldId id="365" r:id="rId31"/>
    <p:sldId id="366" r:id="rId32"/>
    <p:sldId id="344" r:id="rId33"/>
    <p:sldId id="306" r:id="rId34"/>
    <p:sldId id="367" r:id="rId35"/>
    <p:sldId id="370" r:id="rId36"/>
    <p:sldId id="394" r:id="rId37"/>
    <p:sldId id="390" r:id="rId38"/>
    <p:sldId id="368" r:id="rId39"/>
    <p:sldId id="327" r:id="rId40"/>
    <p:sldId id="369" r:id="rId41"/>
    <p:sldId id="416" r:id="rId42"/>
    <p:sldId id="420" r:id="rId43"/>
    <p:sldId id="419" r:id="rId44"/>
    <p:sldId id="421" r:id="rId45"/>
    <p:sldId id="429" r:id="rId46"/>
    <p:sldId id="396" r:id="rId47"/>
    <p:sldId id="435" r:id="rId48"/>
    <p:sldId id="391" r:id="rId49"/>
    <p:sldId id="384" r:id="rId50"/>
    <p:sldId id="385" r:id="rId51"/>
    <p:sldId id="386" r:id="rId52"/>
    <p:sldId id="437" r:id="rId53"/>
    <p:sldId id="424" r:id="rId54"/>
    <p:sldId id="425" r:id="rId55"/>
    <p:sldId id="436" r:id="rId56"/>
    <p:sldId id="392" r:id="rId57"/>
    <p:sldId id="398" r:id="rId58"/>
    <p:sldId id="399" r:id="rId59"/>
    <p:sldId id="400" r:id="rId60"/>
    <p:sldId id="426" r:id="rId61"/>
    <p:sldId id="438" r:id="rId62"/>
    <p:sldId id="393" r:id="rId63"/>
    <p:sldId id="402" r:id="rId64"/>
    <p:sldId id="403" r:id="rId65"/>
    <p:sldId id="404" r:id="rId66"/>
    <p:sldId id="440" r:id="rId67"/>
    <p:sldId id="405" r:id="rId68"/>
    <p:sldId id="395" r:id="rId69"/>
    <p:sldId id="406" r:id="rId70"/>
    <p:sldId id="407" r:id="rId71"/>
    <p:sldId id="408" r:id="rId72"/>
    <p:sldId id="422" r:id="rId73"/>
    <p:sldId id="423" r:id="rId74"/>
    <p:sldId id="439" r:id="rId75"/>
    <p:sldId id="345" r:id="rId76"/>
    <p:sldId id="410" r:id="rId77"/>
    <p:sldId id="411" r:id="rId78"/>
    <p:sldId id="414" r:id="rId79"/>
    <p:sldId id="415" r:id="rId80"/>
    <p:sldId id="346" r:id="rId81"/>
    <p:sldId id="334" r:id="rId82"/>
    <p:sldId id="441" r:id="rId83"/>
  </p:sldIdLst>
  <p:sldSz cx="12195175" cy="6869113"/>
  <p:notesSz cx="6797675" cy="9928225"/>
  <p:defaultTextStyle>
    <a:defPPr>
      <a:defRPr lang="de-DE"/>
    </a:defPPr>
    <a:lvl1pPr marL="0" algn="l" defTabSz="1220084" rtl="0" eaLnBrk="1" latinLnBrk="0" hangingPunct="1">
      <a:defRPr sz="2400" kern="1200">
        <a:solidFill>
          <a:schemeClr val="tx1"/>
        </a:solidFill>
        <a:latin typeface="+mn-lt"/>
        <a:ea typeface="+mn-ea"/>
        <a:cs typeface="+mn-cs"/>
      </a:defRPr>
    </a:lvl1pPr>
    <a:lvl2pPr marL="610042" algn="l" defTabSz="1220084" rtl="0" eaLnBrk="1" latinLnBrk="0" hangingPunct="1">
      <a:defRPr sz="2400" kern="1200">
        <a:solidFill>
          <a:schemeClr val="tx1"/>
        </a:solidFill>
        <a:latin typeface="+mn-lt"/>
        <a:ea typeface="+mn-ea"/>
        <a:cs typeface="+mn-cs"/>
      </a:defRPr>
    </a:lvl2pPr>
    <a:lvl3pPr marL="1220084" algn="l" defTabSz="1220084" rtl="0" eaLnBrk="1" latinLnBrk="0" hangingPunct="1">
      <a:defRPr sz="2400" kern="1200">
        <a:solidFill>
          <a:schemeClr val="tx1"/>
        </a:solidFill>
        <a:latin typeface="+mn-lt"/>
        <a:ea typeface="+mn-ea"/>
        <a:cs typeface="+mn-cs"/>
      </a:defRPr>
    </a:lvl3pPr>
    <a:lvl4pPr marL="1830126" algn="l" defTabSz="1220084" rtl="0" eaLnBrk="1" latinLnBrk="0" hangingPunct="1">
      <a:defRPr sz="2400" kern="1200">
        <a:solidFill>
          <a:schemeClr val="tx1"/>
        </a:solidFill>
        <a:latin typeface="+mn-lt"/>
        <a:ea typeface="+mn-ea"/>
        <a:cs typeface="+mn-cs"/>
      </a:defRPr>
    </a:lvl4pPr>
    <a:lvl5pPr marL="2440168" algn="l" defTabSz="1220084" rtl="0" eaLnBrk="1" latinLnBrk="0" hangingPunct="1">
      <a:defRPr sz="2400" kern="1200">
        <a:solidFill>
          <a:schemeClr val="tx1"/>
        </a:solidFill>
        <a:latin typeface="+mn-lt"/>
        <a:ea typeface="+mn-ea"/>
        <a:cs typeface="+mn-cs"/>
      </a:defRPr>
    </a:lvl5pPr>
    <a:lvl6pPr marL="3050210" algn="l" defTabSz="1220084" rtl="0" eaLnBrk="1" latinLnBrk="0" hangingPunct="1">
      <a:defRPr sz="2400" kern="1200">
        <a:solidFill>
          <a:schemeClr val="tx1"/>
        </a:solidFill>
        <a:latin typeface="+mn-lt"/>
        <a:ea typeface="+mn-ea"/>
        <a:cs typeface="+mn-cs"/>
      </a:defRPr>
    </a:lvl6pPr>
    <a:lvl7pPr marL="3660252" algn="l" defTabSz="1220084" rtl="0" eaLnBrk="1" latinLnBrk="0" hangingPunct="1">
      <a:defRPr sz="2400" kern="1200">
        <a:solidFill>
          <a:schemeClr val="tx1"/>
        </a:solidFill>
        <a:latin typeface="+mn-lt"/>
        <a:ea typeface="+mn-ea"/>
        <a:cs typeface="+mn-cs"/>
      </a:defRPr>
    </a:lvl7pPr>
    <a:lvl8pPr marL="4270294" algn="l" defTabSz="1220084" rtl="0" eaLnBrk="1" latinLnBrk="0" hangingPunct="1">
      <a:defRPr sz="2400" kern="1200">
        <a:solidFill>
          <a:schemeClr val="tx1"/>
        </a:solidFill>
        <a:latin typeface="+mn-lt"/>
        <a:ea typeface="+mn-ea"/>
        <a:cs typeface="+mn-cs"/>
      </a:defRPr>
    </a:lvl8pPr>
    <a:lvl9pPr marL="4880336" algn="l" defTabSz="1220084"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4">
          <p15:clr>
            <a:srgbClr val="A4A3A4"/>
          </p15:clr>
        </p15:guide>
        <p15:guide id="2" pos="384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oegtli, Naomi" initials="NAV" lastIdx="3" clrIdx="0"/>
  <p:cmAuthor id="1" name="SAP SAP" initials="" lastIdx="4"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6CB"/>
    <a:srgbClr val="E35500"/>
    <a:srgbClr val="800080"/>
    <a:srgbClr val="F0AB00"/>
    <a:srgbClr val="4FB81C"/>
    <a:srgbClr val="DAF7CB"/>
    <a:srgbClr val="C2E5FF"/>
    <a:srgbClr val="FFEFC9"/>
    <a:srgbClr val="FFDCC6"/>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9415" autoAdjust="0"/>
  </p:normalViewPr>
  <p:slideViewPr>
    <p:cSldViewPr>
      <p:cViewPr>
        <p:scale>
          <a:sx n="100" d="100"/>
          <a:sy n="100" d="100"/>
        </p:scale>
        <p:origin x="-221" y="-941"/>
      </p:cViewPr>
      <p:guideLst>
        <p:guide orient="horz" pos="2164"/>
        <p:guide pos="3841"/>
      </p:guideLst>
    </p:cSldViewPr>
  </p:slideViewPr>
  <p:notesTextViewPr>
    <p:cViewPr>
      <p:scale>
        <a:sx n="125" d="100"/>
        <a:sy n="125" d="100"/>
      </p:scale>
      <p:origin x="0" y="0"/>
    </p:cViewPr>
  </p:notesTextViewPr>
  <p:sorterViewPr>
    <p:cViewPr varScale="1">
      <p:scale>
        <a:sx n="1" d="1"/>
        <a:sy n="1" d="1"/>
      </p:scale>
      <p:origin x="0" y="-20803"/>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4958"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1098" y="1"/>
            <a:ext cx="2944958" cy="496888"/>
          </a:xfrm>
          <a:prstGeom prst="rect">
            <a:avLst/>
          </a:prstGeom>
        </p:spPr>
        <p:txBody>
          <a:bodyPr vert="horz" lIns="91440" tIns="45720" rIns="91440" bIns="45720" rtlCol="0"/>
          <a:lstStyle>
            <a:lvl1pPr algn="r">
              <a:defRPr sz="1200"/>
            </a:lvl1pPr>
          </a:lstStyle>
          <a:p>
            <a:fld id="{92081499-F43C-41AC-8EE5-AC06E90F7891}" type="datetimeFigureOut">
              <a:rPr lang="en-GB" smtClean="0"/>
              <a:t>22/10/2018</a:t>
            </a:fld>
            <a:endParaRPr lang="en-GB"/>
          </a:p>
        </p:txBody>
      </p:sp>
      <p:sp>
        <p:nvSpPr>
          <p:cNvPr id="4" name="Footer Placeholder 3"/>
          <p:cNvSpPr>
            <a:spLocks noGrp="1"/>
          </p:cNvSpPr>
          <p:nvPr>
            <p:ph type="ftr" sz="quarter" idx="2"/>
          </p:nvPr>
        </p:nvSpPr>
        <p:spPr>
          <a:xfrm>
            <a:off x="0" y="9429751"/>
            <a:ext cx="2944958" cy="496888"/>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1098" y="9429751"/>
            <a:ext cx="2944958" cy="496888"/>
          </a:xfrm>
          <a:prstGeom prst="rect">
            <a:avLst/>
          </a:prstGeom>
        </p:spPr>
        <p:txBody>
          <a:bodyPr vert="horz" lIns="91440" tIns="45720" rIns="91440" bIns="45720" rtlCol="0" anchor="b"/>
          <a:lstStyle>
            <a:lvl1pPr algn="r">
              <a:defRPr sz="1200"/>
            </a:lvl1pPr>
          </a:lstStyle>
          <a:p>
            <a:fld id="{72551FE3-F833-40C2-91BB-912C16974158}" type="slidenum">
              <a:rPr lang="en-GB" smtClean="0"/>
              <a:t>‹#›</a:t>
            </a:fld>
            <a:endParaRPr lang="en-GB"/>
          </a:p>
        </p:txBody>
      </p:sp>
    </p:spTree>
    <p:extLst>
      <p:ext uri="{BB962C8B-B14F-4D97-AF65-F5344CB8AC3E}">
        <p14:creationId xmlns:p14="http://schemas.microsoft.com/office/powerpoint/2010/main" val="15798175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5659" cy="496411"/>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50444" y="1"/>
            <a:ext cx="2945659" cy="496411"/>
          </a:xfrm>
          <a:prstGeom prst="rect">
            <a:avLst/>
          </a:prstGeom>
        </p:spPr>
        <p:txBody>
          <a:bodyPr vert="horz" lIns="91440" tIns="45720" rIns="91440" bIns="45720" rtlCol="0"/>
          <a:lstStyle>
            <a:lvl1pPr algn="r">
              <a:defRPr sz="1200"/>
            </a:lvl1pPr>
          </a:lstStyle>
          <a:p>
            <a:fld id="{E9D6051E-0B0A-4CD3-8B73-9040B7CA268E}" type="datetimeFigureOut">
              <a:rPr lang="de-DE" smtClean="0"/>
              <a:t>22.10.2018</a:t>
            </a:fld>
            <a:endParaRPr lang="de-DE"/>
          </a:p>
        </p:txBody>
      </p:sp>
      <p:sp>
        <p:nvSpPr>
          <p:cNvPr id="4" name="Slide Image Placeholder 3"/>
          <p:cNvSpPr>
            <a:spLocks noGrp="1" noRot="1" noChangeAspect="1"/>
          </p:cNvSpPr>
          <p:nvPr>
            <p:ph type="sldImg" idx="2"/>
          </p:nvPr>
        </p:nvSpPr>
        <p:spPr>
          <a:xfrm>
            <a:off x="95250" y="744538"/>
            <a:ext cx="6607175" cy="3722687"/>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1" y="9430092"/>
            <a:ext cx="2945659" cy="496411"/>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50444" y="9430092"/>
            <a:ext cx="2945659" cy="496411"/>
          </a:xfrm>
          <a:prstGeom prst="rect">
            <a:avLst/>
          </a:prstGeom>
        </p:spPr>
        <p:txBody>
          <a:bodyPr vert="horz" lIns="91440" tIns="45720" rIns="91440" bIns="45720" rtlCol="0" anchor="b"/>
          <a:lstStyle>
            <a:lvl1pPr algn="r">
              <a:defRPr sz="1200"/>
            </a:lvl1pPr>
          </a:lstStyle>
          <a:p>
            <a:fld id="{50BA142A-422A-42AA-9E63-183E3460DBC6}" type="slidenum">
              <a:rPr lang="de-DE" smtClean="0"/>
              <a:t>‹#›</a:t>
            </a:fld>
            <a:endParaRPr lang="de-DE"/>
          </a:p>
        </p:txBody>
      </p:sp>
    </p:spTree>
    <p:extLst>
      <p:ext uri="{BB962C8B-B14F-4D97-AF65-F5344CB8AC3E}">
        <p14:creationId xmlns:p14="http://schemas.microsoft.com/office/powerpoint/2010/main" val="3137155403"/>
      </p:ext>
    </p:extLst>
  </p:cSld>
  <p:clrMap bg1="lt1" tx1="dk1" bg2="lt2" tx2="dk2" accent1="accent1" accent2="accent2" accent3="accent3" accent4="accent4" accent5="accent5" accent6="accent6" hlink="hlink" folHlink="folHlink"/>
  <p:notesStyle>
    <a:lvl1pPr marL="0" algn="l" defTabSz="1220084" rtl="0" eaLnBrk="1" latinLnBrk="0" hangingPunct="1">
      <a:defRPr sz="1600" kern="1200">
        <a:solidFill>
          <a:schemeClr val="tx1"/>
        </a:solidFill>
        <a:latin typeface="+mn-lt"/>
        <a:ea typeface="+mn-ea"/>
        <a:cs typeface="+mn-cs"/>
      </a:defRPr>
    </a:lvl1pPr>
    <a:lvl2pPr marL="610042" algn="l" defTabSz="1220084" rtl="0" eaLnBrk="1" latinLnBrk="0" hangingPunct="1">
      <a:defRPr sz="1600" kern="1200">
        <a:solidFill>
          <a:schemeClr val="tx1"/>
        </a:solidFill>
        <a:latin typeface="+mn-lt"/>
        <a:ea typeface="+mn-ea"/>
        <a:cs typeface="+mn-cs"/>
      </a:defRPr>
    </a:lvl2pPr>
    <a:lvl3pPr marL="1220084" algn="l" defTabSz="1220084" rtl="0" eaLnBrk="1" latinLnBrk="0" hangingPunct="1">
      <a:defRPr sz="1600" kern="1200">
        <a:solidFill>
          <a:schemeClr val="tx1"/>
        </a:solidFill>
        <a:latin typeface="+mn-lt"/>
        <a:ea typeface="+mn-ea"/>
        <a:cs typeface="+mn-cs"/>
      </a:defRPr>
    </a:lvl3pPr>
    <a:lvl4pPr marL="1830126" algn="l" defTabSz="1220084" rtl="0" eaLnBrk="1" latinLnBrk="0" hangingPunct="1">
      <a:defRPr sz="1600" kern="1200">
        <a:solidFill>
          <a:schemeClr val="tx1"/>
        </a:solidFill>
        <a:latin typeface="+mn-lt"/>
        <a:ea typeface="+mn-ea"/>
        <a:cs typeface="+mn-cs"/>
      </a:defRPr>
    </a:lvl4pPr>
    <a:lvl5pPr marL="2440168" algn="l" defTabSz="1220084" rtl="0" eaLnBrk="1" latinLnBrk="0" hangingPunct="1">
      <a:defRPr sz="1600" kern="1200">
        <a:solidFill>
          <a:schemeClr val="tx1"/>
        </a:solidFill>
        <a:latin typeface="+mn-lt"/>
        <a:ea typeface="+mn-ea"/>
        <a:cs typeface="+mn-cs"/>
      </a:defRPr>
    </a:lvl5pPr>
    <a:lvl6pPr marL="3050210" algn="l" defTabSz="1220084" rtl="0" eaLnBrk="1" latinLnBrk="0" hangingPunct="1">
      <a:defRPr sz="1600" kern="1200">
        <a:solidFill>
          <a:schemeClr val="tx1"/>
        </a:solidFill>
        <a:latin typeface="+mn-lt"/>
        <a:ea typeface="+mn-ea"/>
        <a:cs typeface="+mn-cs"/>
      </a:defRPr>
    </a:lvl6pPr>
    <a:lvl7pPr marL="3660252" algn="l" defTabSz="1220084" rtl="0" eaLnBrk="1" latinLnBrk="0" hangingPunct="1">
      <a:defRPr sz="1600" kern="1200">
        <a:solidFill>
          <a:schemeClr val="tx1"/>
        </a:solidFill>
        <a:latin typeface="+mn-lt"/>
        <a:ea typeface="+mn-ea"/>
        <a:cs typeface="+mn-cs"/>
      </a:defRPr>
    </a:lvl7pPr>
    <a:lvl8pPr marL="4270294" algn="l" defTabSz="1220084" rtl="0" eaLnBrk="1" latinLnBrk="0" hangingPunct="1">
      <a:defRPr sz="1600" kern="1200">
        <a:solidFill>
          <a:schemeClr val="tx1"/>
        </a:solidFill>
        <a:latin typeface="+mn-lt"/>
        <a:ea typeface="+mn-ea"/>
        <a:cs typeface="+mn-cs"/>
      </a:defRPr>
    </a:lvl8pPr>
    <a:lvl9pPr marL="4880336" algn="l" defTabSz="122008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0BA142A-422A-42AA-9E63-183E3460DBC6}" type="slidenum">
              <a:rPr lang="de-DE" smtClean="0"/>
              <a:t>1</a:t>
            </a:fld>
            <a:endParaRPr lang="de-DE"/>
          </a:p>
        </p:txBody>
      </p:sp>
    </p:spTree>
    <p:extLst>
      <p:ext uri="{BB962C8B-B14F-4D97-AF65-F5344CB8AC3E}">
        <p14:creationId xmlns:p14="http://schemas.microsoft.com/office/powerpoint/2010/main" val="700406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10</a:t>
            </a:fld>
            <a:endParaRPr lang="de-DE"/>
          </a:p>
        </p:txBody>
      </p:sp>
    </p:spTree>
    <p:extLst>
      <p:ext uri="{BB962C8B-B14F-4D97-AF65-F5344CB8AC3E}">
        <p14:creationId xmlns:p14="http://schemas.microsoft.com/office/powerpoint/2010/main" val="1754660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11</a:t>
            </a:fld>
            <a:endParaRPr lang="de-DE"/>
          </a:p>
        </p:txBody>
      </p:sp>
    </p:spTree>
    <p:extLst>
      <p:ext uri="{BB962C8B-B14F-4D97-AF65-F5344CB8AC3E}">
        <p14:creationId xmlns:p14="http://schemas.microsoft.com/office/powerpoint/2010/main" val="1455519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12</a:t>
            </a:fld>
            <a:endParaRPr lang="de-DE"/>
          </a:p>
        </p:txBody>
      </p:sp>
    </p:spTree>
    <p:extLst>
      <p:ext uri="{BB962C8B-B14F-4D97-AF65-F5344CB8AC3E}">
        <p14:creationId xmlns:p14="http://schemas.microsoft.com/office/powerpoint/2010/main" val="1033281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13</a:t>
            </a:fld>
            <a:endParaRPr lang="de-DE"/>
          </a:p>
        </p:txBody>
      </p:sp>
    </p:spTree>
    <p:extLst>
      <p:ext uri="{BB962C8B-B14F-4D97-AF65-F5344CB8AC3E}">
        <p14:creationId xmlns:p14="http://schemas.microsoft.com/office/powerpoint/2010/main" val="3191931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14</a:t>
            </a:fld>
            <a:endParaRPr lang="de-DE"/>
          </a:p>
        </p:txBody>
      </p:sp>
    </p:spTree>
    <p:extLst>
      <p:ext uri="{BB962C8B-B14F-4D97-AF65-F5344CB8AC3E}">
        <p14:creationId xmlns:p14="http://schemas.microsoft.com/office/powerpoint/2010/main" val="1074778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15</a:t>
            </a:fld>
            <a:endParaRPr lang="de-DE"/>
          </a:p>
        </p:txBody>
      </p:sp>
    </p:spTree>
    <p:extLst>
      <p:ext uri="{BB962C8B-B14F-4D97-AF65-F5344CB8AC3E}">
        <p14:creationId xmlns:p14="http://schemas.microsoft.com/office/powerpoint/2010/main" val="688907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16</a:t>
            </a:fld>
            <a:endParaRPr lang="de-DE"/>
          </a:p>
        </p:txBody>
      </p:sp>
    </p:spTree>
    <p:extLst>
      <p:ext uri="{BB962C8B-B14F-4D97-AF65-F5344CB8AC3E}">
        <p14:creationId xmlns:p14="http://schemas.microsoft.com/office/powerpoint/2010/main" val="701641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17</a:t>
            </a:fld>
            <a:endParaRPr lang="de-DE"/>
          </a:p>
        </p:txBody>
      </p:sp>
    </p:spTree>
    <p:extLst>
      <p:ext uri="{BB962C8B-B14F-4D97-AF65-F5344CB8AC3E}">
        <p14:creationId xmlns:p14="http://schemas.microsoft.com/office/powerpoint/2010/main" val="3535860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18</a:t>
            </a:fld>
            <a:endParaRPr lang="de-DE"/>
          </a:p>
        </p:txBody>
      </p:sp>
    </p:spTree>
    <p:extLst>
      <p:ext uri="{BB962C8B-B14F-4D97-AF65-F5344CB8AC3E}">
        <p14:creationId xmlns:p14="http://schemas.microsoft.com/office/powerpoint/2010/main" val="2969786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19</a:t>
            </a:fld>
            <a:endParaRPr lang="de-DE"/>
          </a:p>
        </p:txBody>
      </p:sp>
    </p:spTree>
    <p:extLst>
      <p:ext uri="{BB962C8B-B14F-4D97-AF65-F5344CB8AC3E}">
        <p14:creationId xmlns:p14="http://schemas.microsoft.com/office/powerpoint/2010/main" val="1315800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2</a:t>
            </a:fld>
            <a:endParaRPr lang="de-DE"/>
          </a:p>
        </p:txBody>
      </p:sp>
    </p:spTree>
    <p:extLst>
      <p:ext uri="{BB962C8B-B14F-4D97-AF65-F5344CB8AC3E}">
        <p14:creationId xmlns:p14="http://schemas.microsoft.com/office/powerpoint/2010/main" val="401823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20</a:t>
            </a:fld>
            <a:endParaRPr lang="de-DE"/>
          </a:p>
        </p:txBody>
      </p:sp>
    </p:spTree>
    <p:extLst>
      <p:ext uri="{BB962C8B-B14F-4D97-AF65-F5344CB8AC3E}">
        <p14:creationId xmlns:p14="http://schemas.microsoft.com/office/powerpoint/2010/main" val="3191931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21</a:t>
            </a:fld>
            <a:endParaRPr lang="de-DE"/>
          </a:p>
        </p:txBody>
      </p:sp>
    </p:spTree>
    <p:extLst>
      <p:ext uri="{BB962C8B-B14F-4D97-AF65-F5344CB8AC3E}">
        <p14:creationId xmlns:p14="http://schemas.microsoft.com/office/powerpoint/2010/main" val="1289732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22</a:t>
            </a:fld>
            <a:endParaRPr lang="de-DE"/>
          </a:p>
        </p:txBody>
      </p:sp>
    </p:spTree>
    <p:extLst>
      <p:ext uri="{BB962C8B-B14F-4D97-AF65-F5344CB8AC3E}">
        <p14:creationId xmlns:p14="http://schemas.microsoft.com/office/powerpoint/2010/main" val="3191931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23</a:t>
            </a:fld>
            <a:endParaRPr lang="de-DE"/>
          </a:p>
        </p:txBody>
      </p:sp>
    </p:spTree>
    <p:extLst>
      <p:ext uri="{BB962C8B-B14F-4D97-AF65-F5344CB8AC3E}">
        <p14:creationId xmlns:p14="http://schemas.microsoft.com/office/powerpoint/2010/main" val="3191931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24</a:t>
            </a:fld>
            <a:endParaRPr lang="de-DE"/>
          </a:p>
        </p:txBody>
      </p:sp>
    </p:spTree>
    <p:extLst>
      <p:ext uri="{BB962C8B-B14F-4D97-AF65-F5344CB8AC3E}">
        <p14:creationId xmlns:p14="http://schemas.microsoft.com/office/powerpoint/2010/main" val="3191931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25</a:t>
            </a:fld>
            <a:endParaRPr lang="de-DE"/>
          </a:p>
        </p:txBody>
      </p:sp>
    </p:spTree>
    <p:extLst>
      <p:ext uri="{BB962C8B-B14F-4D97-AF65-F5344CB8AC3E}">
        <p14:creationId xmlns:p14="http://schemas.microsoft.com/office/powerpoint/2010/main" val="3703061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26</a:t>
            </a:fld>
            <a:endParaRPr lang="de-DE"/>
          </a:p>
        </p:txBody>
      </p:sp>
    </p:spTree>
    <p:extLst>
      <p:ext uri="{BB962C8B-B14F-4D97-AF65-F5344CB8AC3E}">
        <p14:creationId xmlns:p14="http://schemas.microsoft.com/office/powerpoint/2010/main" val="3191931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27</a:t>
            </a:fld>
            <a:endParaRPr lang="de-DE"/>
          </a:p>
        </p:txBody>
      </p:sp>
    </p:spTree>
    <p:extLst>
      <p:ext uri="{BB962C8B-B14F-4D97-AF65-F5344CB8AC3E}">
        <p14:creationId xmlns:p14="http://schemas.microsoft.com/office/powerpoint/2010/main" val="2139254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28</a:t>
            </a:fld>
            <a:endParaRPr lang="de-DE"/>
          </a:p>
        </p:txBody>
      </p:sp>
    </p:spTree>
    <p:extLst>
      <p:ext uri="{BB962C8B-B14F-4D97-AF65-F5344CB8AC3E}">
        <p14:creationId xmlns:p14="http://schemas.microsoft.com/office/powerpoint/2010/main" val="31919319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29</a:t>
            </a:fld>
            <a:endParaRPr lang="de-DE"/>
          </a:p>
        </p:txBody>
      </p:sp>
    </p:spTree>
    <p:extLst>
      <p:ext uri="{BB962C8B-B14F-4D97-AF65-F5344CB8AC3E}">
        <p14:creationId xmlns:p14="http://schemas.microsoft.com/office/powerpoint/2010/main" val="1820445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3</a:t>
            </a:fld>
            <a:endParaRPr lang="de-DE"/>
          </a:p>
        </p:txBody>
      </p:sp>
    </p:spTree>
    <p:extLst>
      <p:ext uri="{BB962C8B-B14F-4D97-AF65-F5344CB8AC3E}">
        <p14:creationId xmlns:p14="http://schemas.microsoft.com/office/powerpoint/2010/main" val="2564186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30</a:t>
            </a:fld>
            <a:endParaRPr lang="de-DE"/>
          </a:p>
        </p:txBody>
      </p:sp>
    </p:spTree>
    <p:extLst>
      <p:ext uri="{BB962C8B-B14F-4D97-AF65-F5344CB8AC3E}">
        <p14:creationId xmlns:p14="http://schemas.microsoft.com/office/powerpoint/2010/main" val="2229288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31</a:t>
            </a:fld>
            <a:endParaRPr lang="de-DE"/>
          </a:p>
        </p:txBody>
      </p:sp>
    </p:spTree>
    <p:extLst>
      <p:ext uri="{BB962C8B-B14F-4D97-AF65-F5344CB8AC3E}">
        <p14:creationId xmlns:p14="http://schemas.microsoft.com/office/powerpoint/2010/main" val="3085879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32</a:t>
            </a:fld>
            <a:endParaRPr lang="de-DE"/>
          </a:p>
        </p:txBody>
      </p:sp>
    </p:spTree>
    <p:extLst>
      <p:ext uri="{BB962C8B-B14F-4D97-AF65-F5344CB8AC3E}">
        <p14:creationId xmlns:p14="http://schemas.microsoft.com/office/powerpoint/2010/main" val="4248506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33</a:t>
            </a:fld>
            <a:endParaRPr lang="de-DE"/>
          </a:p>
        </p:txBody>
      </p:sp>
    </p:spTree>
    <p:extLst>
      <p:ext uri="{BB962C8B-B14F-4D97-AF65-F5344CB8AC3E}">
        <p14:creationId xmlns:p14="http://schemas.microsoft.com/office/powerpoint/2010/main" val="31919319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34</a:t>
            </a:fld>
            <a:endParaRPr lang="de-DE"/>
          </a:p>
        </p:txBody>
      </p:sp>
    </p:spTree>
    <p:extLst>
      <p:ext uri="{BB962C8B-B14F-4D97-AF65-F5344CB8AC3E}">
        <p14:creationId xmlns:p14="http://schemas.microsoft.com/office/powerpoint/2010/main" val="25502013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35</a:t>
            </a:fld>
            <a:endParaRPr lang="de-DE"/>
          </a:p>
        </p:txBody>
      </p:sp>
    </p:spTree>
    <p:extLst>
      <p:ext uri="{BB962C8B-B14F-4D97-AF65-F5344CB8AC3E}">
        <p14:creationId xmlns:p14="http://schemas.microsoft.com/office/powerpoint/2010/main" val="24568739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36</a:t>
            </a:fld>
            <a:endParaRPr lang="de-DE"/>
          </a:p>
        </p:txBody>
      </p:sp>
    </p:spTree>
    <p:extLst>
      <p:ext uri="{BB962C8B-B14F-4D97-AF65-F5344CB8AC3E}">
        <p14:creationId xmlns:p14="http://schemas.microsoft.com/office/powerpoint/2010/main" val="1178790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37</a:t>
            </a:fld>
            <a:endParaRPr lang="de-DE"/>
          </a:p>
        </p:txBody>
      </p:sp>
    </p:spTree>
    <p:extLst>
      <p:ext uri="{BB962C8B-B14F-4D97-AF65-F5344CB8AC3E}">
        <p14:creationId xmlns:p14="http://schemas.microsoft.com/office/powerpoint/2010/main" val="17138685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0BA142A-422A-42AA-9E63-183E3460DBC6}" type="slidenum">
              <a:rPr lang="de-DE" smtClean="0"/>
              <a:t>38</a:t>
            </a:fld>
            <a:endParaRPr lang="de-DE"/>
          </a:p>
        </p:txBody>
      </p:sp>
    </p:spTree>
    <p:extLst>
      <p:ext uri="{BB962C8B-B14F-4D97-AF65-F5344CB8AC3E}">
        <p14:creationId xmlns:p14="http://schemas.microsoft.com/office/powerpoint/2010/main" val="3616954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39</a:t>
            </a:fld>
            <a:endParaRPr lang="de-DE"/>
          </a:p>
        </p:txBody>
      </p:sp>
    </p:spTree>
    <p:extLst>
      <p:ext uri="{BB962C8B-B14F-4D97-AF65-F5344CB8AC3E}">
        <p14:creationId xmlns:p14="http://schemas.microsoft.com/office/powerpoint/2010/main" val="517889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4</a:t>
            </a:fld>
            <a:endParaRPr lang="de-DE"/>
          </a:p>
        </p:txBody>
      </p:sp>
    </p:spTree>
    <p:extLst>
      <p:ext uri="{BB962C8B-B14F-4D97-AF65-F5344CB8AC3E}">
        <p14:creationId xmlns:p14="http://schemas.microsoft.com/office/powerpoint/2010/main" val="3191931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40</a:t>
            </a:fld>
            <a:endParaRPr lang="de-DE"/>
          </a:p>
        </p:txBody>
      </p:sp>
    </p:spTree>
    <p:extLst>
      <p:ext uri="{BB962C8B-B14F-4D97-AF65-F5344CB8AC3E}">
        <p14:creationId xmlns:p14="http://schemas.microsoft.com/office/powerpoint/2010/main" val="39836578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41</a:t>
            </a:fld>
            <a:endParaRPr lang="de-DE"/>
          </a:p>
        </p:txBody>
      </p:sp>
    </p:spTree>
    <p:extLst>
      <p:ext uri="{BB962C8B-B14F-4D97-AF65-F5344CB8AC3E}">
        <p14:creationId xmlns:p14="http://schemas.microsoft.com/office/powerpoint/2010/main" val="16681276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42</a:t>
            </a:fld>
            <a:endParaRPr lang="de-DE"/>
          </a:p>
        </p:txBody>
      </p:sp>
    </p:spTree>
    <p:extLst>
      <p:ext uri="{BB962C8B-B14F-4D97-AF65-F5344CB8AC3E}">
        <p14:creationId xmlns:p14="http://schemas.microsoft.com/office/powerpoint/2010/main" val="35044147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43</a:t>
            </a:fld>
            <a:endParaRPr lang="de-DE"/>
          </a:p>
        </p:txBody>
      </p:sp>
    </p:spTree>
    <p:extLst>
      <p:ext uri="{BB962C8B-B14F-4D97-AF65-F5344CB8AC3E}">
        <p14:creationId xmlns:p14="http://schemas.microsoft.com/office/powerpoint/2010/main" val="22602119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44</a:t>
            </a:fld>
            <a:endParaRPr lang="de-DE"/>
          </a:p>
        </p:txBody>
      </p:sp>
    </p:spTree>
    <p:extLst>
      <p:ext uri="{BB962C8B-B14F-4D97-AF65-F5344CB8AC3E}">
        <p14:creationId xmlns:p14="http://schemas.microsoft.com/office/powerpoint/2010/main" val="10109899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pPr marL="0" marR="0" lvl="0" indent="0" algn="r" defTabSz="1220084" rtl="0" eaLnBrk="1" fontAlgn="auto" latinLnBrk="0" hangingPunct="1">
              <a:lnSpc>
                <a:spcPct val="100000"/>
              </a:lnSpc>
              <a:spcBef>
                <a:spcPts val="0"/>
              </a:spcBef>
              <a:spcAft>
                <a:spcPts val="0"/>
              </a:spcAft>
              <a:buClrTx/>
              <a:buSzTx/>
              <a:buFontTx/>
              <a:buNone/>
              <a:tabLst/>
              <a:defRPr/>
            </a:pPr>
            <a:fld id="{50BA142A-422A-42AA-9E63-183E3460DBC6}"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20084" rtl="0" eaLnBrk="1" fontAlgn="auto" latinLnBrk="0" hangingPunct="1">
                <a:lnSpc>
                  <a:spcPct val="100000"/>
                </a:lnSpc>
                <a:spcBef>
                  <a:spcPts val="0"/>
                </a:spcBef>
                <a:spcAft>
                  <a:spcPts val="0"/>
                </a:spcAft>
                <a:buClrTx/>
                <a:buSzTx/>
                <a:buFontTx/>
                <a:buNone/>
                <a:tabLst/>
                <a:defRPr/>
              </a:pPr>
              <a:t>45</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664578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46</a:t>
            </a:fld>
            <a:endParaRPr lang="de-DE"/>
          </a:p>
        </p:txBody>
      </p:sp>
    </p:spTree>
    <p:extLst>
      <p:ext uri="{BB962C8B-B14F-4D97-AF65-F5344CB8AC3E}">
        <p14:creationId xmlns:p14="http://schemas.microsoft.com/office/powerpoint/2010/main" val="29556328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47</a:t>
            </a:fld>
            <a:endParaRPr lang="de-DE"/>
          </a:p>
        </p:txBody>
      </p:sp>
    </p:spTree>
    <p:extLst>
      <p:ext uri="{BB962C8B-B14F-4D97-AF65-F5344CB8AC3E}">
        <p14:creationId xmlns:p14="http://schemas.microsoft.com/office/powerpoint/2010/main" val="2916779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48</a:t>
            </a:fld>
            <a:endParaRPr lang="de-DE"/>
          </a:p>
        </p:txBody>
      </p:sp>
    </p:spTree>
    <p:extLst>
      <p:ext uri="{BB962C8B-B14F-4D97-AF65-F5344CB8AC3E}">
        <p14:creationId xmlns:p14="http://schemas.microsoft.com/office/powerpoint/2010/main" val="803661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0BA142A-422A-42AA-9E63-183E3460DBC6}" type="slidenum">
              <a:rPr lang="de-DE" smtClean="0"/>
              <a:t>49</a:t>
            </a:fld>
            <a:endParaRPr lang="de-DE"/>
          </a:p>
        </p:txBody>
      </p:sp>
    </p:spTree>
    <p:extLst>
      <p:ext uri="{BB962C8B-B14F-4D97-AF65-F5344CB8AC3E}">
        <p14:creationId xmlns:p14="http://schemas.microsoft.com/office/powerpoint/2010/main" val="2572679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5</a:t>
            </a:fld>
            <a:endParaRPr lang="de-DE"/>
          </a:p>
        </p:txBody>
      </p:sp>
    </p:spTree>
    <p:extLst>
      <p:ext uri="{BB962C8B-B14F-4D97-AF65-F5344CB8AC3E}">
        <p14:creationId xmlns:p14="http://schemas.microsoft.com/office/powerpoint/2010/main" val="31919319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50</a:t>
            </a:fld>
            <a:endParaRPr lang="de-DE"/>
          </a:p>
        </p:txBody>
      </p:sp>
    </p:spTree>
    <p:extLst>
      <p:ext uri="{BB962C8B-B14F-4D97-AF65-F5344CB8AC3E}">
        <p14:creationId xmlns:p14="http://schemas.microsoft.com/office/powerpoint/2010/main" val="2716517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51</a:t>
            </a:fld>
            <a:endParaRPr lang="de-DE"/>
          </a:p>
        </p:txBody>
      </p:sp>
    </p:spTree>
    <p:extLst>
      <p:ext uri="{BB962C8B-B14F-4D97-AF65-F5344CB8AC3E}">
        <p14:creationId xmlns:p14="http://schemas.microsoft.com/office/powerpoint/2010/main" val="35622557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52</a:t>
            </a:fld>
            <a:endParaRPr lang="de-DE"/>
          </a:p>
        </p:txBody>
      </p:sp>
    </p:spTree>
    <p:extLst>
      <p:ext uri="{BB962C8B-B14F-4D97-AF65-F5344CB8AC3E}">
        <p14:creationId xmlns:p14="http://schemas.microsoft.com/office/powerpoint/2010/main" val="22303005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53</a:t>
            </a:fld>
            <a:endParaRPr lang="de-DE"/>
          </a:p>
        </p:txBody>
      </p:sp>
    </p:spTree>
    <p:extLst>
      <p:ext uri="{BB962C8B-B14F-4D97-AF65-F5344CB8AC3E}">
        <p14:creationId xmlns:p14="http://schemas.microsoft.com/office/powerpoint/2010/main" val="33663247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54</a:t>
            </a:fld>
            <a:endParaRPr lang="de-DE"/>
          </a:p>
        </p:txBody>
      </p:sp>
    </p:spTree>
    <p:extLst>
      <p:ext uri="{BB962C8B-B14F-4D97-AF65-F5344CB8AC3E}">
        <p14:creationId xmlns:p14="http://schemas.microsoft.com/office/powerpoint/2010/main" val="1463661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55</a:t>
            </a:fld>
            <a:endParaRPr lang="de-DE"/>
          </a:p>
        </p:txBody>
      </p:sp>
    </p:spTree>
    <p:extLst>
      <p:ext uri="{BB962C8B-B14F-4D97-AF65-F5344CB8AC3E}">
        <p14:creationId xmlns:p14="http://schemas.microsoft.com/office/powerpoint/2010/main" val="36994362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56</a:t>
            </a:fld>
            <a:endParaRPr lang="de-DE"/>
          </a:p>
        </p:txBody>
      </p:sp>
    </p:spTree>
    <p:extLst>
      <p:ext uri="{BB962C8B-B14F-4D97-AF65-F5344CB8AC3E}">
        <p14:creationId xmlns:p14="http://schemas.microsoft.com/office/powerpoint/2010/main" val="40214301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0BA142A-422A-42AA-9E63-183E3460DBC6}" type="slidenum">
              <a:rPr lang="de-DE" smtClean="0"/>
              <a:t>57</a:t>
            </a:fld>
            <a:endParaRPr lang="de-DE"/>
          </a:p>
        </p:txBody>
      </p:sp>
    </p:spTree>
    <p:extLst>
      <p:ext uri="{BB962C8B-B14F-4D97-AF65-F5344CB8AC3E}">
        <p14:creationId xmlns:p14="http://schemas.microsoft.com/office/powerpoint/2010/main" val="12894317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58</a:t>
            </a:fld>
            <a:endParaRPr lang="de-DE"/>
          </a:p>
        </p:txBody>
      </p:sp>
    </p:spTree>
    <p:extLst>
      <p:ext uri="{BB962C8B-B14F-4D97-AF65-F5344CB8AC3E}">
        <p14:creationId xmlns:p14="http://schemas.microsoft.com/office/powerpoint/2010/main" val="11921156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59</a:t>
            </a:fld>
            <a:endParaRPr lang="de-DE"/>
          </a:p>
        </p:txBody>
      </p:sp>
    </p:spTree>
    <p:extLst>
      <p:ext uri="{BB962C8B-B14F-4D97-AF65-F5344CB8AC3E}">
        <p14:creationId xmlns:p14="http://schemas.microsoft.com/office/powerpoint/2010/main" val="762025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6</a:t>
            </a:fld>
            <a:endParaRPr lang="de-DE"/>
          </a:p>
        </p:txBody>
      </p:sp>
    </p:spTree>
    <p:extLst>
      <p:ext uri="{BB962C8B-B14F-4D97-AF65-F5344CB8AC3E}">
        <p14:creationId xmlns:p14="http://schemas.microsoft.com/office/powerpoint/2010/main" val="5079092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60</a:t>
            </a:fld>
            <a:endParaRPr lang="de-DE"/>
          </a:p>
        </p:txBody>
      </p:sp>
    </p:spTree>
    <p:extLst>
      <p:ext uri="{BB962C8B-B14F-4D97-AF65-F5344CB8AC3E}">
        <p14:creationId xmlns:p14="http://schemas.microsoft.com/office/powerpoint/2010/main" val="30373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61</a:t>
            </a:fld>
            <a:endParaRPr lang="de-DE"/>
          </a:p>
        </p:txBody>
      </p:sp>
    </p:spTree>
    <p:extLst>
      <p:ext uri="{BB962C8B-B14F-4D97-AF65-F5344CB8AC3E}">
        <p14:creationId xmlns:p14="http://schemas.microsoft.com/office/powerpoint/2010/main" val="4610722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62</a:t>
            </a:fld>
            <a:endParaRPr lang="de-DE"/>
          </a:p>
        </p:txBody>
      </p:sp>
    </p:spTree>
    <p:extLst>
      <p:ext uri="{BB962C8B-B14F-4D97-AF65-F5344CB8AC3E}">
        <p14:creationId xmlns:p14="http://schemas.microsoft.com/office/powerpoint/2010/main" val="14902475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0BA142A-422A-42AA-9E63-183E3460DBC6}" type="slidenum">
              <a:rPr lang="de-DE" smtClean="0"/>
              <a:t>63</a:t>
            </a:fld>
            <a:endParaRPr lang="de-DE"/>
          </a:p>
        </p:txBody>
      </p:sp>
    </p:spTree>
    <p:extLst>
      <p:ext uri="{BB962C8B-B14F-4D97-AF65-F5344CB8AC3E}">
        <p14:creationId xmlns:p14="http://schemas.microsoft.com/office/powerpoint/2010/main" val="26774053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64</a:t>
            </a:fld>
            <a:endParaRPr lang="de-DE"/>
          </a:p>
        </p:txBody>
      </p:sp>
    </p:spTree>
    <p:extLst>
      <p:ext uri="{BB962C8B-B14F-4D97-AF65-F5344CB8AC3E}">
        <p14:creationId xmlns:p14="http://schemas.microsoft.com/office/powerpoint/2010/main" val="5799770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65</a:t>
            </a:fld>
            <a:endParaRPr lang="de-DE"/>
          </a:p>
        </p:txBody>
      </p:sp>
    </p:spTree>
    <p:extLst>
      <p:ext uri="{BB962C8B-B14F-4D97-AF65-F5344CB8AC3E}">
        <p14:creationId xmlns:p14="http://schemas.microsoft.com/office/powerpoint/2010/main" val="38811580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66</a:t>
            </a:fld>
            <a:endParaRPr lang="de-DE"/>
          </a:p>
        </p:txBody>
      </p:sp>
    </p:spTree>
    <p:extLst>
      <p:ext uri="{BB962C8B-B14F-4D97-AF65-F5344CB8AC3E}">
        <p14:creationId xmlns:p14="http://schemas.microsoft.com/office/powerpoint/2010/main" val="9088980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67</a:t>
            </a:fld>
            <a:endParaRPr lang="de-DE"/>
          </a:p>
        </p:txBody>
      </p:sp>
    </p:spTree>
    <p:extLst>
      <p:ext uri="{BB962C8B-B14F-4D97-AF65-F5344CB8AC3E}">
        <p14:creationId xmlns:p14="http://schemas.microsoft.com/office/powerpoint/2010/main" val="34021514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68</a:t>
            </a:fld>
            <a:endParaRPr lang="de-DE"/>
          </a:p>
        </p:txBody>
      </p:sp>
    </p:spTree>
    <p:extLst>
      <p:ext uri="{BB962C8B-B14F-4D97-AF65-F5344CB8AC3E}">
        <p14:creationId xmlns:p14="http://schemas.microsoft.com/office/powerpoint/2010/main" val="25789264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0BA142A-422A-42AA-9E63-183E3460DBC6}" type="slidenum">
              <a:rPr lang="de-DE" smtClean="0"/>
              <a:t>69</a:t>
            </a:fld>
            <a:endParaRPr lang="de-DE"/>
          </a:p>
        </p:txBody>
      </p:sp>
    </p:spTree>
    <p:extLst>
      <p:ext uri="{BB962C8B-B14F-4D97-AF65-F5344CB8AC3E}">
        <p14:creationId xmlns:p14="http://schemas.microsoft.com/office/powerpoint/2010/main" val="800505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7</a:t>
            </a:fld>
            <a:endParaRPr lang="de-DE"/>
          </a:p>
        </p:txBody>
      </p:sp>
    </p:spTree>
    <p:extLst>
      <p:ext uri="{BB962C8B-B14F-4D97-AF65-F5344CB8AC3E}">
        <p14:creationId xmlns:p14="http://schemas.microsoft.com/office/powerpoint/2010/main" val="25104470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70</a:t>
            </a:fld>
            <a:endParaRPr lang="de-DE"/>
          </a:p>
        </p:txBody>
      </p:sp>
    </p:spTree>
    <p:extLst>
      <p:ext uri="{BB962C8B-B14F-4D97-AF65-F5344CB8AC3E}">
        <p14:creationId xmlns:p14="http://schemas.microsoft.com/office/powerpoint/2010/main" val="19856256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71</a:t>
            </a:fld>
            <a:endParaRPr lang="de-DE"/>
          </a:p>
        </p:txBody>
      </p:sp>
    </p:spTree>
    <p:extLst>
      <p:ext uri="{BB962C8B-B14F-4D97-AF65-F5344CB8AC3E}">
        <p14:creationId xmlns:p14="http://schemas.microsoft.com/office/powerpoint/2010/main" val="1154310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72</a:t>
            </a:fld>
            <a:endParaRPr lang="de-DE"/>
          </a:p>
        </p:txBody>
      </p:sp>
    </p:spTree>
    <p:extLst>
      <p:ext uri="{BB962C8B-B14F-4D97-AF65-F5344CB8AC3E}">
        <p14:creationId xmlns:p14="http://schemas.microsoft.com/office/powerpoint/2010/main" val="29454865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73</a:t>
            </a:fld>
            <a:endParaRPr lang="de-DE"/>
          </a:p>
        </p:txBody>
      </p:sp>
    </p:spTree>
    <p:extLst>
      <p:ext uri="{BB962C8B-B14F-4D97-AF65-F5344CB8AC3E}">
        <p14:creationId xmlns:p14="http://schemas.microsoft.com/office/powerpoint/2010/main" val="26273229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74</a:t>
            </a:fld>
            <a:endParaRPr lang="de-DE"/>
          </a:p>
        </p:txBody>
      </p:sp>
    </p:spTree>
    <p:extLst>
      <p:ext uri="{BB962C8B-B14F-4D97-AF65-F5344CB8AC3E}">
        <p14:creationId xmlns:p14="http://schemas.microsoft.com/office/powerpoint/2010/main" val="29020669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75</a:t>
            </a:fld>
            <a:endParaRPr lang="de-DE"/>
          </a:p>
        </p:txBody>
      </p:sp>
    </p:spTree>
    <p:extLst>
      <p:ext uri="{BB962C8B-B14F-4D97-AF65-F5344CB8AC3E}">
        <p14:creationId xmlns:p14="http://schemas.microsoft.com/office/powerpoint/2010/main" val="18414641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76</a:t>
            </a:fld>
            <a:endParaRPr lang="de-DE"/>
          </a:p>
        </p:txBody>
      </p:sp>
    </p:spTree>
    <p:extLst>
      <p:ext uri="{BB962C8B-B14F-4D97-AF65-F5344CB8AC3E}">
        <p14:creationId xmlns:p14="http://schemas.microsoft.com/office/powerpoint/2010/main" val="36908430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77</a:t>
            </a:fld>
            <a:endParaRPr lang="de-DE"/>
          </a:p>
        </p:txBody>
      </p:sp>
    </p:spTree>
    <p:extLst>
      <p:ext uri="{BB962C8B-B14F-4D97-AF65-F5344CB8AC3E}">
        <p14:creationId xmlns:p14="http://schemas.microsoft.com/office/powerpoint/2010/main" val="35073223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78</a:t>
            </a:fld>
            <a:endParaRPr lang="de-DE"/>
          </a:p>
        </p:txBody>
      </p:sp>
    </p:spTree>
    <p:extLst>
      <p:ext uri="{BB962C8B-B14F-4D97-AF65-F5344CB8AC3E}">
        <p14:creationId xmlns:p14="http://schemas.microsoft.com/office/powerpoint/2010/main" val="18053799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79</a:t>
            </a:fld>
            <a:endParaRPr lang="de-DE"/>
          </a:p>
        </p:txBody>
      </p:sp>
    </p:spTree>
    <p:extLst>
      <p:ext uri="{BB962C8B-B14F-4D97-AF65-F5344CB8AC3E}">
        <p14:creationId xmlns:p14="http://schemas.microsoft.com/office/powerpoint/2010/main" val="2543401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8</a:t>
            </a:fld>
            <a:endParaRPr lang="de-DE"/>
          </a:p>
        </p:txBody>
      </p:sp>
    </p:spTree>
    <p:extLst>
      <p:ext uri="{BB962C8B-B14F-4D97-AF65-F5344CB8AC3E}">
        <p14:creationId xmlns:p14="http://schemas.microsoft.com/office/powerpoint/2010/main" val="27723841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50BA142A-422A-42AA-9E63-183E3460DBC6}" type="slidenum">
              <a:rPr lang="de-DE" smtClean="0"/>
              <a:t>80</a:t>
            </a:fld>
            <a:endParaRPr lang="de-DE"/>
          </a:p>
        </p:txBody>
      </p:sp>
    </p:spTree>
    <p:extLst>
      <p:ext uri="{BB962C8B-B14F-4D97-AF65-F5344CB8AC3E}">
        <p14:creationId xmlns:p14="http://schemas.microsoft.com/office/powerpoint/2010/main" val="27371209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81</a:t>
            </a:fld>
            <a:endParaRPr lang="de-DE"/>
          </a:p>
        </p:txBody>
      </p:sp>
    </p:spTree>
    <p:extLst>
      <p:ext uri="{BB962C8B-B14F-4D97-AF65-F5344CB8AC3E}">
        <p14:creationId xmlns:p14="http://schemas.microsoft.com/office/powerpoint/2010/main" val="3300813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pPr marL="0" marR="0" lvl="0" indent="0" algn="r" defTabSz="1220084" rtl="0" eaLnBrk="1" fontAlgn="auto" latinLnBrk="0" hangingPunct="1">
              <a:lnSpc>
                <a:spcPct val="100000"/>
              </a:lnSpc>
              <a:spcBef>
                <a:spcPts val="0"/>
              </a:spcBef>
              <a:spcAft>
                <a:spcPts val="0"/>
              </a:spcAft>
              <a:buClrTx/>
              <a:buSzTx/>
              <a:buFontTx/>
              <a:buNone/>
              <a:tabLst/>
              <a:defRPr/>
            </a:pPr>
            <a:fld id="{50BA142A-422A-42AA-9E63-183E3460DBC6}"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20084" rtl="0" eaLnBrk="1" fontAlgn="auto" latinLnBrk="0" hangingPunct="1">
                <a:lnSpc>
                  <a:spcPct val="100000"/>
                </a:lnSpc>
                <a:spcBef>
                  <a:spcPts val="0"/>
                </a:spcBef>
                <a:spcAft>
                  <a:spcPts val="0"/>
                </a:spcAft>
                <a:buClrTx/>
                <a:buSzTx/>
                <a:buFontTx/>
                <a:buNone/>
                <a:tabLst/>
                <a:defRPr/>
              </a:pPr>
              <a:t>82</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56809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50BA142A-422A-42AA-9E63-183E3460DBC6}" type="slidenum">
              <a:rPr lang="de-DE" smtClean="0"/>
              <a:t>9</a:t>
            </a:fld>
            <a:endParaRPr lang="de-DE"/>
          </a:p>
        </p:txBody>
      </p:sp>
    </p:spTree>
    <p:extLst>
      <p:ext uri="{BB962C8B-B14F-4D97-AF65-F5344CB8AC3E}">
        <p14:creationId xmlns:p14="http://schemas.microsoft.com/office/powerpoint/2010/main" val="3559250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638" y="2133878"/>
            <a:ext cx="10365899" cy="1472407"/>
          </a:xfrm>
        </p:spPr>
        <p:txBody>
          <a:bodyPr/>
          <a:lstStyle/>
          <a:p>
            <a:r>
              <a:rPr lang="en-US"/>
              <a:t>Click to edit Master title style</a:t>
            </a:r>
            <a:endParaRPr lang="de-DE"/>
          </a:p>
        </p:txBody>
      </p:sp>
      <p:sp>
        <p:nvSpPr>
          <p:cNvPr id="3" name="Subtitle 2"/>
          <p:cNvSpPr>
            <a:spLocks noGrp="1"/>
          </p:cNvSpPr>
          <p:nvPr>
            <p:ph type="subTitle" idx="1"/>
          </p:nvPr>
        </p:nvSpPr>
        <p:spPr>
          <a:xfrm>
            <a:off x="1829276" y="3892497"/>
            <a:ext cx="8536623" cy="1755440"/>
          </a:xfrm>
        </p:spPr>
        <p:txBody>
          <a:bodyPr/>
          <a:lstStyle>
            <a:lvl1pPr marL="0" indent="0" algn="ctr">
              <a:buNone/>
              <a:defRPr>
                <a:solidFill>
                  <a:schemeClr val="tx1">
                    <a:tint val="75000"/>
                  </a:schemeClr>
                </a:solidFill>
              </a:defRPr>
            </a:lvl1pPr>
            <a:lvl2pPr marL="610042" indent="0" algn="ctr">
              <a:buNone/>
              <a:defRPr>
                <a:solidFill>
                  <a:schemeClr val="tx1">
                    <a:tint val="75000"/>
                  </a:schemeClr>
                </a:solidFill>
              </a:defRPr>
            </a:lvl2pPr>
            <a:lvl3pPr marL="1220084" indent="0" algn="ctr">
              <a:buNone/>
              <a:defRPr>
                <a:solidFill>
                  <a:schemeClr val="tx1">
                    <a:tint val="75000"/>
                  </a:schemeClr>
                </a:solidFill>
              </a:defRPr>
            </a:lvl3pPr>
            <a:lvl4pPr marL="1830126" indent="0" algn="ctr">
              <a:buNone/>
              <a:defRPr>
                <a:solidFill>
                  <a:schemeClr val="tx1">
                    <a:tint val="75000"/>
                  </a:schemeClr>
                </a:solidFill>
              </a:defRPr>
            </a:lvl4pPr>
            <a:lvl5pPr marL="2440168" indent="0" algn="ctr">
              <a:buNone/>
              <a:defRPr>
                <a:solidFill>
                  <a:schemeClr val="tx1">
                    <a:tint val="75000"/>
                  </a:schemeClr>
                </a:solidFill>
              </a:defRPr>
            </a:lvl5pPr>
            <a:lvl6pPr marL="3050210" indent="0" algn="ctr">
              <a:buNone/>
              <a:defRPr>
                <a:solidFill>
                  <a:schemeClr val="tx1">
                    <a:tint val="75000"/>
                  </a:schemeClr>
                </a:solidFill>
              </a:defRPr>
            </a:lvl6pPr>
            <a:lvl7pPr marL="3660252" indent="0" algn="ctr">
              <a:buNone/>
              <a:defRPr>
                <a:solidFill>
                  <a:schemeClr val="tx1">
                    <a:tint val="75000"/>
                  </a:schemeClr>
                </a:solidFill>
              </a:defRPr>
            </a:lvl7pPr>
            <a:lvl8pPr marL="4270294" indent="0" algn="ctr">
              <a:buNone/>
              <a:defRPr>
                <a:solidFill>
                  <a:schemeClr val="tx1">
                    <a:tint val="75000"/>
                  </a:schemeClr>
                </a:solidFill>
              </a:defRPr>
            </a:lvl8pPr>
            <a:lvl9pPr marL="4880336" indent="0" algn="ctr">
              <a:buNone/>
              <a:defRPr>
                <a:solidFill>
                  <a:schemeClr val="tx1">
                    <a:tint val="75000"/>
                  </a:schemeClr>
                </a:solidFill>
              </a:defRPr>
            </a:lvl9pPr>
          </a:lstStyle>
          <a:p>
            <a:r>
              <a:rPr lang="en-US"/>
              <a:t>Click to edit Master subtitle style</a:t>
            </a:r>
            <a:endParaRPr lang="de-DE"/>
          </a:p>
        </p:txBody>
      </p:sp>
      <p:sp>
        <p:nvSpPr>
          <p:cNvPr id="7" name="Date Placeholder 6"/>
          <p:cNvSpPr>
            <a:spLocks noGrp="1"/>
          </p:cNvSpPr>
          <p:nvPr>
            <p:ph type="dt" sz="half" idx="10"/>
          </p:nvPr>
        </p:nvSpPr>
        <p:spPr/>
        <p:txBody>
          <a:bodyPr/>
          <a:lstStyle/>
          <a:p>
            <a:fld id="{1B80A0BC-5F2B-47FF-B142-E8909B711482}" type="datetime1">
              <a:rPr lang="de-DE" smtClean="0"/>
              <a:t>22.10.2018</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DB6A9238-A6DB-4432-B073-8C8D0256CD0B}" type="slidenum">
              <a:rPr lang="de-DE" smtClean="0"/>
              <a:t>‹#›</a:t>
            </a:fld>
            <a:endParaRPr lang="de-DE"/>
          </a:p>
        </p:txBody>
      </p:sp>
    </p:spTree>
    <p:extLst>
      <p:ext uri="{BB962C8B-B14F-4D97-AF65-F5344CB8AC3E}">
        <p14:creationId xmlns:p14="http://schemas.microsoft.com/office/powerpoint/2010/main" val="2732160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483B9389-346E-40DC-8A20-4A937842B585}" type="datetime1">
              <a:rPr lang="de-DE" smtClean="0"/>
              <a:t>22.10.2018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B6A9238-A6DB-4432-B073-8C8D0256CD0B}" type="slidenum">
              <a:rPr lang="de-DE" smtClean="0"/>
              <a:t>‹#›</a:t>
            </a:fld>
            <a:endParaRPr lang="de-DE"/>
          </a:p>
        </p:txBody>
      </p:sp>
    </p:spTree>
    <p:extLst>
      <p:ext uri="{BB962C8B-B14F-4D97-AF65-F5344CB8AC3E}">
        <p14:creationId xmlns:p14="http://schemas.microsoft.com/office/powerpoint/2010/main" val="730280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41502" y="275084"/>
            <a:ext cx="2743914" cy="5861007"/>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609759" y="275084"/>
            <a:ext cx="8028490" cy="58610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FEF578F4-DA01-4116-A1BB-9B6988C00F99}" type="datetime1">
              <a:rPr lang="de-DE" smtClean="0"/>
              <a:t>22.10.2018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B6A9238-A6DB-4432-B073-8C8D0256CD0B}" type="slidenum">
              <a:rPr lang="de-DE" smtClean="0"/>
              <a:t>‹#›</a:t>
            </a:fld>
            <a:endParaRPr lang="de-DE"/>
          </a:p>
        </p:txBody>
      </p:sp>
    </p:spTree>
    <p:extLst>
      <p:ext uri="{BB962C8B-B14F-4D97-AF65-F5344CB8AC3E}">
        <p14:creationId xmlns:p14="http://schemas.microsoft.com/office/powerpoint/2010/main" val="2054866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29D54A1F-B6BE-4EEC-9C53-0EE8DB469E08}" type="datetime1">
              <a:rPr lang="de-DE" smtClean="0"/>
              <a:t>22.10.2018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a:xfrm>
            <a:off x="9156702" y="6386884"/>
            <a:ext cx="2845541" cy="365717"/>
          </a:xfrm>
        </p:spPr>
        <p:txBody>
          <a:bodyPr/>
          <a:lstStyle>
            <a:lvl1pPr>
              <a:defRPr>
                <a:latin typeface="Arial" panose="020B0604020202020204" pitchFamily="34" charset="0"/>
                <a:cs typeface="Arial" panose="020B0604020202020204" pitchFamily="34" charset="0"/>
              </a:defRPr>
            </a:lvl1pPr>
          </a:lstStyle>
          <a:p>
            <a:fld id="{DB6A9238-A6DB-4432-B073-8C8D0256CD0B}" type="slidenum">
              <a:rPr lang="de-DE" smtClean="0"/>
              <a:pPr/>
              <a:t>‹#›</a:t>
            </a:fld>
            <a:endParaRPr lang="de-DE" dirty="0"/>
          </a:p>
        </p:txBody>
      </p:sp>
    </p:spTree>
    <p:extLst>
      <p:ext uri="{BB962C8B-B14F-4D97-AF65-F5344CB8AC3E}">
        <p14:creationId xmlns:p14="http://schemas.microsoft.com/office/powerpoint/2010/main" val="2024669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335" y="4414042"/>
            <a:ext cx="10365899" cy="1364282"/>
          </a:xfrm>
        </p:spPr>
        <p:txBody>
          <a:bodyPr anchor="t"/>
          <a:lstStyle>
            <a:lvl1pPr algn="l">
              <a:defRPr sz="5300" b="1" cap="all"/>
            </a:lvl1pPr>
          </a:lstStyle>
          <a:p>
            <a:r>
              <a:rPr lang="en-US"/>
              <a:t>Click to edit Master title style</a:t>
            </a:r>
            <a:endParaRPr lang="de-DE"/>
          </a:p>
        </p:txBody>
      </p:sp>
      <p:sp>
        <p:nvSpPr>
          <p:cNvPr id="3" name="Text Placeholder 2"/>
          <p:cNvSpPr>
            <a:spLocks noGrp="1"/>
          </p:cNvSpPr>
          <p:nvPr>
            <p:ph type="body" idx="1"/>
          </p:nvPr>
        </p:nvSpPr>
        <p:spPr>
          <a:xfrm>
            <a:off x="963335" y="2911423"/>
            <a:ext cx="10365899" cy="1502618"/>
          </a:xfrm>
        </p:spPr>
        <p:txBody>
          <a:bodyPr anchor="b"/>
          <a:lstStyle>
            <a:lvl1pPr marL="0" indent="0">
              <a:buNone/>
              <a:defRPr sz="2700">
                <a:solidFill>
                  <a:schemeClr val="tx1">
                    <a:tint val="75000"/>
                  </a:schemeClr>
                </a:solidFill>
              </a:defRPr>
            </a:lvl1pPr>
            <a:lvl2pPr marL="610042" indent="0">
              <a:buNone/>
              <a:defRPr sz="2400">
                <a:solidFill>
                  <a:schemeClr val="tx1">
                    <a:tint val="75000"/>
                  </a:schemeClr>
                </a:solidFill>
              </a:defRPr>
            </a:lvl2pPr>
            <a:lvl3pPr marL="1220084" indent="0">
              <a:buNone/>
              <a:defRPr sz="2100">
                <a:solidFill>
                  <a:schemeClr val="tx1">
                    <a:tint val="75000"/>
                  </a:schemeClr>
                </a:solidFill>
              </a:defRPr>
            </a:lvl3pPr>
            <a:lvl4pPr marL="1830126" indent="0">
              <a:buNone/>
              <a:defRPr sz="1900">
                <a:solidFill>
                  <a:schemeClr val="tx1">
                    <a:tint val="75000"/>
                  </a:schemeClr>
                </a:solidFill>
              </a:defRPr>
            </a:lvl4pPr>
            <a:lvl5pPr marL="2440168" indent="0">
              <a:buNone/>
              <a:defRPr sz="1900">
                <a:solidFill>
                  <a:schemeClr val="tx1">
                    <a:tint val="75000"/>
                  </a:schemeClr>
                </a:solidFill>
              </a:defRPr>
            </a:lvl5pPr>
            <a:lvl6pPr marL="3050210" indent="0">
              <a:buNone/>
              <a:defRPr sz="1900">
                <a:solidFill>
                  <a:schemeClr val="tx1">
                    <a:tint val="75000"/>
                  </a:schemeClr>
                </a:solidFill>
              </a:defRPr>
            </a:lvl6pPr>
            <a:lvl7pPr marL="3660252" indent="0">
              <a:buNone/>
              <a:defRPr sz="1900">
                <a:solidFill>
                  <a:schemeClr val="tx1">
                    <a:tint val="75000"/>
                  </a:schemeClr>
                </a:solidFill>
              </a:defRPr>
            </a:lvl7pPr>
            <a:lvl8pPr marL="4270294" indent="0">
              <a:buNone/>
              <a:defRPr sz="1900">
                <a:solidFill>
                  <a:schemeClr val="tx1">
                    <a:tint val="75000"/>
                  </a:schemeClr>
                </a:solidFill>
              </a:defRPr>
            </a:lvl8pPr>
            <a:lvl9pPr marL="4880336"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189A6A-078D-48E6-9CBC-8CDA16A7431A}" type="datetime1">
              <a:rPr lang="de-DE" smtClean="0"/>
              <a:t>22.10.2018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B6A9238-A6DB-4432-B073-8C8D0256CD0B}" type="slidenum">
              <a:rPr lang="de-DE" smtClean="0"/>
              <a:t>‹#›</a:t>
            </a:fld>
            <a:endParaRPr lang="de-DE"/>
          </a:p>
        </p:txBody>
      </p:sp>
    </p:spTree>
    <p:extLst>
      <p:ext uri="{BB962C8B-B14F-4D97-AF65-F5344CB8AC3E}">
        <p14:creationId xmlns:p14="http://schemas.microsoft.com/office/powerpoint/2010/main" val="3657965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09759" y="1602794"/>
            <a:ext cx="5386202" cy="4533297"/>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99214" y="1602794"/>
            <a:ext cx="5386202" cy="4533297"/>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737F9D01-3C5A-48C0-B625-99244239F59D}" type="datetime1">
              <a:rPr lang="de-DE" smtClean="0"/>
              <a:t>22.10.2018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B6A9238-A6DB-4432-B073-8C8D0256CD0B}" type="slidenum">
              <a:rPr lang="de-DE" smtClean="0"/>
              <a:t>‹#›</a:t>
            </a:fld>
            <a:endParaRPr lang="de-DE"/>
          </a:p>
        </p:txBody>
      </p:sp>
    </p:spTree>
    <p:extLst>
      <p:ext uri="{BB962C8B-B14F-4D97-AF65-F5344CB8AC3E}">
        <p14:creationId xmlns:p14="http://schemas.microsoft.com/office/powerpoint/2010/main" val="3702847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de-DE"/>
          </a:p>
        </p:txBody>
      </p:sp>
      <p:sp>
        <p:nvSpPr>
          <p:cNvPr id="3" name="Text Placeholder 2"/>
          <p:cNvSpPr>
            <a:spLocks noGrp="1"/>
          </p:cNvSpPr>
          <p:nvPr>
            <p:ph type="body" idx="1"/>
          </p:nvPr>
        </p:nvSpPr>
        <p:spPr>
          <a:xfrm>
            <a:off x="609759" y="1537601"/>
            <a:ext cx="5388320" cy="640799"/>
          </a:xfrm>
        </p:spPr>
        <p:txBody>
          <a:bodyPr anchor="b"/>
          <a:lstStyle>
            <a:lvl1pPr marL="0" indent="0">
              <a:buNone/>
              <a:defRPr sz="3200" b="1"/>
            </a:lvl1pPr>
            <a:lvl2pPr marL="610042" indent="0">
              <a:buNone/>
              <a:defRPr sz="2700" b="1"/>
            </a:lvl2pPr>
            <a:lvl3pPr marL="1220084" indent="0">
              <a:buNone/>
              <a:defRPr sz="2400" b="1"/>
            </a:lvl3pPr>
            <a:lvl4pPr marL="1830126" indent="0">
              <a:buNone/>
              <a:defRPr sz="2100" b="1"/>
            </a:lvl4pPr>
            <a:lvl5pPr marL="2440168" indent="0">
              <a:buNone/>
              <a:defRPr sz="2100" b="1"/>
            </a:lvl5pPr>
            <a:lvl6pPr marL="3050210" indent="0">
              <a:buNone/>
              <a:defRPr sz="2100" b="1"/>
            </a:lvl6pPr>
            <a:lvl7pPr marL="3660252" indent="0">
              <a:buNone/>
              <a:defRPr sz="2100" b="1"/>
            </a:lvl7pPr>
            <a:lvl8pPr marL="4270294" indent="0">
              <a:buNone/>
              <a:defRPr sz="2100" b="1"/>
            </a:lvl8pPr>
            <a:lvl9pPr marL="4880336" indent="0">
              <a:buNone/>
              <a:defRPr sz="2100" b="1"/>
            </a:lvl9pPr>
          </a:lstStyle>
          <a:p>
            <a:pPr lvl="0"/>
            <a:r>
              <a:rPr lang="en-US"/>
              <a:t>Click to edit Master text styles</a:t>
            </a:r>
          </a:p>
        </p:txBody>
      </p:sp>
      <p:sp>
        <p:nvSpPr>
          <p:cNvPr id="4" name="Content Placeholder 3"/>
          <p:cNvSpPr>
            <a:spLocks noGrp="1"/>
          </p:cNvSpPr>
          <p:nvPr>
            <p:ph sz="half" idx="2"/>
          </p:nvPr>
        </p:nvSpPr>
        <p:spPr>
          <a:xfrm>
            <a:off x="609759" y="2178399"/>
            <a:ext cx="5388320" cy="3957691"/>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94981" y="1537601"/>
            <a:ext cx="5390437" cy="640799"/>
          </a:xfrm>
        </p:spPr>
        <p:txBody>
          <a:bodyPr anchor="b"/>
          <a:lstStyle>
            <a:lvl1pPr marL="0" indent="0">
              <a:buNone/>
              <a:defRPr sz="3200" b="1"/>
            </a:lvl1pPr>
            <a:lvl2pPr marL="610042" indent="0">
              <a:buNone/>
              <a:defRPr sz="2700" b="1"/>
            </a:lvl2pPr>
            <a:lvl3pPr marL="1220084" indent="0">
              <a:buNone/>
              <a:defRPr sz="2400" b="1"/>
            </a:lvl3pPr>
            <a:lvl4pPr marL="1830126" indent="0">
              <a:buNone/>
              <a:defRPr sz="2100" b="1"/>
            </a:lvl4pPr>
            <a:lvl5pPr marL="2440168" indent="0">
              <a:buNone/>
              <a:defRPr sz="2100" b="1"/>
            </a:lvl5pPr>
            <a:lvl6pPr marL="3050210" indent="0">
              <a:buNone/>
              <a:defRPr sz="2100" b="1"/>
            </a:lvl6pPr>
            <a:lvl7pPr marL="3660252" indent="0">
              <a:buNone/>
              <a:defRPr sz="2100" b="1"/>
            </a:lvl7pPr>
            <a:lvl8pPr marL="4270294" indent="0">
              <a:buNone/>
              <a:defRPr sz="2100" b="1"/>
            </a:lvl8pPr>
            <a:lvl9pPr marL="4880336"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4981" y="2178399"/>
            <a:ext cx="5390437" cy="3957691"/>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499AD3B0-CC71-451C-9E5D-A214B16AE42B}" type="datetime1">
              <a:rPr lang="de-DE" smtClean="0"/>
              <a:t>22.10.2018</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DB6A9238-A6DB-4432-B073-8C8D0256CD0B}" type="slidenum">
              <a:rPr lang="de-DE" smtClean="0"/>
              <a:t>‹#›</a:t>
            </a:fld>
            <a:endParaRPr lang="de-DE"/>
          </a:p>
        </p:txBody>
      </p:sp>
    </p:spTree>
    <p:extLst>
      <p:ext uri="{BB962C8B-B14F-4D97-AF65-F5344CB8AC3E}">
        <p14:creationId xmlns:p14="http://schemas.microsoft.com/office/powerpoint/2010/main" val="2142533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E67CC435-191F-4418-ACED-804A86B79FBD}" type="datetime1">
              <a:rPr lang="de-DE" smtClean="0"/>
              <a:t>22.10.2018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DB6A9238-A6DB-4432-B073-8C8D0256CD0B}" type="slidenum">
              <a:rPr lang="de-DE" smtClean="0"/>
              <a:t>‹#›</a:t>
            </a:fld>
            <a:endParaRPr lang="de-DE"/>
          </a:p>
        </p:txBody>
      </p:sp>
    </p:spTree>
    <p:extLst>
      <p:ext uri="{BB962C8B-B14F-4D97-AF65-F5344CB8AC3E}">
        <p14:creationId xmlns:p14="http://schemas.microsoft.com/office/powerpoint/2010/main" val="3265774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46024F-AD89-49C8-89E0-2454F945C1B6}" type="datetime1">
              <a:rPr lang="de-DE" smtClean="0"/>
              <a:t>22.10.2018</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DB6A9238-A6DB-4432-B073-8C8D0256CD0B}" type="slidenum">
              <a:rPr lang="de-DE" smtClean="0"/>
              <a:t>‹#›</a:t>
            </a:fld>
            <a:endParaRPr lang="de-DE"/>
          </a:p>
        </p:txBody>
      </p:sp>
    </p:spTree>
    <p:extLst>
      <p:ext uri="{BB962C8B-B14F-4D97-AF65-F5344CB8AC3E}">
        <p14:creationId xmlns:p14="http://schemas.microsoft.com/office/powerpoint/2010/main" val="1822756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761" y="273492"/>
            <a:ext cx="4012129" cy="1163934"/>
          </a:xfrm>
        </p:spPr>
        <p:txBody>
          <a:bodyPr anchor="b"/>
          <a:lstStyle>
            <a:lvl1pPr algn="l">
              <a:defRPr sz="2700" b="1"/>
            </a:lvl1pPr>
          </a:lstStyle>
          <a:p>
            <a:r>
              <a:rPr lang="en-US"/>
              <a:t>Click to edit Master title style</a:t>
            </a:r>
            <a:endParaRPr lang="de-DE"/>
          </a:p>
        </p:txBody>
      </p:sp>
      <p:sp>
        <p:nvSpPr>
          <p:cNvPr id="3" name="Content Placeholder 2"/>
          <p:cNvSpPr>
            <a:spLocks noGrp="1"/>
          </p:cNvSpPr>
          <p:nvPr>
            <p:ph idx="1"/>
          </p:nvPr>
        </p:nvSpPr>
        <p:spPr>
          <a:xfrm>
            <a:off x="4767974" y="273494"/>
            <a:ext cx="6817442" cy="5862598"/>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609761" y="1437428"/>
            <a:ext cx="4012129" cy="4698664"/>
          </a:xfrm>
        </p:spPr>
        <p:txBody>
          <a:bodyPr/>
          <a:lstStyle>
            <a:lvl1pPr marL="0" indent="0">
              <a:buNone/>
              <a:defRPr sz="1900"/>
            </a:lvl1pPr>
            <a:lvl2pPr marL="610042" indent="0">
              <a:buNone/>
              <a:defRPr sz="1600"/>
            </a:lvl2pPr>
            <a:lvl3pPr marL="1220084" indent="0">
              <a:buNone/>
              <a:defRPr sz="1300"/>
            </a:lvl3pPr>
            <a:lvl4pPr marL="1830126" indent="0">
              <a:buNone/>
              <a:defRPr sz="1200"/>
            </a:lvl4pPr>
            <a:lvl5pPr marL="2440168" indent="0">
              <a:buNone/>
              <a:defRPr sz="1200"/>
            </a:lvl5pPr>
            <a:lvl6pPr marL="3050210" indent="0">
              <a:buNone/>
              <a:defRPr sz="1200"/>
            </a:lvl6pPr>
            <a:lvl7pPr marL="3660252" indent="0">
              <a:buNone/>
              <a:defRPr sz="1200"/>
            </a:lvl7pPr>
            <a:lvl8pPr marL="4270294" indent="0">
              <a:buNone/>
              <a:defRPr sz="1200"/>
            </a:lvl8pPr>
            <a:lvl9pPr marL="4880336"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44A291F-8825-41B6-8997-AF35570E7313}" type="datetime1">
              <a:rPr lang="de-DE" smtClean="0"/>
              <a:t>22.10.2018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B6A9238-A6DB-4432-B073-8C8D0256CD0B}" type="slidenum">
              <a:rPr lang="de-DE" smtClean="0"/>
              <a:t>‹#›</a:t>
            </a:fld>
            <a:endParaRPr lang="de-DE"/>
          </a:p>
        </p:txBody>
      </p:sp>
    </p:spTree>
    <p:extLst>
      <p:ext uri="{BB962C8B-B14F-4D97-AF65-F5344CB8AC3E}">
        <p14:creationId xmlns:p14="http://schemas.microsoft.com/office/powerpoint/2010/main" val="2899678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340" y="4808379"/>
            <a:ext cx="7317105" cy="567657"/>
          </a:xfrm>
        </p:spPr>
        <p:txBody>
          <a:bodyPr anchor="b"/>
          <a:lstStyle>
            <a:lvl1pPr algn="l">
              <a:defRPr sz="2700" b="1"/>
            </a:lvl1pPr>
          </a:lstStyle>
          <a:p>
            <a:r>
              <a:rPr lang="en-US"/>
              <a:t>Click to edit Master title style</a:t>
            </a:r>
            <a:endParaRPr lang="de-DE"/>
          </a:p>
        </p:txBody>
      </p:sp>
      <p:sp>
        <p:nvSpPr>
          <p:cNvPr id="3" name="Picture Placeholder 2"/>
          <p:cNvSpPr>
            <a:spLocks noGrp="1"/>
          </p:cNvSpPr>
          <p:nvPr>
            <p:ph type="pic" idx="1"/>
          </p:nvPr>
        </p:nvSpPr>
        <p:spPr>
          <a:xfrm>
            <a:off x="2390340" y="613768"/>
            <a:ext cx="7317105" cy="4121468"/>
          </a:xfrm>
        </p:spPr>
        <p:txBody>
          <a:bodyPr/>
          <a:lstStyle>
            <a:lvl1pPr marL="0" indent="0">
              <a:buNone/>
              <a:defRPr sz="4300"/>
            </a:lvl1pPr>
            <a:lvl2pPr marL="610042" indent="0">
              <a:buNone/>
              <a:defRPr sz="3700"/>
            </a:lvl2pPr>
            <a:lvl3pPr marL="1220084" indent="0">
              <a:buNone/>
              <a:defRPr sz="3200"/>
            </a:lvl3pPr>
            <a:lvl4pPr marL="1830126" indent="0">
              <a:buNone/>
              <a:defRPr sz="2700"/>
            </a:lvl4pPr>
            <a:lvl5pPr marL="2440168" indent="0">
              <a:buNone/>
              <a:defRPr sz="2700"/>
            </a:lvl5pPr>
            <a:lvl6pPr marL="3050210" indent="0">
              <a:buNone/>
              <a:defRPr sz="2700"/>
            </a:lvl6pPr>
            <a:lvl7pPr marL="3660252" indent="0">
              <a:buNone/>
              <a:defRPr sz="2700"/>
            </a:lvl7pPr>
            <a:lvl8pPr marL="4270294" indent="0">
              <a:buNone/>
              <a:defRPr sz="2700"/>
            </a:lvl8pPr>
            <a:lvl9pPr marL="4880336" indent="0">
              <a:buNone/>
              <a:defRPr sz="2700"/>
            </a:lvl9pPr>
          </a:lstStyle>
          <a:p>
            <a:endParaRPr lang="de-DE"/>
          </a:p>
        </p:txBody>
      </p:sp>
      <p:sp>
        <p:nvSpPr>
          <p:cNvPr id="4" name="Text Placeholder 3"/>
          <p:cNvSpPr>
            <a:spLocks noGrp="1"/>
          </p:cNvSpPr>
          <p:nvPr>
            <p:ph type="body" sz="half" idx="2"/>
          </p:nvPr>
        </p:nvSpPr>
        <p:spPr>
          <a:xfrm>
            <a:off x="2390340" y="5376035"/>
            <a:ext cx="7317105" cy="806167"/>
          </a:xfrm>
        </p:spPr>
        <p:txBody>
          <a:bodyPr/>
          <a:lstStyle>
            <a:lvl1pPr marL="0" indent="0">
              <a:buNone/>
              <a:defRPr sz="1900"/>
            </a:lvl1pPr>
            <a:lvl2pPr marL="610042" indent="0">
              <a:buNone/>
              <a:defRPr sz="1600"/>
            </a:lvl2pPr>
            <a:lvl3pPr marL="1220084" indent="0">
              <a:buNone/>
              <a:defRPr sz="1300"/>
            </a:lvl3pPr>
            <a:lvl4pPr marL="1830126" indent="0">
              <a:buNone/>
              <a:defRPr sz="1200"/>
            </a:lvl4pPr>
            <a:lvl5pPr marL="2440168" indent="0">
              <a:buNone/>
              <a:defRPr sz="1200"/>
            </a:lvl5pPr>
            <a:lvl6pPr marL="3050210" indent="0">
              <a:buNone/>
              <a:defRPr sz="1200"/>
            </a:lvl6pPr>
            <a:lvl7pPr marL="3660252" indent="0">
              <a:buNone/>
              <a:defRPr sz="1200"/>
            </a:lvl7pPr>
            <a:lvl8pPr marL="4270294" indent="0">
              <a:buNone/>
              <a:defRPr sz="1200"/>
            </a:lvl8pPr>
            <a:lvl9pPr marL="4880336"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207FCC06-9C42-4AA1-BE12-F44A2814E3EB}" type="datetime1">
              <a:rPr lang="de-DE" smtClean="0"/>
              <a:t>22.10.2018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B6A9238-A6DB-4432-B073-8C8D0256CD0B}" type="slidenum">
              <a:rPr lang="de-DE" smtClean="0"/>
              <a:t>‹#›</a:t>
            </a:fld>
            <a:endParaRPr lang="de-DE"/>
          </a:p>
        </p:txBody>
      </p:sp>
    </p:spTree>
    <p:extLst>
      <p:ext uri="{BB962C8B-B14F-4D97-AF65-F5344CB8AC3E}">
        <p14:creationId xmlns:p14="http://schemas.microsoft.com/office/powerpoint/2010/main" val="1100656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759" y="275084"/>
            <a:ext cx="10975658" cy="1144852"/>
          </a:xfrm>
          <a:prstGeom prst="rect">
            <a:avLst/>
          </a:prstGeom>
        </p:spPr>
        <p:txBody>
          <a:bodyPr vert="horz" lIns="122008" tIns="61004" rIns="122008" bIns="61004"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609759" y="1602794"/>
            <a:ext cx="10975658" cy="4533297"/>
          </a:xfrm>
          <a:prstGeom prst="rect">
            <a:avLst/>
          </a:prstGeom>
        </p:spPr>
        <p:txBody>
          <a:bodyPr vert="horz" lIns="122008" tIns="61004" rIns="122008" bIns="6100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609759" y="6366651"/>
            <a:ext cx="2845541" cy="365717"/>
          </a:xfrm>
          <a:prstGeom prst="rect">
            <a:avLst/>
          </a:prstGeom>
        </p:spPr>
        <p:txBody>
          <a:bodyPr vert="horz" lIns="122008" tIns="61004" rIns="122008" bIns="61004" rtlCol="0" anchor="ctr"/>
          <a:lstStyle>
            <a:lvl1pPr algn="l">
              <a:defRPr sz="1600">
                <a:solidFill>
                  <a:schemeClr val="tx1">
                    <a:tint val="75000"/>
                  </a:schemeClr>
                </a:solidFill>
              </a:defRPr>
            </a:lvl1pPr>
          </a:lstStyle>
          <a:p>
            <a:fld id="{C3AFA200-F87C-4DC5-893C-E36ABF1E4BAE}" type="datetime1">
              <a:rPr lang="de-DE" smtClean="0"/>
              <a:t>22.10.2018</a:t>
            </a:fld>
            <a:endParaRPr lang="de-DE"/>
          </a:p>
        </p:txBody>
      </p:sp>
      <p:sp>
        <p:nvSpPr>
          <p:cNvPr id="5" name="Footer Placeholder 4"/>
          <p:cNvSpPr>
            <a:spLocks noGrp="1"/>
          </p:cNvSpPr>
          <p:nvPr>
            <p:ph type="ftr" sz="quarter" idx="3"/>
          </p:nvPr>
        </p:nvSpPr>
        <p:spPr>
          <a:xfrm>
            <a:off x="4166685" y="6366651"/>
            <a:ext cx="3861805" cy="365717"/>
          </a:xfrm>
          <a:prstGeom prst="rect">
            <a:avLst/>
          </a:prstGeom>
        </p:spPr>
        <p:txBody>
          <a:bodyPr vert="horz" lIns="122008" tIns="61004" rIns="122008" bIns="61004" rtlCol="0" anchor="ctr"/>
          <a:lstStyle>
            <a:lvl1pPr algn="ctr">
              <a:defRPr sz="16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8739875" y="6366651"/>
            <a:ext cx="2845541" cy="365717"/>
          </a:xfrm>
          <a:prstGeom prst="rect">
            <a:avLst/>
          </a:prstGeom>
        </p:spPr>
        <p:txBody>
          <a:bodyPr vert="horz" lIns="122008" tIns="61004" rIns="122008" bIns="61004" rtlCol="0" anchor="ctr"/>
          <a:lstStyle>
            <a:lvl1pPr algn="r">
              <a:defRPr sz="1600">
                <a:solidFill>
                  <a:schemeClr val="tx1">
                    <a:tint val="75000"/>
                  </a:schemeClr>
                </a:solidFill>
              </a:defRPr>
            </a:lvl1pPr>
          </a:lstStyle>
          <a:p>
            <a:endParaRPr lang="de-DE" dirty="0"/>
          </a:p>
        </p:txBody>
      </p:sp>
    </p:spTree>
    <p:extLst>
      <p:ext uri="{BB962C8B-B14F-4D97-AF65-F5344CB8AC3E}">
        <p14:creationId xmlns:p14="http://schemas.microsoft.com/office/powerpoint/2010/main" val="1144627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1220084" rtl="0" eaLnBrk="1" latinLnBrk="0" hangingPunct="1">
        <a:spcBef>
          <a:spcPct val="0"/>
        </a:spcBef>
        <a:buNone/>
        <a:defRPr sz="5900" kern="1200">
          <a:solidFill>
            <a:schemeClr val="tx1"/>
          </a:solidFill>
          <a:latin typeface="+mj-lt"/>
          <a:ea typeface="+mj-ea"/>
          <a:cs typeface="+mj-cs"/>
        </a:defRPr>
      </a:lvl1pPr>
    </p:titleStyle>
    <p:bodyStyle>
      <a:lvl1pPr marL="457531" indent="-457531" algn="l" defTabSz="1220084"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1318" indent="-381276" algn="l" defTabSz="1220084"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5105" indent="-305021" algn="l" defTabSz="1220084"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5147" indent="-305021" algn="l" defTabSz="1220084"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5189" indent="-305021" algn="l" defTabSz="1220084"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5231" indent="-305021" algn="l" defTabSz="1220084"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5273" indent="-305021" algn="l" defTabSz="1220084"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5315" indent="-305021" algn="l" defTabSz="1220084"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5357" indent="-305021" algn="l" defTabSz="1220084"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de-DE"/>
      </a:defPPr>
      <a:lvl1pPr marL="0" algn="l" defTabSz="1220084" rtl="0" eaLnBrk="1" latinLnBrk="0" hangingPunct="1">
        <a:defRPr sz="2400" kern="1200">
          <a:solidFill>
            <a:schemeClr val="tx1"/>
          </a:solidFill>
          <a:latin typeface="+mn-lt"/>
          <a:ea typeface="+mn-ea"/>
          <a:cs typeface="+mn-cs"/>
        </a:defRPr>
      </a:lvl1pPr>
      <a:lvl2pPr marL="610042" algn="l" defTabSz="1220084" rtl="0" eaLnBrk="1" latinLnBrk="0" hangingPunct="1">
        <a:defRPr sz="2400" kern="1200">
          <a:solidFill>
            <a:schemeClr val="tx1"/>
          </a:solidFill>
          <a:latin typeface="+mn-lt"/>
          <a:ea typeface="+mn-ea"/>
          <a:cs typeface="+mn-cs"/>
        </a:defRPr>
      </a:lvl2pPr>
      <a:lvl3pPr marL="1220084" algn="l" defTabSz="1220084" rtl="0" eaLnBrk="1" latinLnBrk="0" hangingPunct="1">
        <a:defRPr sz="2400" kern="1200">
          <a:solidFill>
            <a:schemeClr val="tx1"/>
          </a:solidFill>
          <a:latin typeface="+mn-lt"/>
          <a:ea typeface="+mn-ea"/>
          <a:cs typeface="+mn-cs"/>
        </a:defRPr>
      </a:lvl3pPr>
      <a:lvl4pPr marL="1830126" algn="l" defTabSz="1220084" rtl="0" eaLnBrk="1" latinLnBrk="0" hangingPunct="1">
        <a:defRPr sz="2400" kern="1200">
          <a:solidFill>
            <a:schemeClr val="tx1"/>
          </a:solidFill>
          <a:latin typeface="+mn-lt"/>
          <a:ea typeface="+mn-ea"/>
          <a:cs typeface="+mn-cs"/>
        </a:defRPr>
      </a:lvl4pPr>
      <a:lvl5pPr marL="2440168" algn="l" defTabSz="1220084" rtl="0" eaLnBrk="1" latinLnBrk="0" hangingPunct="1">
        <a:defRPr sz="2400" kern="1200">
          <a:solidFill>
            <a:schemeClr val="tx1"/>
          </a:solidFill>
          <a:latin typeface="+mn-lt"/>
          <a:ea typeface="+mn-ea"/>
          <a:cs typeface="+mn-cs"/>
        </a:defRPr>
      </a:lvl5pPr>
      <a:lvl6pPr marL="3050210" algn="l" defTabSz="1220084" rtl="0" eaLnBrk="1" latinLnBrk="0" hangingPunct="1">
        <a:defRPr sz="2400" kern="1200">
          <a:solidFill>
            <a:schemeClr val="tx1"/>
          </a:solidFill>
          <a:latin typeface="+mn-lt"/>
          <a:ea typeface="+mn-ea"/>
          <a:cs typeface="+mn-cs"/>
        </a:defRPr>
      </a:lvl6pPr>
      <a:lvl7pPr marL="3660252" algn="l" defTabSz="1220084" rtl="0" eaLnBrk="1" latinLnBrk="0" hangingPunct="1">
        <a:defRPr sz="2400" kern="1200">
          <a:solidFill>
            <a:schemeClr val="tx1"/>
          </a:solidFill>
          <a:latin typeface="+mn-lt"/>
          <a:ea typeface="+mn-ea"/>
          <a:cs typeface="+mn-cs"/>
        </a:defRPr>
      </a:lvl7pPr>
      <a:lvl8pPr marL="4270294" algn="l" defTabSz="1220084" rtl="0" eaLnBrk="1" latinLnBrk="0" hangingPunct="1">
        <a:defRPr sz="2400" kern="1200">
          <a:solidFill>
            <a:schemeClr val="tx1"/>
          </a:solidFill>
          <a:latin typeface="+mn-lt"/>
          <a:ea typeface="+mn-ea"/>
          <a:cs typeface="+mn-cs"/>
        </a:defRPr>
      </a:lvl8pPr>
      <a:lvl9pPr marL="4880336" algn="l" defTabSz="1220084"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jam4.sapjam.com/groups/about_page/NdrS8VLV054ivZSq202PWJ"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notesSlide" Target="../notesSlides/notesSlide19.xml"/><Relationship Id="rId16"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8.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50.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38.xml"/><Relationship Id="rId16" Type="http://schemas.openxmlformats.org/officeDocument/2006/relationships/image" Target="../media/image81.png"/><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39.xml"/><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sap.com/documents/2018/06/de3238a0-077d-0010-87a3-c30de2ffd8ff.html"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hyperlink" Target="https://www.sap.com/documents/2018/06/de3238a0-077d-0010-87a3-c30de2ffd8ff.html"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hyperlink" Target="https://www.sap.com/documents/2018/06/de3238a0-077d-0010-87a3-c30de2ffd8ff.html"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hyperlink" Target="https://www.sap.com/documents/2018/06/de3238a0-077d-0010-87a3-c30de2ffd8ff.html"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hyperlink" Target="https://www.sap.com/documents/2018/06/de3238a0-077d-0010-87a3-c30de2ffd8ff.html"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www.sap.com/documents/2018/06/de3238a0-077d-0010-87a3-c30de2ffd8ff.html" TargetMode="External"/><Relationship Id="rId7" Type="http://schemas.openxmlformats.org/officeDocument/2006/relationships/hyperlink" Target="https://www.sap.com/products/roadmaps.html"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cloudplatform.sap.com/integration.html" TargetMode="External"/><Relationship Id="rId5" Type="http://schemas.openxmlformats.org/officeDocument/2006/relationships/hyperlink" Target="https://api.sap.com/" TargetMode="External"/><Relationship Id="rId4" Type="http://schemas.openxmlformats.org/officeDocument/2006/relationships/hyperlink" Target="https://www.sap.com/documents/2017/05/eebd96bd-b97c-0010-82c7-eda71af511fa.html"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rapid.sap.com/bp/" TargetMode="External"/><Relationship Id="rId3" Type="http://schemas.openxmlformats.org/officeDocument/2006/relationships/hyperlink" Target="https://cloudplatform.sap.com/capabilities/product-info.SAP-Cloud-Platform-Integration.cceaaf2b-8ceb-4773-9044-6d8dad7a12eb.html" TargetMode="External"/><Relationship Id="rId7" Type="http://schemas.openxmlformats.org/officeDocument/2006/relationships/hyperlink" Target="https://www.sap.com/products/application-interface-mgmt.html"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https://www.sap.com/products/process-orchestration.html" TargetMode="External"/><Relationship Id="rId5" Type="http://schemas.openxmlformats.org/officeDocument/2006/relationships/hyperlink" Target="https://cloudplatform.sap.com/capabilities/product-info.SAP-Cloud-Platform-Open-Connectors.85f78328-c4e3-448d-aaf2-92c06e71f05a.html" TargetMode="External"/><Relationship Id="rId10" Type="http://schemas.openxmlformats.org/officeDocument/2006/relationships/image" Target="../media/image59.png"/><Relationship Id="rId4" Type="http://schemas.openxmlformats.org/officeDocument/2006/relationships/hyperlink" Target="https://blogs.sap.com/2018/01/19/announcement-new-integration-content-advisor-for-sap-cloud-platform-integration/" TargetMode="External"/><Relationship Id="rId9" Type="http://schemas.openxmlformats.org/officeDocument/2006/relationships/hyperlink" Target="https://www.sap.com/products/roadmaps.html"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50.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49.xml"/><Relationship Id="rId16" Type="http://schemas.openxmlformats.org/officeDocument/2006/relationships/image" Target="../media/image81.png"/><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hyperlink" Target="https://jam4.sapjam.com/groups/about_page/NdrS8VLV054ivZSq202PWJ"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global.sap.com/corporate-en/legal/copyright/index.epx"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50.xml"/><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sap.com/products/technology-platforms/data-management.html"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sap.com/documents/2018/06/de3238a0-077d-0010-87a3-c30de2ffd8ff.html"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s://cloudplatform.sap.com/integration.html" TargetMode="External"/><Relationship Id="rId3" Type="http://schemas.openxmlformats.org/officeDocument/2006/relationships/hyperlink" Target="https://www.sap.com/products/technology-platforms/data-management.html" TargetMode="External"/><Relationship Id="rId7" Type="http://schemas.openxmlformats.org/officeDocument/2006/relationships/hyperlink" Target="https://www.sap.com/documents/2016/03/24d5e503-647c-0010-82c7-eda71af511fa.html"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s://www.sap.com/documents/2017/05/eebd96bd-b97c-0010-82c7-eda71af511fa.html" TargetMode="External"/><Relationship Id="rId5" Type="http://schemas.openxmlformats.org/officeDocument/2006/relationships/hyperlink" Target="https://blogs.saphana.com/2017/10/04/what-is-sap-data-hub-and-answers-to-other-frequently-asked-questions/" TargetMode="External"/><Relationship Id="rId10" Type="http://schemas.openxmlformats.org/officeDocument/2006/relationships/image" Target="../media/image59.png"/><Relationship Id="rId4" Type="http://schemas.openxmlformats.org/officeDocument/2006/relationships/hyperlink" Target="https://www.sap.com/products/data-hub.html" TargetMode="External"/><Relationship Id="rId9" Type="http://schemas.openxmlformats.org/officeDocument/2006/relationships/hyperlink" Target="https://www.sap.com/products/roadmaps.html"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50.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57.xml"/><Relationship Id="rId16" Type="http://schemas.openxmlformats.org/officeDocument/2006/relationships/image" Target="../media/image81.png"/><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5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58.xml"/><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hyperlink" Target="https://www.sap.com/documents/2018/02/f0148939-f27c-0010-82c7-eda71af511fa.html"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8" Type="http://schemas.openxmlformats.org/officeDocument/2006/relationships/hyperlink" Target="https://cloudplatform.sap.com/integration.html" TargetMode="External"/><Relationship Id="rId3" Type="http://schemas.openxmlformats.org/officeDocument/2006/relationships/hyperlink" Target="https://www.sap.com/documents/2018/02/f0148939-f27c-0010-82c7-eda71af511fa.html" TargetMode="External"/><Relationship Id="rId7" Type="http://schemas.openxmlformats.org/officeDocument/2006/relationships/hyperlink" Target="https://cloudplatform.sap.com/capabilities/product-info.UI-Theme-Designer.1bb55da4-292a-4f33-8d97-49ba1d1638f0.html"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hyperlink" Target="https://cloudplatform.sap.com/capabilities/product-info.SAP-Fiori-Cloud.28acbb28-3c61-4633-9880-a85e582d1aa6.html" TargetMode="External"/><Relationship Id="rId5" Type="http://schemas.openxmlformats.org/officeDocument/2006/relationships/hyperlink" Target="https://cloudplatform.sap.com/capabilities/product-info.SAP-Cloud-Platform-Portal.0c501f05-f71e-4945-827b-96f6dc60170a.html" TargetMode="External"/><Relationship Id="rId10" Type="http://schemas.openxmlformats.org/officeDocument/2006/relationships/image" Target="../media/image59.png"/><Relationship Id="rId4" Type="http://schemas.openxmlformats.org/officeDocument/2006/relationships/hyperlink" Target="https://cloudplatform.sap.com/capabilities/product-info.SAP-Cloud-Platform-Mobile-Services.fa29cea5-119c-487c-981a-488d6ee95edb.html" TargetMode="External"/><Relationship Id="rId9" Type="http://schemas.openxmlformats.org/officeDocument/2006/relationships/hyperlink" Target="https://www.sap.com/products/roadmaps.html"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50.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63.xml"/><Relationship Id="rId16"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64.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64.xml"/><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sap.com/products/supply-chain-iot/iot.html"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8" Type="http://schemas.openxmlformats.org/officeDocument/2006/relationships/hyperlink" Target="https://cloudplatform.sap.com/capabilities/product-info.SAP-IoT-Application-Enablement.d75c7af6-d803-46b2-bffc-5e39f6686043.html" TargetMode="External"/><Relationship Id="rId3" Type="http://schemas.openxmlformats.org/officeDocument/2006/relationships/image" Target="../media/image59.png"/><Relationship Id="rId7" Type="http://schemas.openxmlformats.org/officeDocument/2006/relationships/hyperlink" Target="https://cloudplatform.sap.com/capabilities/product-info.SAP-Edge-Services.246572f8-4556-4c00-bcfc-6d55efa55a4f.html"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hyperlink" Target="https://cloudplatform.sap.com/capabilities/product-info.SAP-Cloud-Platform-Internet-of-Things.48b79cfa-3d49-4a42-9249-e589696691ae.html" TargetMode="External"/><Relationship Id="rId5" Type="http://schemas.openxmlformats.org/officeDocument/2006/relationships/hyperlink" Target="https://www.sap.com/products/supply-chain-iot/iot.html#pdf-asset=2e7f096a-077d-0010-87a3-c30de2ffd8ff&amp;page=6" TargetMode="External"/><Relationship Id="rId10" Type="http://schemas.openxmlformats.org/officeDocument/2006/relationships/hyperlink" Target="https://www.sap.com/products/roadmaps.html" TargetMode="External"/><Relationship Id="rId4" Type="http://schemas.openxmlformats.org/officeDocument/2006/relationships/hyperlink" Target="https://www.sap.com/products/supply-chain-iot/iot.html" TargetMode="External"/><Relationship Id="rId9" Type="http://schemas.openxmlformats.org/officeDocument/2006/relationships/hyperlink" Target="https://www.sap.com/products/manufacturing-automation-plant-connectivity.html"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50.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69.xml"/><Relationship Id="rId16" Type="http://schemas.openxmlformats.org/officeDocument/2006/relationships/image" Target="../media/image81.png"/><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70.xml"/><Relationship Id="rId16"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sap.com/documents/2018/06/de3238a0-077d-0010-87a3-c30de2ffd8ff.html"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hyperlink" Target="https://www.sap.com/documents/2018/06/de3238a0-077d-0010-87a3-c30de2ffd8ff.html"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5.png"/></Relationships>
</file>

<file path=ppt/slides/_rels/slide74.xml.rels><?xml version="1.0" encoding="UTF-8" standalone="yes"?>
<Relationships xmlns="http://schemas.openxmlformats.org/package/2006/relationships"><Relationship Id="rId8" Type="http://schemas.openxmlformats.org/officeDocument/2006/relationships/hyperlink" Target="https://cloudplatform.sap.com/capabilities/technical-asset-info.SAP-Cloud-Platform-Business-Rules.8973c69b-02ea-4874-a705-e7f71c11f994.html" TargetMode="External"/><Relationship Id="rId3" Type="http://schemas.openxmlformats.org/officeDocument/2006/relationships/hyperlink" Target="https://www.sap.com/documents/2018/06/de3238a0-077d-0010-87a3-c30de2ffd8ff.html" TargetMode="External"/><Relationship Id="rId7" Type="http://schemas.openxmlformats.org/officeDocument/2006/relationships/hyperlink" Target="https://cloudplatform.sap.com/capabilities/product-info.SAP-Cloud-Platform-Workflow.df696e5a-d973-4ecd-8d8d-532d60aa1921.html" TargetMode="External"/><Relationship Id="rId12"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hyperlink" Target="https://cloudplatform.sap.com/capabilities/product-info.SAP-Enterprise-Messaging.dc3dcc84-cd9c-477c-ba1c-862340abd874.html" TargetMode="External"/><Relationship Id="rId11" Type="http://schemas.openxmlformats.org/officeDocument/2006/relationships/hyperlink" Target="https://www.sap.com/products/roadmaps.html" TargetMode="External"/><Relationship Id="rId5" Type="http://schemas.openxmlformats.org/officeDocument/2006/relationships/hyperlink" Target="https://cloudplatform.sap.com/capabilities/product-info.SAP-Cloud-Platform-API-Management.e39ffff0-6b34-4611-9989-20da901caa47.html" TargetMode="External"/><Relationship Id="rId10" Type="http://schemas.openxmlformats.org/officeDocument/2006/relationships/hyperlink" Target="https://cloudplatform.sap.com/capabilities/product-info.SAP-Cloud-Platform-Connectivity.43bdae3a-bec5-4c47-83ed-44197926b024.html" TargetMode="External"/><Relationship Id="rId4" Type="http://schemas.openxmlformats.org/officeDocument/2006/relationships/hyperlink" Target="https://cloudplatform.sap.com/integration.html" TargetMode="External"/><Relationship Id="rId9" Type="http://schemas.openxmlformats.org/officeDocument/2006/relationships/hyperlink" Target="https://cloudplatform.sap.com/capabilities/product-info.SAP-Streaming-Analytics.d6faa84f-d492-425c-95f3-5a05d248719c.html"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hyperlink" Target="https://www.sap.com/documents/2018/06/de3238a0-077d-0010-87a3-c30de2ffd8ff.html" TargetMode="External"/><Relationship Id="rId5" Type="http://schemas.openxmlformats.org/officeDocument/2006/relationships/hyperlink" Target="https://www.sap.com/documents/2017/05/eebd96bd-b97c-0010-82c7-eda71af511fa.html" TargetMode="External"/><Relationship Id="rId4" Type="http://schemas.openxmlformats.org/officeDocument/2006/relationships/image" Target="../media/image97.png"/></Relationships>
</file>

<file path=ppt/slides/_rels/slide82.xml.rels><?xml version="1.0" encoding="UTF-8" standalone="yes"?>
<Relationships xmlns="http://schemas.openxmlformats.org/package/2006/relationships"><Relationship Id="rId8" Type="http://schemas.openxmlformats.org/officeDocument/2006/relationships/hyperlink" Target="https://www.sap.com/documents/2018/05/38ce7d25-067d-0010-87a3-c30de2ffd8ff.html" TargetMode="External"/><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hyperlink" Target="https://www.sap.com/documents/2018/06/de3238a0-077d-0010-87a3-c30de2ffd8ff.html" TargetMode="External"/><Relationship Id="rId4" Type="http://schemas.openxmlformats.org/officeDocument/2006/relationships/hyperlink" Target="https://www.sap.com/documents/2017/05/eebd96bd-b97c-0010-82c7-eda71af511fa.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ubtitle 2"/>
          <p:cNvSpPr txBox="1">
            <a:spLocks/>
          </p:cNvSpPr>
          <p:nvPr/>
        </p:nvSpPr>
        <p:spPr bwMode="gray">
          <a:xfrm>
            <a:off x="445306" y="1600728"/>
            <a:ext cx="11257200" cy="249304"/>
          </a:xfrm>
          <a:prstGeom prst="rect">
            <a:avLst/>
          </a:prstGeom>
        </p:spPr>
        <p:txBody>
          <a:bodyPr vert="horz" lIns="0" tIns="0" rIns="0" bIns="0" rtlCol="0" anchor="t" anchorCtr="0">
            <a:noAutofit/>
          </a:bodyPr>
          <a:lstStyle>
            <a:lvl1pPr marL="0" marR="0" indent="0" algn="l" defTabSz="1087795" rtl="0" eaLnBrk="1" fontAlgn="auto" latinLnBrk="0" hangingPunct="1">
              <a:lnSpc>
                <a:spcPct val="100000"/>
              </a:lnSpc>
              <a:spcBef>
                <a:spcPts val="0"/>
              </a:spcBef>
              <a:spcAft>
                <a:spcPts val="0"/>
              </a:spcAft>
              <a:buClr>
                <a:schemeClr val="accent1"/>
              </a:buClr>
              <a:buSzPct val="80000"/>
              <a:buFontTx/>
              <a:buNone/>
              <a:tabLst/>
              <a:defRPr sz="2000" b="0" kern="1200">
                <a:solidFill>
                  <a:sysClr val="windowText" lastClr="000000"/>
                </a:solidFill>
                <a:latin typeface="+mn-lt"/>
                <a:ea typeface="+mn-ea"/>
                <a:cs typeface="+mn-cs"/>
              </a:defRPr>
            </a:lvl1pPr>
            <a:lvl2pPr marL="543893" indent="0" algn="ctr" defTabSz="1087795" rtl="0" eaLnBrk="1" latinLnBrk="0" hangingPunct="1">
              <a:spcBef>
                <a:spcPts val="600"/>
              </a:spcBef>
              <a:buClr>
                <a:schemeClr val="accent1"/>
              </a:buClr>
              <a:buSzPct val="80000"/>
              <a:buFont typeface="Wingdings" pitchFamily="2" charset="2"/>
              <a:buNone/>
              <a:defRPr sz="2000" kern="1200">
                <a:solidFill>
                  <a:schemeClr val="tx1">
                    <a:tint val="75000"/>
                  </a:schemeClr>
                </a:solidFill>
                <a:latin typeface="+mn-lt"/>
                <a:ea typeface="+mn-ea"/>
                <a:cs typeface="+mn-cs"/>
              </a:defRPr>
            </a:lvl2pPr>
            <a:lvl3pPr marL="1087795" indent="0" algn="ctr" defTabSz="1087795" rtl="0" eaLnBrk="1" latinLnBrk="0" hangingPunct="1">
              <a:spcBef>
                <a:spcPts val="400"/>
              </a:spcBef>
              <a:buClr>
                <a:schemeClr val="accent1"/>
              </a:buClr>
              <a:buSzPct val="100000"/>
              <a:buFont typeface="Wingdings" pitchFamily="2" charset="2"/>
              <a:buNone/>
              <a:defRPr sz="1800" kern="1200">
                <a:solidFill>
                  <a:schemeClr val="tx1">
                    <a:tint val="75000"/>
                  </a:schemeClr>
                </a:solidFill>
                <a:latin typeface="+mn-lt"/>
                <a:ea typeface="+mn-ea"/>
                <a:cs typeface="+mn-cs"/>
              </a:defRPr>
            </a:lvl3pPr>
            <a:lvl4pPr marL="1631694" indent="0" algn="ctr" defTabSz="1087795" rtl="0" eaLnBrk="1" latinLnBrk="0" hangingPunct="1">
              <a:spcBef>
                <a:spcPts val="400"/>
              </a:spcBef>
              <a:buClr>
                <a:schemeClr val="accent2"/>
              </a:buClr>
              <a:buSzPct val="100000"/>
              <a:buFont typeface="Arial" pitchFamily="34" charset="0"/>
              <a:buNone/>
              <a:defRPr sz="1800" kern="1200">
                <a:solidFill>
                  <a:schemeClr val="tx1">
                    <a:tint val="75000"/>
                  </a:schemeClr>
                </a:solidFill>
                <a:latin typeface="+mn-lt"/>
                <a:ea typeface="+mn-ea"/>
                <a:cs typeface="+mn-cs"/>
              </a:defRPr>
            </a:lvl4pPr>
            <a:lvl5pPr marL="2175592" indent="0" algn="ctr" defTabSz="1087795" rtl="0" eaLnBrk="1" latinLnBrk="0" hangingPunct="1">
              <a:spcBef>
                <a:spcPts val="250"/>
              </a:spcBef>
              <a:buClr>
                <a:schemeClr val="accent2"/>
              </a:buClr>
              <a:buSzPct val="100000"/>
              <a:buFont typeface="Courier New" pitchFamily="49" charset="0"/>
              <a:buNone/>
              <a:defRPr sz="1600" kern="1200">
                <a:solidFill>
                  <a:schemeClr val="tx1">
                    <a:tint val="75000"/>
                  </a:schemeClr>
                </a:solidFill>
                <a:latin typeface="+mn-lt"/>
                <a:ea typeface="+mn-ea"/>
                <a:cs typeface="+mn-cs"/>
              </a:defRPr>
            </a:lvl5pPr>
            <a:lvl6pPr marL="2719489" indent="0" algn="ctr" defTabSz="1087795"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6pPr>
            <a:lvl7pPr marL="3263386" indent="0" algn="ctr" defTabSz="1087795"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7pPr>
            <a:lvl8pPr marL="3807284" indent="0" algn="ctr" defTabSz="1087795"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8pPr>
            <a:lvl9pPr marL="4351180" indent="0" algn="ctr" defTabSz="1087795"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9pPr>
          </a:lstStyle>
          <a:p>
            <a:pPr marL="0" marR="0" lvl="0" indent="0" algn="l" defTabSz="1087795" rtl="0" eaLnBrk="1" fontAlgn="auto" latinLnBrk="0" hangingPunct="1">
              <a:lnSpc>
                <a:spcPct val="100000"/>
              </a:lnSpc>
              <a:spcBef>
                <a:spcPts val="0"/>
              </a:spcBef>
              <a:spcAft>
                <a:spcPts val="0"/>
              </a:spcAft>
              <a:buClr>
                <a:srgbClr val="F0AB00"/>
              </a:buClr>
              <a:buSzPct val="80000"/>
              <a:buFontTx/>
              <a:buNone/>
              <a:tabLst/>
              <a:defRPr/>
            </a:pPr>
            <a:endParaRPr kumimoji="0" lang="en-US" b="0" i="0" u="none" strike="noStrike" kern="1200" cap="none" spc="0" normalizeH="0" baseline="0" noProof="0" dirty="0">
              <a:ln>
                <a:noFill/>
              </a:ln>
              <a:solidFill>
                <a:sysClr val="windowText" lastClr="000000"/>
              </a:solidFill>
              <a:effectLst/>
              <a:uLnTx/>
              <a:uFillTx/>
              <a:latin typeface="Arial"/>
            </a:endParaRPr>
          </a:p>
        </p:txBody>
      </p:sp>
      <p:sp>
        <p:nvSpPr>
          <p:cNvPr id="14" name="Title 1">
            <a:extLst>
              <a:ext uri="{FF2B5EF4-FFF2-40B4-BE49-F238E27FC236}">
                <a16:creationId xmlns:a16="http://schemas.microsoft.com/office/drawing/2014/main" id="{A022E152-8258-4865-BF4D-F1A491B8E657}"/>
              </a:ext>
            </a:extLst>
          </p:cNvPr>
          <p:cNvSpPr txBox="1">
            <a:spLocks/>
          </p:cNvSpPr>
          <p:nvPr/>
        </p:nvSpPr>
        <p:spPr bwMode="gray">
          <a:xfrm>
            <a:off x="408955" y="670376"/>
            <a:ext cx="11257200" cy="1107996"/>
          </a:xfrm>
          <a:prstGeom prst="rect">
            <a:avLst/>
          </a:prstGeom>
        </p:spPr>
        <p:txBody>
          <a:bodyPr vert="horz" lIns="0" tIns="0" rIns="0" bIns="0" rtlCol="0" anchor="t" anchorCtr="0">
            <a:noAutofit/>
          </a:bodyPr>
          <a:lstStyle>
            <a:lvl1pPr algn="l" defTabSz="1087795" rtl="0" eaLnBrk="1" latinLnBrk="0" hangingPunct="1">
              <a:spcBef>
                <a:spcPct val="0"/>
              </a:spcBef>
              <a:buNone/>
              <a:defRPr sz="3600" b="1" kern="1200">
                <a:solidFill>
                  <a:sysClr val="windowText" lastClr="000000"/>
                </a:solidFill>
                <a:latin typeface="+mj-lt"/>
                <a:ea typeface="+mj-ea"/>
                <a:cs typeface="+mj-cs"/>
              </a:defRPr>
            </a:lvl1pPr>
          </a:lstStyle>
          <a:p>
            <a:pPr marL="0" marR="0" lvl="0" indent="0" algn="l" defTabSz="1087795" rtl="0" eaLnBrk="1" fontAlgn="auto" latinLnBrk="0" hangingPunct="1">
              <a:lnSpc>
                <a:spcPct val="90000"/>
              </a:lnSpc>
              <a:spcBef>
                <a:spcPts val="60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Arial"/>
              </a:rPr>
              <a:t>ISA-M Template</a:t>
            </a:r>
          </a:p>
          <a:p>
            <a:pPr>
              <a:lnSpc>
                <a:spcPct val="90000"/>
              </a:lnSpc>
              <a:spcBef>
                <a:spcPts val="600"/>
              </a:spcBef>
              <a:defRPr/>
            </a:pPr>
            <a:r>
              <a:rPr lang="en-US" sz="2400" b="0" dirty="0">
                <a:latin typeface="Arial"/>
              </a:rPr>
              <a:t>Derive Integration Guidelines for Your Organization</a:t>
            </a:r>
          </a:p>
          <a:p>
            <a:pPr>
              <a:lnSpc>
                <a:spcPct val="90000"/>
              </a:lnSpc>
              <a:spcBef>
                <a:spcPts val="600"/>
              </a:spcBef>
              <a:defRPr/>
            </a:pPr>
            <a:r>
              <a:rPr lang="en-US" sz="2400" b="0" dirty="0">
                <a:latin typeface="Arial"/>
              </a:rPr>
              <a:t> </a:t>
            </a:r>
          </a:p>
          <a:p>
            <a:pPr>
              <a:lnSpc>
                <a:spcPct val="90000"/>
              </a:lnSpc>
              <a:spcBef>
                <a:spcPts val="600"/>
              </a:spcBef>
              <a:defRPr/>
            </a:pPr>
            <a:r>
              <a:rPr lang="en-US" sz="2400" b="0" dirty="0">
                <a:solidFill>
                  <a:srgbClr val="F0AB00"/>
                </a:solidFill>
                <a:latin typeface="Arial"/>
              </a:rPr>
              <a:t>&lt; Your Organization &gt;</a:t>
            </a:r>
          </a:p>
          <a:p>
            <a:pPr marL="0" marR="0" lvl="0" indent="0" algn="l" defTabSz="1087795" rtl="0" eaLnBrk="1" fontAlgn="auto" latinLnBrk="0" hangingPunct="1">
              <a:lnSpc>
                <a:spcPct val="90000"/>
              </a:lnSpc>
              <a:spcBef>
                <a:spcPts val="600"/>
              </a:spcBef>
              <a:spcAft>
                <a:spcPts val="0"/>
              </a:spcAft>
              <a:buClrTx/>
              <a:buSzTx/>
              <a:buFontTx/>
              <a:buNone/>
              <a:tabLst/>
              <a:defRPr/>
            </a:pPr>
            <a:endParaRPr kumimoji="0" lang="en-US" sz="3600" b="1" i="0" u="none" strike="noStrike" kern="1200" cap="none" spc="0" normalizeH="0" baseline="0" noProof="0" dirty="0">
              <a:ln>
                <a:noFill/>
              </a:ln>
              <a:solidFill>
                <a:sysClr val="windowText" lastClr="000000"/>
              </a:solidFill>
              <a:effectLst/>
              <a:uLnTx/>
              <a:uFillTx/>
              <a:latin typeface="Arial"/>
            </a:endParaRPr>
          </a:p>
        </p:txBody>
      </p:sp>
      <p:pic>
        <p:nvPicPr>
          <p:cNvPr id="13" name="Picture 12">
            <a:extLst>
              <a:ext uri="{FF2B5EF4-FFF2-40B4-BE49-F238E27FC236}">
                <a16:creationId xmlns:a16="http://schemas.microsoft.com/office/drawing/2014/main" id="{7C5D0031-7E84-43D5-93E3-3B918611D5B6}"/>
              </a:ext>
            </a:extLst>
          </p:cNvPr>
          <p:cNvPicPr>
            <a:picLocks noChangeAspect="1"/>
          </p:cNvPicPr>
          <p:nvPr/>
        </p:nvPicPr>
        <p:blipFill>
          <a:blip r:embed="rId3"/>
          <a:stretch>
            <a:fillRect/>
          </a:stretch>
        </p:blipFill>
        <p:spPr>
          <a:xfrm>
            <a:off x="8860077" y="484564"/>
            <a:ext cx="2926143" cy="2901449"/>
          </a:xfrm>
          <a:prstGeom prst="rect">
            <a:avLst/>
          </a:prstGeom>
        </p:spPr>
      </p:pic>
      <p:grpSp>
        <p:nvGrpSpPr>
          <p:cNvPr id="47" name="Group 46">
            <a:extLst>
              <a:ext uri="{FF2B5EF4-FFF2-40B4-BE49-F238E27FC236}">
                <a16:creationId xmlns:a16="http://schemas.microsoft.com/office/drawing/2014/main" id="{3C93B968-FF23-4034-86B2-FEE6B4EF1525}"/>
              </a:ext>
            </a:extLst>
          </p:cNvPr>
          <p:cNvGrpSpPr/>
          <p:nvPr/>
        </p:nvGrpSpPr>
        <p:grpSpPr>
          <a:xfrm>
            <a:off x="7499395" y="5522788"/>
            <a:ext cx="4320480" cy="864096"/>
            <a:chOff x="7499395" y="5336381"/>
            <a:chExt cx="4320480" cy="864096"/>
          </a:xfrm>
        </p:grpSpPr>
        <p:grpSp>
          <p:nvGrpSpPr>
            <p:cNvPr id="48" name="Group 47">
              <a:extLst>
                <a:ext uri="{FF2B5EF4-FFF2-40B4-BE49-F238E27FC236}">
                  <a16:creationId xmlns:a16="http://schemas.microsoft.com/office/drawing/2014/main" id="{3D901DFD-4CC0-4371-9880-398AABCD2390}"/>
                </a:ext>
              </a:extLst>
            </p:cNvPr>
            <p:cNvGrpSpPr/>
            <p:nvPr/>
          </p:nvGrpSpPr>
          <p:grpSpPr>
            <a:xfrm>
              <a:off x="7499395" y="5336381"/>
              <a:ext cx="4320480" cy="864096"/>
              <a:chOff x="7321723" y="5378772"/>
              <a:chExt cx="4320480" cy="864096"/>
            </a:xfrm>
          </p:grpSpPr>
          <p:sp>
            <p:nvSpPr>
              <p:cNvPr id="50" name="Text Box 8" descr="© INSCALE GmbH, 26.05.2010&#10;http://www.presentationload.com/">
                <a:extLst>
                  <a:ext uri="{FF2B5EF4-FFF2-40B4-BE49-F238E27FC236}">
                    <a16:creationId xmlns:a16="http://schemas.microsoft.com/office/drawing/2014/main" id="{C2D09E21-CFDB-4755-895A-CF997A567871}"/>
                  </a:ext>
                </a:extLst>
              </p:cNvPr>
              <p:cNvSpPr txBox="1">
                <a:spLocks noChangeArrowheads="1"/>
              </p:cNvSpPr>
              <p:nvPr/>
            </p:nvSpPr>
            <p:spPr bwMode="gray">
              <a:xfrm>
                <a:off x="7321723" y="5378772"/>
                <a:ext cx="4320480" cy="864096"/>
              </a:xfrm>
              <a:prstGeom prst="rect">
                <a:avLst/>
              </a:prstGeom>
              <a:solidFill>
                <a:schemeClr val="bg1"/>
              </a:solidFill>
              <a:ln w="12700">
                <a:solidFill>
                  <a:srgbClr val="C0C0C0"/>
                </a:solidFill>
                <a:miter lim="800000"/>
                <a:headEnd/>
                <a:tailEnd/>
              </a:ln>
              <a:effectLst>
                <a:outerShdw blurRad="50800" dist="38100" dir="2700000" algn="tl" rotWithShape="0">
                  <a:prstClr val="black">
                    <a:alpha val="40000"/>
                  </a:prstClr>
                </a:outerShdw>
              </a:effectLst>
            </p:spPr>
            <p:txBody>
              <a:bodyPr lIns="72000" tIns="72000" rIns="72000" bIns="72000" anchor="t" anchorCtr="0"/>
              <a:lstStyle>
                <a:defPPr>
                  <a:defRPr lang="de-DE"/>
                </a:defPPr>
                <a:lvl1pPr marL="182563" indent="-182563">
                  <a:spcAft>
                    <a:spcPts val="1000"/>
                  </a:spcAft>
                  <a:buClr>
                    <a:srgbClr val="7D7D7D"/>
                  </a:buClr>
                  <a:buFont typeface="Wingdings" pitchFamily="2" charset="2"/>
                  <a:buChar char="§"/>
                  <a:defRPr sz="1200">
                    <a:solidFill>
                      <a:schemeClr val="tx1">
                        <a:lumMod val="85000"/>
                        <a:lumOff val="15000"/>
                      </a:schemeClr>
                    </a:solidFill>
                  </a:defRPr>
                </a:lvl1pPr>
              </a:lstStyle>
              <a:p>
                <a:pPr marL="0" indent="0">
                  <a:spcAft>
                    <a:spcPts val="600"/>
                  </a:spcAft>
                  <a:buNone/>
                </a:pPr>
                <a:r>
                  <a:rPr lang="en-US" sz="800" dirty="0">
                    <a:solidFill>
                      <a:schemeClr val="tx1"/>
                    </a:solidFill>
                    <a:latin typeface="Arial" panose="020B0604020202020204" pitchFamily="34" charset="0"/>
                    <a:cs typeface="Arial" panose="020B0604020202020204" pitchFamily="34" charset="0"/>
                  </a:rPr>
                  <a:t>This document uses templates from the Integration Solution Advisory Methodology (ISA-M) provided by SAP SE. SAP SE is not responsible for the content of this document. </a:t>
                </a:r>
                <a:br>
                  <a:rPr lang="en-US" sz="800" dirty="0">
                    <a:solidFill>
                      <a:schemeClr val="tx1"/>
                    </a:solidFill>
                    <a:latin typeface="Arial" panose="020B0604020202020204" pitchFamily="34" charset="0"/>
                    <a:cs typeface="Arial" panose="020B0604020202020204" pitchFamily="34" charset="0"/>
                  </a:rPr>
                </a:br>
                <a:br>
                  <a:rPr lang="en-US" sz="800" dirty="0">
                    <a:solidFill>
                      <a:schemeClr val="tx1"/>
                    </a:solidFill>
                    <a:latin typeface="Arial" panose="020B0604020202020204" pitchFamily="34" charset="0"/>
                    <a:cs typeface="Arial" panose="020B0604020202020204" pitchFamily="34" charset="0"/>
                  </a:rPr>
                </a:br>
                <a:r>
                  <a:rPr lang="en-US" sz="800" b="1" dirty="0">
                    <a:solidFill>
                      <a:schemeClr val="tx1"/>
                    </a:solidFill>
                    <a:latin typeface="Arial" panose="020B0604020202020204" pitchFamily="34" charset="0"/>
                    <a:cs typeface="Arial" panose="020B0604020202020204" pitchFamily="34" charset="0"/>
                  </a:rPr>
                  <a:t>ISA-M Template Version 3.2</a:t>
                </a:r>
              </a:p>
              <a:p>
                <a:pPr marL="0" indent="0">
                  <a:spcAft>
                    <a:spcPts val="600"/>
                  </a:spcAft>
                  <a:buNone/>
                </a:pPr>
                <a:r>
                  <a:rPr lang="en-US" sz="800" dirty="0">
                    <a:solidFill>
                      <a:schemeClr val="tx1"/>
                    </a:solidFill>
                    <a:latin typeface="Arial" panose="020B0604020202020204" pitchFamily="34" charset="0"/>
                    <a:cs typeface="Arial" panose="020B0604020202020204" pitchFamily="34" charset="0"/>
                  </a:rPr>
                  <a:t>Further information can be found </a:t>
                </a:r>
                <a:r>
                  <a:rPr lang="en-US" sz="800" kern="0" dirty="0">
                    <a:solidFill>
                      <a:schemeClr val="tx1"/>
                    </a:solidFill>
                    <a:latin typeface="Arial"/>
                    <a:cs typeface="Arial"/>
                    <a:hlinkClick r:id="rId4"/>
                  </a:rPr>
                  <a:t>here</a:t>
                </a:r>
                <a:r>
                  <a:rPr lang="en-US" sz="800" dirty="0">
                    <a:solidFill>
                      <a:schemeClr val="tx1"/>
                    </a:solidFill>
                    <a:latin typeface="Arial" panose="020B0604020202020204" pitchFamily="34" charset="0"/>
                    <a:cs typeface="Arial" panose="020B0604020202020204" pitchFamily="34" charset="0"/>
                  </a:rPr>
                  <a:t>.</a:t>
                </a:r>
              </a:p>
            </p:txBody>
          </p:sp>
          <p:pic>
            <p:nvPicPr>
              <p:cNvPr id="51" name="Picture 50" descr="SAP_grad_R_pref.png">
                <a:extLst>
                  <a:ext uri="{FF2B5EF4-FFF2-40B4-BE49-F238E27FC236}">
                    <a16:creationId xmlns:a16="http://schemas.microsoft.com/office/drawing/2014/main" id="{60BC0F53-83D3-49E5-85CA-52809EC36E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93675" y="5816387"/>
                <a:ext cx="663472" cy="329540"/>
              </a:xfrm>
              <a:prstGeom prst="rect">
                <a:avLst/>
              </a:prstGeom>
              <a:noFill/>
              <a:ln>
                <a:noFill/>
              </a:ln>
            </p:spPr>
          </p:pic>
        </p:grpSp>
        <p:pic>
          <p:nvPicPr>
            <p:cNvPr id="49" name="Picture 48">
              <a:extLst>
                <a:ext uri="{FF2B5EF4-FFF2-40B4-BE49-F238E27FC236}">
                  <a16:creationId xmlns:a16="http://schemas.microsoft.com/office/drawing/2014/main" id="{A7DA016A-4DF0-4507-AB50-1E49102D905B}"/>
                </a:ext>
              </a:extLst>
            </p:cNvPr>
            <p:cNvPicPr>
              <a:picLocks noChangeAspect="1"/>
            </p:cNvPicPr>
            <p:nvPr/>
          </p:nvPicPr>
          <p:blipFill>
            <a:blip r:embed="rId6"/>
            <a:stretch>
              <a:fillRect/>
            </a:stretch>
          </p:blipFill>
          <p:spPr>
            <a:xfrm>
              <a:off x="10782299" y="5755878"/>
              <a:ext cx="909262" cy="351306"/>
            </a:xfrm>
            <a:prstGeom prst="rect">
              <a:avLst/>
            </a:prstGeom>
          </p:spPr>
        </p:pic>
      </p:grpSp>
    </p:spTree>
    <p:extLst>
      <p:ext uri="{BB962C8B-B14F-4D97-AF65-F5344CB8AC3E}">
        <p14:creationId xmlns:p14="http://schemas.microsoft.com/office/powerpoint/2010/main" val="1036956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44623F31-1968-4441-B077-63F863B519D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Integration Challenge for Enterprise Architects</a:t>
            </a:r>
            <a:br>
              <a:rPr lang="en-US" dirty="0">
                <a:solidFill>
                  <a:srgbClr val="000000"/>
                </a:solidFill>
                <a:latin typeface="Arial"/>
              </a:rPr>
            </a:br>
            <a:r>
              <a:rPr lang="en-US" sz="2000" b="0" dirty="0">
                <a:solidFill>
                  <a:srgbClr val="000000"/>
                </a:solidFill>
                <a:latin typeface="Arial"/>
              </a:rPr>
              <a:t>The Increased Scope of Integration </a:t>
            </a:r>
            <a:endParaRPr lang="de-DE" b="0" dirty="0">
              <a:solidFill>
                <a:srgbClr val="000000"/>
              </a:solidFill>
              <a:latin typeface="Arial"/>
            </a:endParaRPr>
          </a:p>
        </p:txBody>
      </p:sp>
      <p:sp>
        <p:nvSpPr>
          <p:cNvPr id="5" name="Slide Number Placeholder 4">
            <a:extLst>
              <a:ext uri="{FF2B5EF4-FFF2-40B4-BE49-F238E27FC236}">
                <a16:creationId xmlns:a16="http://schemas.microsoft.com/office/drawing/2014/main" id="{2272113A-2B70-4E0B-AA27-C5A5603E4284}"/>
              </a:ext>
            </a:extLst>
          </p:cNvPr>
          <p:cNvSpPr>
            <a:spLocks noGrp="1"/>
          </p:cNvSpPr>
          <p:nvPr>
            <p:ph type="sldNum" sz="quarter" idx="12"/>
          </p:nvPr>
        </p:nvSpPr>
        <p:spPr/>
        <p:txBody>
          <a:bodyPr/>
          <a:lstStyle/>
          <a:p>
            <a:fld id="{DB6A9238-A6DB-4432-B073-8C8D0256CD0B}" type="slidenum">
              <a:rPr lang="de-DE" sz="1000" smtClean="0"/>
              <a:pPr/>
              <a:t>10</a:t>
            </a:fld>
            <a:endParaRPr lang="de-DE" sz="1000" dirty="0"/>
          </a:p>
        </p:txBody>
      </p:sp>
      <p:sp>
        <p:nvSpPr>
          <p:cNvPr id="18" name="Rectangle 17">
            <a:extLst>
              <a:ext uri="{FF2B5EF4-FFF2-40B4-BE49-F238E27FC236}">
                <a16:creationId xmlns:a16="http://schemas.microsoft.com/office/drawing/2014/main" id="{A8164A5D-3B24-4963-9E23-5BA9A2A57220}"/>
              </a:ext>
            </a:extLst>
          </p:cNvPr>
          <p:cNvSpPr/>
          <p:nvPr/>
        </p:nvSpPr>
        <p:spPr bwMode="gray">
          <a:xfrm>
            <a:off x="10579472" y="467378"/>
            <a:ext cx="1192701" cy="700782"/>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defRPr/>
            </a:pPr>
            <a:r>
              <a:rPr lang="en-US" sz="1000" kern="0" dirty="0">
                <a:solidFill>
                  <a:srgbClr val="FFFFFF"/>
                </a:solidFill>
                <a:latin typeface="Arial" panose="020B0604020202020204" pitchFamily="34" charset="0"/>
                <a:cs typeface="Arial" panose="020B0604020202020204" pitchFamily="34" charset="0"/>
              </a:rPr>
              <a:t>Overview</a:t>
            </a:r>
          </a:p>
        </p:txBody>
      </p:sp>
      <p:pic>
        <p:nvPicPr>
          <p:cNvPr id="3" name="Picture 2">
            <a:extLst>
              <a:ext uri="{FF2B5EF4-FFF2-40B4-BE49-F238E27FC236}">
                <a16:creationId xmlns:a16="http://schemas.microsoft.com/office/drawing/2014/main" id="{A98C675B-AE5F-4988-81EC-624BCD187737}"/>
              </a:ext>
            </a:extLst>
          </p:cNvPr>
          <p:cNvPicPr>
            <a:picLocks noChangeAspect="1"/>
          </p:cNvPicPr>
          <p:nvPr/>
        </p:nvPicPr>
        <p:blipFill>
          <a:blip r:embed="rId3"/>
          <a:stretch>
            <a:fillRect/>
          </a:stretch>
        </p:blipFill>
        <p:spPr>
          <a:xfrm>
            <a:off x="453453" y="1634356"/>
            <a:ext cx="11260758" cy="4726346"/>
          </a:xfrm>
          <a:prstGeom prst="rect">
            <a:avLst/>
          </a:prstGeom>
        </p:spPr>
      </p:pic>
    </p:spTree>
    <p:extLst>
      <p:ext uri="{BB962C8B-B14F-4D97-AF65-F5344CB8AC3E}">
        <p14:creationId xmlns:p14="http://schemas.microsoft.com/office/powerpoint/2010/main" val="2099473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44623F31-1968-4441-B077-63F863B519D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ISA-M: Use Cases for Enterprise Architects</a:t>
            </a:r>
            <a:br>
              <a:rPr lang="en-US" dirty="0">
                <a:solidFill>
                  <a:srgbClr val="000000"/>
                </a:solidFill>
                <a:latin typeface="Arial"/>
              </a:rPr>
            </a:br>
            <a:r>
              <a:rPr lang="en-US" sz="2000" b="0" dirty="0">
                <a:solidFill>
                  <a:srgbClr val="000000"/>
                </a:solidFill>
                <a:latin typeface="Arial"/>
              </a:rPr>
              <a:t>Simplify Integration by a Systematic Integration Approach</a:t>
            </a:r>
            <a:endParaRPr lang="de-DE" b="0" dirty="0">
              <a:solidFill>
                <a:srgbClr val="000000"/>
              </a:solidFill>
              <a:latin typeface="Arial"/>
            </a:endParaRPr>
          </a:p>
        </p:txBody>
      </p:sp>
      <p:sp>
        <p:nvSpPr>
          <p:cNvPr id="5" name="Slide Number Placeholder 4">
            <a:extLst>
              <a:ext uri="{FF2B5EF4-FFF2-40B4-BE49-F238E27FC236}">
                <a16:creationId xmlns:a16="http://schemas.microsoft.com/office/drawing/2014/main" id="{2272113A-2B70-4E0B-AA27-C5A5603E4284}"/>
              </a:ext>
            </a:extLst>
          </p:cNvPr>
          <p:cNvSpPr>
            <a:spLocks noGrp="1"/>
          </p:cNvSpPr>
          <p:nvPr>
            <p:ph type="sldNum" sz="quarter" idx="12"/>
          </p:nvPr>
        </p:nvSpPr>
        <p:spPr/>
        <p:txBody>
          <a:bodyPr/>
          <a:lstStyle/>
          <a:p>
            <a:fld id="{DB6A9238-A6DB-4432-B073-8C8D0256CD0B}" type="slidenum">
              <a:rPr lang="de-DE" sz="1000" smtClean="0"/>
              <a:pPr/>
              <a:t>11</a:t>
            </a:fld>
            <a:endParaRPr lang="de-DE" sz="1000" dirty="0"/>
          </a:p>
        </p:txBody>
      </p:sp>
      <p:grpSp>
        <p:nvGrpSpPr>
          <p:cNvPr id="2" name="Group 1">
            <a:extLst>
              <a:ext uri="{FF2B5EF4-FFF2-40B4-BE49-F238E27FC236}">
                <a16:creationId xmlns:a16="http://schemas.microsoft.com/office/drawing/2014/main" id="{500B5210-0D27-4E5D-A2F6-19F816CF70F4}"/>
              </a:ext>
            </a:extLst>
          </p:cNvPr>
          <p:cNvGrpSpPr/>
          <p:nvPr/>
        </p:nvGrpSpPr>
        <p:grpSpPr>
          <a:xfrm>
            <a:off x="8286611" y="1354840"/>
            <a:ext cx="3427600" cy="4352505"/>
            <a:chOff x="8095319" y="1354840"/>
            <a:chExt cx="3427600" cy="4352505"/>
          </a:xfrm>
        </p:grpSpPr>
        <p:sp>
          <p:nvSpPr>
            <p:cNvPr id="32" name="Rectangle 31">
              <a:extLst>
                <a:ext uri="{FF2B5EF4-FFF2-40B4-BE49-F238E27FC236}">
                  <a16:creationId xmlns:a16="http://schemas.microsoft.com/office/drawing/2014/main" id="{E2A470A4-9A1F-4425-B806-78066597D88E}"/>
                </a:ext>
              </a:extLst>
            </p:cNvPr>
            <p:cNvSpPr/>
            <p:nvPr/>
          </p:nvSpPr>
          <p:spPr bwMode="gray">
            <a:xfrm>
              <a:off x="8105372" y="1812882"/>
              <a:ext cx="3417547" cy="1664195"/>
            </a:xfrm>
            <a:prstGeom prst="rect">
              <a:avLst/>
            </a:prstGeom>
            <a:solidFill>
              <a:srgbClr val="FFFFFF">
                <a:lumMod val="95000"/>
              </a:srgbClr>
            </a:solidFill>
            <a:ln w="38100" algn="ctr">
              <a:solidFill>
                <a:srgbClr val="FFFFFF">
                  <a:lumMod val="95000"/>
                </a:srgbClr>
              </a:solidFill>
              <a:miter lim="800000"/>
              <a:headEnd/>
              <a:tailEnd/>
            </a:ln>
          </p:spPr>
          <p:txBody>
            <a:bodyPr lIns="90000" tIns="72000" rIns="90000" bIns="72000" rtlCol="0" anchor="t"/>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Integration Governance &amp; </a:t>
              </a:r>
              <a:br>
                <a:rPr kumimoji="0" lang="en-US"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r>
                <a:rPr kumimoji="0" lang="en-US"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Hybrid Integration Platform</a:t>
              </a:r>
            </a:p>
          </p:txBody>
        </p:sp>
        <p:sp>
          <p:nvSpPr>
            <p:cNvPr id="33" name="Rectangle 32">
              <a:extLst>
                <a:ext uri="{FF2B5EF4-FFF2-40B4-BE49-F238E27FC236}">
                  <a16:creationId xmlns:a16="http://schemas.microsoft.com/office/drawing/2014/main" id="{141D327D-6339-4CBA-BACD-849B7055FD2B}"/>
                </a:ext>
              </a:extLst>
            </p:cNvPr>
            <p:cNvSpPr/>
            <p:nvPr/>
          </p:nvSpPr>
          <p:spPr bwMode="gray">
            <a:xfrm>
              <a:off x="8105369" y="1354840"/>
              <a:ext cx="3417547" cy="422256"/>
            </a:xfrm>
            <a:prstGeom prst="rect">
              <a:avLst/>
            </a:prstGeom>
            <a:solidFill>
              <a:srgbClr val="FF6400"/>
            </a:solidFill>
            <a:ln w="38100" algn="ctr">
              <a:solidFill>
                <a:srgbClr val="FF64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28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3</a:t>
              </a:r>
            </a:p>
          </p:txBody>
        </p:sp>
        <p:sp>
          <p:nvSpPr>
            <p:cNvPr id="34" name="Rectangle 33">
              <a:extLst>
                <a:ext uri="{FF2B5EF4-FFF2-40B4-BE49-F238E27FC236}">
                  <a16:creationId xmlns:a16="http://schemas.microsoft.com/office/drawing/2014/main" id="{21912860-9AE2-41A0-82A1-3845957CC400}"/>
                </a:ext>
              </a:extLst>
            </p:cNvPr>
            <p:cNvSpPr/>
            <p:nvPr/>
          </p:nvSpPr>
          <p:spPr bwMode="gray">
            <a:xfrm>
              <a:off x="8095320" y="3578572"/>
              <a:ext cx="3427596" cy="645743"/>
            </a:xfrm>
            <a:prstGeom prst="rect">
              <a:avLst/>
            </a:prstGeom>
            <a:solidFill>
              <a:srgbClr val="FF6400">
                <a:alpha val="15000"/>
              </a:srgbClr>
            </a:solidFill>
            <a:ln w="381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Define integration guidelines for</a:t>
              </a:r>
              <a:br>
                <a:rPr kumimoji="0" lang="en-US" sz="15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r>
                <a:rPr kumimoji="0" lang="en-US" sz="15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your organization </a:t>
              </a:r>
            </a:p>
          </p:txBody>
        </p:sp>
        <p:sp>
          <p:nvSpPr>
            <p:cNvPr id="35" name="Rectangle 34">
              <a:extLst>
                <a:ext uri="{FF2B5EF4-FFF2-40B4-BE49-F238E27FC236}">
                  <a16:creationId xmlns:a16="http://schemas.microsoft.com/office/drawing/2014/main" id="{9BF98A65-78CF-4D9C-AE87-C889F79AE36D}"/>
                </a:ext>
              </a:extLst>
            </p:cNvPr>
            <p:cNvSpPr/>
            <p:nvPr/>
          </p:nvSpPr>
          <p:spPr bwMode="gray">
            <a:xfrm>
              <a:off x="8095319" y="4334414"/>
              <a:ext cx="3427596" cy="645743"/>
            </a:xfrm>
            <a:prstGeom prst="rect">
              <a:avLst/>
            </a:prstGeom>
            <a:solidFill>
              <a:srgbClr val="FF6400">
                <a:alpha val="15000"/>
              </a:srgbClr>
            </a:solidFill>
            <a:ln w="381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Blueprint your Hybrid Integration Platform (SAP/Non-SAP)</a:t>
              </a:r>
            </a:p>
          </p:txBody>
        </p:sp>
        <p:sp>
          <p:nvSpPr>
            <p:cNvPr id="36" name="Rectangle 35">
              <a:extLst>
                <a:ext uri="{FF2B5EF4-FFF2-40B4-BE49-F238E27FC236}">
                  <a16:creationId xmlns:a16="http://schemas.microsoft.com/office/drawing/2014/main" id="{E1543DC2-A99F-447C-BA04-9E8E11BB11E0}"/>
                </a:ext>
              </a:extLst>
            </p:cNvPr>
            <p:cNvSpPr/>
            <p:nvPr/>
          </p:nvSpPr>
          <p:spPr bwMode="gray">
            <a:xfrm>
              <a:off x="8095319" y="5061602"/>
              <a:ext cx="3427596" cy="645743"/>
            </a:xfrm>
            <a:prstGeom prst="rect">
              <a:avLst/>
            </a:prstGeom>
            <a:solidFill>
              <a:srgbClr val="FF6400">
                <a:alpha val="15000"/>
              </a:srgbClr>
            </a:solidFill>
            <a:ln w="381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Define areas for self-service integration </a:t>
              </a:r>
            </a:p>
          </p:txBody>
        </p:sp>
        <p:pic>
          <p:nvPicPr>
            <p:cNvPr id="37" name="Picture 36">
              <a:extLst>
                <a:ext uri="{FF2B5EF4-FFF2-40B4-BE49-F238E27FC236}">
                  <a16:creationId xmlns:a16="http://schemas.microsoft.com/office/drawing/2014/main" id="{9C718F2C-983C-44E6-A83C-62985D55CC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32901" y="2405804"/>
              <a:ext cx="974882" cy="974882"/>
            </a:xfrm>
            <a:prstGeom prst="rect">
              <a:avLst/>
            </a:prstGeom>
          </p:spPr>
        </p:pic>
      </p:grpSp>
      <p:grpSp>
        <p:nvGrpSpPr>
          <p:cNvPr id="4" name="Group 3">
            <a:extLst>
              <a:ext uri="{FF2B5EF4-FFF2-40B4-BE49-F238E27FC236}">
                <a16:creationId xmlns:a16="http://schemas.microsoft.com/office/drawing/2014/main" id="{7C852183-7606-4FF2-A834-15DD5926C852}"/>
              </a:ext>
            </a:extLst>
          </p:cNvPr>
          <p:cNvGrpSpPr/>
          <p:nvPr/>
        </p:nvGrpSpPr>
        <p:grpSpPr>
          <a:xfrm>
            <a:off x="504000" y="1354840"/>
            <a:ext cx="3417551" cy="4352505"/>
            <a:chOff x="504000" y="1354840"/>
            <a:chExt cx="3417551" cy="4352505"/>
          </a:xfrm>
        </p:grpSpPr>
        <p:sp>
          <p:nvSpPr>
            <p:cNvPr id="39" name="Rectangle 38">
              <a:extLst>
                <a:ext uri="{FF2B5EF4-FFF2-40B4-BE49-F238E27FC236}">
                  <a16:creationId xmlns:a16="http://schemas.microsoft.com/office/drawing/2014/main" id="{1440387B-FEE2-4D88-8BB3-5CE677938B81}"/>
                </a:ext>
              </a:extLst>
            </p:cNvPr>
            <p:cNvSpPr/>
            <p:nvPr/>
          </p:nvSpPr>
          <p:spPr bwMode="gray">
            <a:xfrm>
              <a:off x="504004" y="1812882"/>
              <a:ext cx="3417547" cy="1664195"/>
            </a:xfrm>
            <a:prstGeom prst="rect">
              <a:avLst/>
            </a:prstGeom>
            <a:solidFill>
              <a:srgbClr val="FFFFFF">
                <a:lumMod val="95000"/>
              </a:srgbClr>
            </a:solidFill>
            <a:ln w="38100" algn="ctr">
              <a:solidFill>
                <a:srgbClr val="FFFFFF">
                  <a:lumMod val="95000"/>
                </a:srgbClr>
              </a:solidFill>
              <a:miter lim="800000"/>
              <a:headEnd/>
              <a:tailEnd/>
            </a:ln>
          </p:spPr>
          <p:txBody>
            <a:bodyPr lIns="90000" tIns="72000" rIns="90000" bIns="72000" rtlCol="0" anchor="t"/>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Common </a:t>
              </a:r>
              <a:br>
                <a:rPr kumimoji="0" lang="en-US"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r>
                <a:rPr kumimoji="0" lang="en-US"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Terminology</a:t>
              </a:r>
            </a:p>
          </p:txBody>
        </p:sp>
        <p:sp>
          <p:nvSpPr>
            <p:cNvPr id="40" name="Rectangle 39">
              <a:extLst>
                <a:ext uri="{FF2B5EF4-FFF2-40B4-BE49-F238E27FC236}">
                  <a16:creationId xmlns:a16="http://schemas.microsoft.com/office/drawing/2014/main" id="{AD04AA26-43B3-417B-A1B2-DE85D0E517C8}"/>
                </a:ext>
              </a:extLst>
            </p:cNvPr>
            <p:cNvSpPr/>
            <p:nvPr/>
          </p:nvSpPr>
          <p:spPr bwMode="gray">
            <a:xfrm>
              <a:off x="504001" y="1354840"/>
              <a:ext cx="3417547" cy="422256"/>
            </a:xfrm>
            <a:prstGeom prst="rect">
              <a:avLst/>
            </a:prstGeom>
            <a:solidFill>
              <a:srgbClr val="FFA015"/>
            </a:solidFill>
            <a:ln w="38100" algn="ctr">
              <a:solidFill>
                <a:srgbClr val="FFA015"/>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28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1</a:t>
              </a:r>
            </a:p>
          </p:txBody>
        </p:sp>
        <p:sp>
          <p:nvSpPr>
            <p:cNvPr id="41" name="Rectangle 40">
              <a:extLst>
                <a:ext uri="{FF2B5EF4-FFF2-40B4-BE49-F238E27FC236}">
                  <a16:creationId xmlns:a16="http://schemas.microsoft.com/office/drawing/2014/main" id="{AC2C2FFC-0762-49AD-A583-16BC3F46F25E}"/>
                </a:ext>
              </a:extLst>
            </p:cNvPr>
            <p:cNvSpPr/>
            <p:nvPr/>
          </p:nvSpPr>
          <p:spPr bwMode="gray">
            <a:xfrm>
              <a:off x="504001" y="3578572"/>
              <a:ext cx="3417548" cy="645743"/>
            </a:xfrm>
            <a:prstGeom prst="rect">
              <a:avLst/>
            </a:prstGeom>
            <a:solidFill>
              <a:srgbClr val="FFA015">
                <a:alpha val="15000"/>
              </a:srgbClr>
            </a:solidFill>
            <a:ln w="381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Provide holistic view on integration (technology-agnostic)</a:t>
              </a:r>
            </a:p>
          </p:txBody>
        </p:sp>
        <p:sp>
          <p:nvSpPr>
            <p:cNvPr id="42" name="Rectangle 41">
              <a:extLst>
                <a:ext uri="{FF2B5EF4-FFF2-40B4-BE49-F238E27FC236}">
                  <a16:creationId xmlns:a16="http://schemas.microsoft.com/office/drawing/2014/main" id="{0A685DC5-5560-411C-AA4F-2E7DC008566C}"/>
                </a:ext>
              </a:extLst>
            </p:cNvPr>
            <p:cNvSpPr/>
            <p:nvPr/>
          </p:nvSpPr>
          <p:spPr bwMode="gray">
            <a:xfrm>
              <a:off x="504000" y="4334414"/>
              <a:ext cx="3417548" cy="645743"/>
            </a:xfrm>
            <a:prstGeom prst="rect">
              <a:avLst/>
            </a:prstGeom>
            <a:solidFill>
              <a:srgbClr val="FFA015">
                <a:alpha val="15000"/>
              </a:srgbClr>
            </a:solidFill>
            <a:ln w="381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Improve communication between teams and system integrators</a:t>
              </a:r>
            </a:p>
          </p:txBody>
        </p:sp>
        <p:sp>
          <p:nvSpPr>
            <p:cNvPr id="43" name="Rectangle 42">
              <a:extLst>
                <a:ext uri="{FF2B5EF4-FFF2-40B4-BE49-F238E27FC236}">
                  <a16:creationId xmlns:a16="http://schemas.microsoft.com/office/drawing/2014/main" id="{4F08160B-ACB7-40B8-979F-B3E29D4E6FC2}"/>
                </a:ext>
              </a:extLst>
            </p:cNvPr>
            <p:cNvSpPr/>
            <p:nvPr/>
          </p:nvSpPr>
          <p:spPr bwMode="gray">
            <a:xfrm>
              <a:off x="504000" y="5061602"/>
              <a:ext cx="3417548" cy="645743"/>
            </a:xfrm>
            <a:prstGeom prst="rect">
              <a:avLst/>
            </a:prstGeom>
            <a:solidFill>
              <a:srgbClr val="FFA015">
                <a:alpha val="15000"/>
              </a:srgbClr>
            </a:solidFill>
            <a:ln w="381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Establish knowledge </a:t>
              </a:r>
              <a:br>
                <a:rPr kumimoji="0" lang="en-US" sz="15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r>
                <a:rPr kumimoji="0" lang="en-US" sz="15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sharing culture (best practices)</a:t>
              </a:r>
            </a:p>
          </p:txBody>
        </p:sp>
        <p:pic>
          <p:nvPicPr>
            <p:cNvPr id="44" name="Picture 43">
              <a:extLst>
                <a:ext uri="{FF2B5EF4-FFF2-40B4-BE49-F238E27FC236}">
                  <a16:creationId xmlns:a16="http://schemas.microsoft.com/office/drawing/2014/main" id="{15BFCD9B-C59C-4F1B-A99D-E5A8C8AE7F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46801" y="2298505"/>
              <a:ext cx="1270289" cy="1250971"/>
            </a:xfrm>
            <a:prstGeom prst="rect">
              <a:avLst/>
            </a:prstGeom>
          </p:spPr>
        </p:pic>
      </p:grpSp>
      <p:grpSp>
        <p:nvGrpSpPr>
          <p:cNvPr id="3" name="Group 2">
            <a:extLst>
              <a:ext uri="{FF2B5EF4-FFF2-40B4-BE49-F238E27FC236}">
                <a16:creationId xmlns:a16="http://schemas.microsoft.com/office/drawing/2014/main" id="{F6E0B2D3-2527-49F4-8D73-9B6604EE9E88}"/>
              </a:ext>
            </a:extLst>
          </p:cNvPr>
          <p:cNvGrpSpPr/>
          <p:nvPr/>
        </p:nvGrpSpPr>
        <p:grpSpPr>
          <a:xfrm>
            <a:off x="4395306" y="1354840"/>
            <a:ext cx="3417550" cy="4352505"/>
            <a:chOff x="4299659" y="1354840"/>
            <a:chExt cx="3417550" cy="4352505"/>
          </a:xfrm>
        </p:grpSpPr>
        <p:sp>
          <p:nvSpPr>
            <p:cNvPr id="46" name="Rectangle 45">
              <a:extLst>
                <a:ext uri="{FF2B5EF4-FFF2-40B4-BE49-F238E27FC236}">
                  <a16:creationId xmlns:a16="http://schemas.microsoft.com/office/drawing/2014/main" id="{E28C5F25-3E30-4886-A860-083349FD2138}"/>
                </a:ext>
              </a:extLst>
            </p:cNvPr>
            <p:cNvSpPr/>
            <p:nvPr/>
          </p:nvSpPr>
          <p:spPr bwMode="gray">
            <a:xfrm>
              <a:off x="4299662" y="1812882"/>
              <a:ext cx="3417547" cy="1664195"/>
            </a:xfrm>
            <a:prstGeom prst="rect">
              <a:avLst/>
            </a:prstGeom>
            <a:solidFill>
              <a:srgbClr val="FFFFFF">
                <a:lumMod val="95000"/>
              </a:srgbClr>
            </a:solidFill>
            <a:ln w="38100" algn="ctr">
              <a:solidFill>
                <a:srgbClr val="FFFFFF">
                  <a:lumMod val="95000"/>
                </a:srgbClr>
              </a:solidFill>
              <a:miter lim="800000"/>
              <a:headEnd/>
              <a:tailEnd/>
            </a:ln>
          </p:spPr>
          <p:txBody>
            <a:bodyPr lIns="90000" tIns="72000" rIns="90000" bIns="72000" rtlCol="0" anchor="t"/>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Integration Strategy </a:t>
              </a:r>
              <a:br>
                <a:rPr kumimoji="0" lang="en-US"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r>
                <a:rPr kumimoji="0" lang="en-US" sz="1600" b="1"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Definition</a:t>
              </a:r>
            </a:p>
          </p:txBody>
        </p:sp>
        <p:sp>
          <p:nvSpPr>
            <p:cNvPr id="47" name="Rectangle 46">
              <a:extLst>
                <a:ext uri="{FF2B5EF4-FFF2-40B4-BE49-F238E27FC236}">
                  <a16:creationId xmlns:a16="http://schemas.microsoft.com/office/drawing/2014/main" id="{4990B4D8-0C60-4D48-A96E-77CECF28C7D1}"/>
                </a:ext>
              </a:extLst>
            </p:cNvPr>
            <p:cNvSpPr/>
            <p:nvPr/>
          </p:nvSpPr>
          <p:spPr bwMode="gray">
            <a:xfrm>
              <a:off x="4299659" y="1354840"/>
              <a:ext cx="3417547" cy="422256"/>
            </a:xfrm>
            <a:prstGeom prst="rect">
              <a:avLst/>
            </a:prstGeom>
            <a:solidFill>
              <a:srgbClr val="FF8200"/>
            </a:solidFill>
            <a:ln w="38100" algn="ctr">
              <a:solidFill>
                <a:srgbClr val="FF82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28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2</a:t>
              </a:r>
            </a:p>
          </p:txBody>
        </p:sp>
        <p:sp>
          <p:nvSpPr>
            <p:cNvPr id="48" name="Rectangle 47">
              <a:extLst>
                <a:ext uri="{FF2B5EF4-FFF2-40B4-BE49-F238E27FC236}">
                  <a16:creationId xmlns:a16="http://schemas.microsoft.com/office/drawing/2014/main" id="{02B3DAAB-13EA-4AE3-9B8B-514FF0FF60EF}"/>
                </a:ext>
              </a:extLst>
            </p:cNvPr>
            <p:cNvSpPr/>
            <p:nvPr/>
          </p:nvSpPr>
          <p:spPr bwMode="gray">
            <a:xfrm>
              <a:off x="4299661" y="3578572"/>
              <a:ext cx="3417546" cy="645743"/>
            </a:xfrm>
            <a:prstGeom prst="rect">
              <a:avLst/>
            </a:prstGeom>
            <a:solidFill>
              <a:srgbClr val="FF8200">
                <a:alpha val="15000"/>
              </a:srgbClr>
            </a:solidFill>
            <a:ln w="381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Review your current </a:t>
              </a:r>
              <a:br>
                <a:rPr kumimoji="0" lang="en-US" sz="15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r>
                <a:rPr kumimoji="0" lang="en-US" sz="15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integration architecture </a:t>
              </a:r>
            </a:p>
          </p:txBody>
        </p:sp>
        <p:sp>
          <p:nvSpPr>
            <p:cNvPr id="49" name="Rectangle 48">
              <a:extLst>
                <a:ext uri="{FF2B5EF4-FFF2-40B4-BE49-F238E27FC236}">
                  <a16:creationId xmlns:a16="http://schemas.microsoft.com/office/drawing/2014/main" id="{FFA02EA3-B09E-460F-9123-41A4F9B6FD42}"/>
                </a:ext>
              </a:extLst>
            </p:cNvPr>
            <p:cNvSpPr/>
            <p:nvPr/>
          </p:nvSpPr>
          <p:spPr bwMode="gray">
            <a:xfrm>
              <a:off x="4299660" y="4334414"/>
              <a:ext cx="3417546" cy="645743"/>
            </a:xfrm>
            <a:prstGeom prst="rect">
              <a:avLst/>
            </a:prstGeom>
            <a:solidFill>
              <a:srgbClr val="FF8200">
                <a:alpha val="15000"/>
              </a:srgbClr>
            </a:solidFill>
            <a:ln w="381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Define your target</a:t>
              </a:r>
              <a:br>
                <a:rPr kumimoji="0" lang="en-US" sz="15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r>
                <a:rPr kumimoji="0" lang="en-US" sz="15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integration architecture </a:t>
              </a:r>
            </a:p>
          </p:txBody>
        </p:sp>
        <p:sp>
          <p:nvSpPr>
            <p:cNvPr id="50" name="Rectangle 49">
              <a:extLst>
                <a:ext uri="{FF2B5EF4-FFF2-40B4-BE49-F238E27FC236}">
                  <a16:creationId xmlns:a16="http://schemas.microsoft.com/office/drawing/2014/main" id="{16EAFD0E-F2A5-437E-89C1-9BB981AC14B1}"/>
                </a:ext>
              </a:extLst>
            </p:cNvPr>
            <p:cNvSpPr/>
            <p:nvPr/>
          </p:nvSpPr>
          <p:spPr bwMode="gray">
            <a:xfrm>
              <a:off x="4299660" y="5061602"/>
              <a:ext cx="3417546" cy="645743"/>
            </a:xfrm>
            <a:prstGeom prst="rect">
              <a:avLst/>
            </a:prstGeom>
            <a:solidFill>
              <a:srgbClr val="FF8200">
                <a:alpha val="15000"/>
              </a:srgbClr>
            </a:solidFill>
            <a:ln w="381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Identify future building blocks</a:t>
              </a:r>
              <a:br>
                <a:rPr kumimoji="0" lang="en-US" sz="15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r>
                <a:rPr kumimoji="0" lang="en-US" sz="15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(e.g. for POCs) </a:t>
              </a:r>
            </a:p>
          </p:txBody>
        </p:sp>
        <p:pic>
          <p:nvPicPr>
            <p:cNvPr id="51" name="Picture 50">
              <a:extLst>
                <a:ext uri="{FF2B5EF4-FFF2-40B4-BE49-F238E27FC236}">
                  <a16:creationId xmlns:a16="http://schemas.microsoft.com/office/drawing/2014/main" id="{91D0F8B1-E88E-4A62-ADE1-A9EE1021AAF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72552" y="2322953"/>
              <a:ext cx="1071760" cy="1142212"/>
            </a:xfrm>
            <a:prstGeom prst="rect">
              <a:avLst/>
            </a:prstGeom>
          </p:spPr>
        </p:pic>
      </p:grpSp>
      <p:grpSp>
        <p:nvGrpSpPr>
          <p:cNvPr id="52" name="Group 51">
            <a:extLst>
              <a:ext uri="{FF2B5EF4-FFF2-40B4-BE49-F238E27FC236}">
                <a16:creationId xmlns:a16="http://schemas.microsoft.com/office/drawing/2014/main" id="{4453F2E4-FF11-4FBD-8C24-BC9930802712}"/>
              </a:ext>
            </a:extLst>
          </p:cNvPr>
          <p:cNvGrpSpPr/>
          <p:nvPr/>
        </p:nvGrpSpPr>
        <p:grpSpPr>
          <a:xfrm>
            <a:off x="517185" y="5910920"/>
            <a:ext cx="11197022" cy="645748"/>
            <a:chOff x="778585" y="5957160"/>
            <a:chExt cx="11197022" cy="645748"/>
          </a:xfrm>
        </p:grpSpPr>
        <p:sp>
          <p:nvSpPr>
            <p:cNvPr id="53" name="TextBox 52">
              <a:extLst>
                <a:ext uri="{FF2B5EF4-FFF2-40B4-BE49-F238E27FC236}">
                  <a16:creationId xmlns:a16="http://schemas.microsoft.com/office/drawing/2014/main" id="{3B2A8E27-FC93-445C-BCF1-AADCD9666F7E}"/>
                </a:ext>
              </a:extLst>
            </p:cNvPr>
            <p:cNvSpPr txBox="1"/>
            <p:nvPr/>
          </p:nvSpPr>
          <p:spPr>
            <a:xfrm>
              <a:off x="2235703" y="5957160"/>
              <a:ext cx="9739904" cy="645743"/>
            </a:xfrm>
            <a:prstGeom prst="rect">
              <a:avLst/>
            </a:prstGeom>
            <a:solidFill>
              <a:schemeClr val="bg1">
                <a:lumMod val="85000"/>
              </a:schemeClr>
            </a:solidFill>
          </p:spPr>
          <p:txBody>
            <a:bodyPr wrap="square" lIns="72000" tIns="36000" rIns="72000" bIns="36000" rtlCol="0" anchor="ctr">
              <a:noAutofit/>
            </a:bodyPr>
            <a:lstStyle/>
            <a:p>
              <a:pPr marL="0" marR="0" lvl="0" indent="0" algn="just" defTabSz="661988" eaLnBrk="0" fontAlgn="base" latinLnBrk="0" hangingPunct="0">
                <a:lnSpc>
                  <a:spcPct val="100000"/>
                </a:lnSpc>
                <a:spcBef>
                  <a:spcPts val="600"/>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a:rPr>
                <a:t>This slide provides an overview on how ISA-M can be applied in organizations. Depending on the specific needs of your organization you can flexibly select from the possible use cases and use the ISA-M template as a starting </a:t>
              </a:r>
              <a:r>
                <a:rPr lang="en-US" sz="1100" kern="0" dirty="0">
                  <a:solidFill>
                    <a:srgbClr val="000000"/>
                  </a:solidFill>
                  <a:latin typeface="Arial"/>
                </a:rPr>
                <a:t>point and </a:t>
              </a:r>
              <a:r>
                <a:rPr kumimoji="0" lang="en-US" sz="1100" b="0" i="0" u="none" strike="noStrike" kern="0" cap="none" spc="0" normalizeH="0" baseline="0" noProof="0" dirty="0">
                  <a:ln>
                    <a:noFill/>
                  </a:ln>
                  <a:solidFill>
                    <a:srgbClr val="000000"/>
                  </a:solidFill>
                  <a:effectLst/>
                  <a:uLnTx/>
                  <a:uFillTx/>
                  <a:latin typeface="Arial"/>
                </a:rPr>
                <a:t>adapt/extend it to your specific needs. </a:t>
              </a:r>
              <a:r>
                <a:rPr lang="en-US" sz="1100" kern="0" dirty="0">
                  <a:solidFill>
                    <a:srgbClr val="000000"/>
                  </a:solidFill>
                  <a:latin typeface="Arial"/>
                </a:rPr>
                <a:t>Based on this template, you can create your customer-specific integration strategy and/or guidance document(s). </a:t>
              </a:r>
              <a:endParaRPr kumimoji="0" lang="en-US" sz="1100" b="0" i="0" u="none" strike="noStrike" kern="0" cap="none" spc="0" normalizeH="0" baseline="0" noProof="0" dirty="0">
                <a:ln>
                  <a:noFill/>
                </a:ln>
                <a:solidFill>
                  <a:srgbClr val="000000"/>
                </a:solidFill>
                <a:effectLst/>
                <a:uLnTx/>
                <a:uFillTx/>
                <a:latin typeface="Arial"/>
              </a:endParaRPr>
            </a:p>
          </p:txBody>
        </p:sp>
        <p:sp>
          <p:nvSpPr>
            <p:cNvPr id="54" name="TextBox 53">
              <a:extLst>
                <a:ext uri="{FF2B5EF4-FFF2-40B4-BE49-F238E27FC236}">
                  <a16:creationId xmlns:a16="http://schemas.microsoft.com/office/drawing/2014/main" id="{D89D192B-CA67-423D-A457-84AE72171EFB}"/>
                </a:ext>
              </a:extLst>
            </p:cNvPr>
            <p:cNvSpPr txBox="1"/>
            <p:nvPr/>
          </p:nvSpPr>
          <p:spPr>
            <a:xfrm>
              <a:off x="1129034" y="5957160"/>
              <a:ext cx="1106669" cy="645748"/>
            </a:xfrm>
            <a:prstGeom prst="rect">
              <a:avLst/>
            </a:prstGeom>
            <a:solidFill>
              <a:schemeClr val="tx1"/>
            </a:solidFill>
          </p:spPr>
          <p:txBody>
            <a:bodyPr wrap="square" lIns="72000" tIns="324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55" name="TextBox 54">
              <a:extLst>
                <a:ext uri="{FF2B5EF4-FFF2-40B4-BE49-F238E27FC236}">
                  <a16:creationId xmlns:a16="http://schemas.microsoft.com/office/drawing/2014/main" id="{929011B1-DAB6-4DC4-AA8D-9DEF82856DDB}"/>
                </a:ext>
              </a:extLst>
            </p:cNvPr>
            <p:cNvSpPr txBox="1"/>
            <p:nvPr/>
          </p:nvSpPr>
          <p:spPr>
            <a:xfrm>
              <a:off x="778585" y="5957160"/>
              <a:ext cx="432191" cy="645744"/>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56" name="Straight Connector 55">
              <a:extLst>
                <a:ext uri="{FF2B5EF4-FFF2-40B4-BE49-F238E27FC236}">
                  <a16:creationId xmlns:a16="http://schemas.microsoft.com/office/drawing/2014/main" id="{DCF31E8E-3D30-420D-82F2-FCA5D234928E}"/>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25116B6-28D4-4B64-8CF1-6AFBC618A248}"/>
                </a:ext>
              </a:extLst>
            </p:cNvPr>
            <p:cNvCxnSpPr>
              <a:cxnSpLocks/>
            </p:cNvCxnSpPr>
            <p:nvPr/>
          </p:nvCxnSpPr>
          <p:spPr>
            <a:xfrm flipH="1">
              <a:off x="1192699" y="6519852"/>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2CFCAE1B-C73C-417B-8263-63B0E5D3E179}"/>
              </a:ext>
            </a:extLst>
          </p:cNvPr>
          <p:cNvSpPr/>
          <p:nvPr/>
        </p:nvSpPr>
        <p:spPr bwMode="gray">
          <a:xfrm>
            <a:off x="10579472" y="467378"/>
            <a:ext cx="1192701" cy="700782"/>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defRPr/>
            </a:pPr>
            <a:r>
              <a:rPr lang="en-US" sz="1000" kern="0" dirty="0">
                <a:solidFill>
                  <a:srgbClr val="FFFFFF"/>
                </a:solidFill>
                <a:latin typeface="Arial" panose="020B0604020202020204" pitchFamily="34" charset="0"/>
                <a:cs typeface="Arial" panose="020B0604020202020204" pitchFamily="34" charset="0"/>
              </a:rPr>
              <a:t>Overview</a:t>
            </a:r>
          </a:p>
        </p:txBody>
      </p:sp>
      <p:pic>
        <p:nvPicPr>
          <p:cNvPr id="38" name="Picture 37">
            <a:extLst>
              <a:ext uri="{FF2B5EF4-FFF2-40B4-BE49-F238E27FC236}">
                <a16:creationId xmlns:a16="http://schemas.microsoft.com/office/drawing/2014/main" id="{68A134C2-3C66-4E38-A893-51C98DE624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0137" y="5943986"/>
            <a:ext cx="579610" cy="579610"/>
          </a:xfrm>
          <a:prstGeom prst="rect">
            <a:avLst/>
          </a:prstGeom>
        </p:spPr>
      </p:pic>
    </p:spTree>
    <p:extLst>
      <p:ext uri="{BB962C8B-B14F-4D97-AF65-F5344CB8AC3E}">
        <p14:creationId xmlns:p14="http://schemas.microsoft.com/office/powerpoint/2010/main" val="1499361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44623F31-1968-4441-B077-63F863B519D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ISA-M: Increase Your Integration Maturity Level</a:t>
            </a:r>
            <a:br>
              <a:rPr lang="en-US" dirty="0">
                <a:solidFill>
                  <a:srgbClr val="000000"/>
                </a:solidFill>
                <a:latin typeface="Arial"/>
              </a:rPr>
            </a:br>
            <a:r>
              <a:rPr lang="en-US" sz="2000" b="0" dirty="0">
                <a:solidFill>
                  <a:srgbClr val="000000"/>
                </a:solidFill>
                <a:latin typeface="Arial"/>
              </a:rPr>
              <a:t>Simplify Integration by a Systematic Integration Approach</a:t>
            </a:r>
            <a:endParaRPr lang="de-DE" b="0" dirty="0">
              <a:solidFill>
                <a:srgbClr val="000000"/>
              </a:solidFill>
              <a:latin typeface="Arial"/>
            </a:endParaRPr>
          </a:p>
        </p:txBody>
      </p:sp>
      <p:sp>
        <p:nvSpPr>
          <p:cNvPr id="5" name="Slide Number Placeholder 4">
            <a:extLst>
              <a:ext uri="{FF2B5EF4-FFF2-40B4-BE49-F238E27FC236}">
                <a16:creationId xmlns:a16="http://schemas.microsoft.com/office/drawing/2014/main" id="{2272113A-2B70-4E0B-AA27-C5A5603E4284}"/>
              </a:ext>
            </a:extLst>
          </p:cNvPr>
          <p:cNvSpPr>
            <a:spLocks noGrp="1"/>
          </p:cNvSpPr>
          <p:nvPr>
            <p:ph type="sldNum" sz="quarter" idx="12"/>
          </p:nvPr>
        </p:nvSpPr>
        <p:spPr/>
        <p:txBody>
          <a:bodyPr/>
          <a:lstStyle/>
          <a:p>
            <a:fld id="{DB6A9238-A6DB-4432-B073-8C8D0256CD0B}" type="slidenum">
              <a:rPr lang="de-DE" sz="1000" smtClean="0"/>
              <a:pPr/>
              <a:t>12</a:t>
            </a:fld>
            <a:endParaRPr lang="de-DE" sz="1000" dirty="0"/>
          </a:p>
        </p:txBody>
      </p:sp>
      <p:grpSp>
        <p:nvGrpSpPr>
          <p:cNvPr id="52" name="Group 51">
            <a:extLst>
              <a:ext uri="{FF2B5EF4-FFF2-40B4-BE49-F238E27FC236}">
                <a16:creationId xmlns:a16="http://schemas.microsoft.com/office/drawing/2014/main" id="{4453F2E4-FF11-4FBD-8C24-BC9930802712}"/>
              </a:ext>
            </a:extLst>
          </p:cNvPr>
          <p:cNvGrpSpPr/>
          <p:nvPr/>
        </p:nvGrpSpPr>
        <p:grpSpPr>
          <a:xfrm>
            <a:off x="408955" y="5738812"/>
            <a:ext cx="11377264" cy="659120"/>
            <a:chOff x="670355" y="5943788"/>
            <a:chExt cx="11377264" cy="659120"/>
          </a:xfrm>
        </p:grpSpPr>
        <p:sp>
          <p:nvSpPr>
            <p:cNvPr id="53" name="TextBox 52">
              <a:extLst>
                <a:ext uri="{FF2B5EF4-FFF2-40B4-BE49-F238E27FC236}">
                  <a16:creationId xmlns:a16="http://schemas.microsoft.com/office/drawing/2014/main" id="{3B2A8E27-FC93-445C-BCF1-AADCD9666F7E}"/>
                </a:ext>
              </a:extLst>
            </p:cNvPr>
            <p:cNvSpPr txBox="1"/>
            <p:nvPr/>
          </p:nvSpPr>
          <p:spPr>
            <a:xfrm>
              <a:off x="2235702" y="5957160"/>
              <a:ext cx="9811917" cy="645743"/>
            </a:xfrm>
            <a:prstGeom prst="rect">
              <a:avLst/>
            </a:prstGeom>
            <a:solidFill>
              <a:schemeClr val="bg1">
                <a:lumMod val="85000"/>
              </a:schemeClr>
            </a:solidFill>
          </p:spPr>
          <p:txBody>
            <a:bodyPr wrap="square" lIns="72000" tIns="36000" rIns="72000" bIns="36000" rtlCol="0" anchor="ctr">
              <a:noAutofit/>
            </a:bodyPr>
            <a:lstStyle/>
            <a:p>
              <a:pPr marL="0" marR="0" lvl="0" indent="0" algn="just" defTabSz="661988" eaLnBrk="0" fontAlgn="base" latinLnBrk="0" hangingPunct="0">
                <a:lnSpc>
                  <a:spcPct val="100000"/>
                </a:lnSpc>
                <a:spcBef>
                  <a:spcPts val="600"/>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a:rPr>
                <a:t>This slide shows how you can increase your integration maturity level by moving from an ad-hoc integration practice to a more systematic way of integration. Based on </a:t>
              </a:r>
              <a:r>
                <a:rPr lang="en-US" sz="1100" kern="0" dirty="0">
                  <a:solidFill>
                    <a:srgbClr val="000000"/>
                  </a:solidFill>
                  <a:latin typeface="Arial"/>
                </a:rPr>
                <a:t>established integration standards, you could also define areas for self-service integration e.g. by allowing citizen integrators to implement simple integration scenarios on their own within the context of your overall integration governance.</a:t>
              </a:r>
              <a:endParaRPr kumimoji="0" lang="en-US" sz="1100" b="0" i="0" u="none" strike="noStrike" kern="0" cap="none" spc="0" normalizeH="0" baseline="0" noProof="0" dirty="0">
                <a:ln>
                  <a:noFill/>
                </a:ln>
                <a:solidFill>
                  <a:srgbClr val="000000"/>
                </a:solidFill>
                <a:effectLst/>
                <a:uLnTx/>
                <a:uFillTx/>
                <a:latin typeface="Arial"/>
              </a:endParaRPr>
            </a:p>
          </p:txBody>
        </p:sp>
        <p:sp>
          <p:nvSpPr>
            <p:cNvPr id="54" name="TextBox 53">
              <a:extLst>
                <a:ext uri="{FF2B5EF4-FFF2-40B4-BE49-F238E27FC236}">
                  <a16:creationId xmlns:a16="http://schemas.microsoft.com/office/drawing/2014/main" id="{D89D192B-CA67-423D-A457-84AE72171EFB}"/>
                </a:ext>
              </a:extLst>
            </p:cNvPr>
            <p:cNvSpPr txBox="1"/>
            <p:nvPr/>
          </p:nvSpPr>
          <p:spPr>
            <a:xfrm>
              <a:off x="1129034" y="5957160"/>
              <a:ext cx="1106669" cy="645748"/>
            </a:xfrm>
            <a:prstGeom prst="rect">
              <a:avLst/>
            </a:prstGeom>
            <a:solidFill>
              <a:schemeClr val="tx1"/>
            </a:solidFill>
          </p:spPr>
          <p:txBody>
            <a:bodyPr wrap="square" lIns="72000" tIns="324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Explanation</a:t>
              </a:r>
            </a:p>
          </p:txBody>
        </p:sp>
        <p:sp>
          <p:nvSpPr>
            <p:cNvPr id="55" name="TextBox 54">
              <a:extLst>
                <a:ext uri="{FF2B5EF4-FFF2-40B4-BE49-F238E27FC236}">
                  <a16:creationId xmlns:a16="http://schemas.microsoft.com/office/drawing/2014/main" id="{929011B1-DAB6-4DC4-AA8D-9DEF82856DDB}"/>
                </a:ext>
              </a:extLst>
            </p:cNvPr>
            <p:cNvSpPr txBox="1"/>
            <p:nvPr/>
          </p:nvSpPr>
          <p:spPr>
            <a:xfrm>
              <a:off x="778585" y="5957160"/>
              <a:ext cx="432191" cy="645744"/>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56" name="Straight Connector 55">
              <a:extLst>
                <a:ext uri="{FF2B5EF4-FFF2-40B4-BE49-F238E27FC236}">
                  <a16:creationId xmlns:a16="http://schemas.microsoft.com/office/drawing/2014/main" id="{DCF31E8E-3D30-420D-82F2-FCA5D234928E}"/>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25116B6-28D4-4B64-8CF1-6AFBC618A248}"/>
                </a:ext>
              </a:extLst>
            </p:cNvPr>
            <p:cNvCxnSpPr>
              <a:cxnSpLocks/>
            </p:cNvCxnSpPr>
            <p:nvPr/>
          </p:nvCxnSpPr>
          <p:spPr>
            <a:xfrm flipH="1">
              <a:off x="1192699" y="6519852"/>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338B01F5-5CEF-495E-957C-5067538675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355" y="5943788"/>
              <a:ext cx="645748" cy="645748"/>
            </a:xfrm>
            <a:prstGeom prst="rect">
              <a:avLst/>
            </a:prstGeom>
          </p:spPr>
        </p:pic>
      </p:grpSp>
      <p:sp>
        <p:nvSpPr>
          <p:cNvPr id="29" name="Rectangle 28">
            <a:extLst>
              <a:ext uri="{FF2B5EF4-FFF2-40B4-BE49-F238E27FC236}">
                <a16:creationId xmlns:a16="http://schemas.microsoft.com/office/drawing/2014/main" id="{2CFCAE1B-C73C-417B-8263-63B0E5D3E179}"/>
              </a:ext>
            </a:extLst>
          </p:cNvPr>
          <p:cNvSpPr/>
          <p:nvPr/>
        </p:nvSpPr>
        <p:spPr bwMode="gray">
          <a:xfrm>
            <a:off x="10579472" y="467378"/>
            <a:ext cx="1192701" cy="700782"/>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defRPr/>
            </a:pPr>
            <a:r>
              <a:rPr lang="en-US" sz="1000" kern="0" dirty="0">
                <a:solidFill>
                  <a:srgbClr val="FFFFFF"/>
                </a:solidFill>
                <a:latin typeface="Arial" panose="020B0604020202020204" pitchFamily="34" charset="0"/>
                <a:cs typeface="Arial" panose="020B0604020202020204" pitchFamily="34" charset="0"/>
              </a:rPr>
              <a:t>Overview</a:t>
            </a:r>
          </a:p>
        </p:txBody>
      </p:sp>
      <p:cxnSp>
        <p:nvCxnSpPr>
          <p:cNvPr id="117" name="Connector: Elbow 116">
            <a:extLst>
              <a:ext uri="{FF2B5EF4-FFF2-40B4-BE49-F238E27FC236}">
                <a16:creationId xmlns:a16="http://schemas.microsoft.com/office/drawing/2014/main" id="{2273EB4E-A291-4C80-93EC-763B30C6DB67}"/>
              </a:ext>
            </a:extLst>
          </p:cNvPr>
          <p:cNvCxnSpPr>
            <a:cxnSpLocks/>
          </p:cNvCxnSpPr>
          <p:nvPr/>
        </p:nvCxnSpPr>
        <p:spPr>
          <a:xfrm rot="5400000" flipH="1" flipV="1">
            <a:off x="8275404" y="1187311"/>
            <a:ext cx="256867" cy="1141345"/>
          </a:xfrm>
          <a:prstGeom prst="bentConnector2">
            <a:avLst/>
          </a:prstGeom>
          <a:noFill/>
          <a:ln w="57150" cap="flat" cmpd="sng" algn="ctr">
            <a:solidFill>
              <a:srgbClr val="999999">
                <a:lumMod val="75000"/>
              </a:srgbClr>
            </a:solidFill>
            <a:prstDash val="solid"/>
            <a:headEnd type="none" w="med" len="med"/>
            <a:tailEnd type="triangle"/>
          </a:ln>
          <a:effectLst/>
        </p:spPr>
      </p:cxnSp>
      <p:cxnSp>
        <p:nvCxnSpPr>
          <p:cNvPr id="118" name="Connector: Elbow 117">
            <a:extLst>
              <a:ext uri="{FF2B5EF4-FFF2-40B4-BE49-F238E27FC236}">
                <a16:creationId xmlns:a16="http://schemas.microsoft.com/office/drawing/2014/main" id="{0E346036-902B-4E0F-8CCC-CDD43E027250}"/>
              </a:ext>
            </a:extLst>
          </p:cNvPr>
          <p:cNvCxnSpPr>
            <a:cxnSpLocks/>
          </p:cNvCxnSpPr>
          <p:nvPr/>
        </p:nvCxnSpPr>
        <p:spPr>
          <a:xfrm rot="5400000" flipH="1" flipV="1">
            <a:off x="6282890" y="1618115"/>
            <a:ext cx="256867" cy="1141345"/>
          </a:xfrm>
          <a:prstGeom prst="bentConnector2">
            <a:avLst/>
          </a:prstGeom>
          <a:noFill/>
          <a:ln w="57150" cap="flat" cmpd="sng" algn="ctr">
            <a:solidFill>
              <a:srgbClr val="999999">
                <a:lumMod val="75000"/>
              </a:srgbClr>
            </a:solidFill>
            <a:prstDash val="solid"/>
            <a:headEnd type="none" w="med" len="med"/>
            <a:tailEnd type="triangle"/>
          </a:ln>
          <a:effectLst/>
        </p:spPr>
      </p:cxnSp>
      <p:cxnSp>
        <p:nvCxnSpPr>
          <p:cNvPr id="119" name="Connector: Elbow 118">
            <a:extLst>
              <a:ext uri="{FF2B5EF4-FFF2-40B4-BE49-F238E27FC236}">
                <a16:creationId xmlns:a16="http://schemas.microsoft.com/office/drawing/2014/main" id="{3FAFE174-ADB3-4A3E-9ADA-B90165268A26}"/>
              </a:ext>
            </a:extLst>
          </p:cNvPr>
          <p:cNvCxnSpPr>
            <a:stCxn id="125" idx="0"/>
            <a:endCxn id="131" idx="1"/>
          </p:cNvCxnSpPr>
          <p:nvPr/>
        </p:nvCxnSpPr>
        <p:spPr>
          <a:xfrm rot="5400000" flipH="1" flipV="1">
            <a:off x="2190931" y="2664483"/>
            <a:ext cx="470725" cy="1141345"/>
          </a:xfrm>
          <a:prstGeom prst="bentConnector2">
            <a:avLst/>
          </a:prstGeom>
          <a:noFill/>
          <a:ln w="57150" cap="flat" cmpd="sng" algn="ctr">
            <a:solidFill>
              <a:srgbClr val="999999">
                <a:lumMod val="75000"/>
              </a:srgbClr>
            </a:solidFill>
            <a:prstDash val="solid"/>
            <a:headEnd type="none" w="med" len="med"/>
            <a:tailEnd type="triangle"/>
          </a:ln>
          <a:effectLst/>
        </p:spPr>
      </p:cxnSp>
      <p:cxnSp>
        <p:nvCxnSpPr>
          <p:cNvPr id="120" name="Connector: Elbow 119">
            <a:extLst>
              <a:ext uri="{FF2B5EF4-FFF2-40B4-BE49-F238E27FC236}">
                <a16:creationId xmlns:a16="http://schemas.microsoft.com/office/drawing/2014/main" id="{A90E4678-AE4F-4BAB-B951-78C77E20CED6}"/>
              </a:ext>
            </a:extLst>
          </p:cNvPr>
          <p:cNvCxnSpPr>
            <a:cxnSpLocks/>
            <a:stCxn id="131" idx="0"/>
            <a:endCxn id="136" idx="1"/>
          </p:cNvCxnSpPr>
          <p:nvPr/>
        </p:nvCxnSpPr>
        <p:spPr>
          <a:xfrm rot="5400000" flipH="1" flipV="1">
            <a:off x="4290376" y="2089559"/>
            <a:ext cx="256867" cy="1141345"/>
          </a:xfrm>
          <a:prstGeom prst="bentConnector2">
            <a:avLst/>
          </a:prstGeom>
          <a:noFill/>
          <a:ln w="57150" cap="flat" cmpd="sng" algn="ctr">
            <a:solidFill>
              <a:srgbClr val="999999">
                <a:lumMod val="75000"/>
              </a:srgbClr>
            </a:solidFill>
            <a:prstDash val="solid"/>
            <a:headEnd type="none" w="med" len="med"/>
            <a:tailEnd type="triangle"/>
          </a:ln>
          <a:effectLst/>
        </p:spPr>
      </p:cxnSp>
      <p:grpSp>
        <p:nvGrpSpPr>
          <p:cNvPr id="121" name="Group 120">
            <a:extLst>
              <a:ext uri="{FF2B5EF4-FFF2-40B4-BE49-F238E27FC236}">
                <a16:creationId xmlns:a16="http://schemas.microsoft.com/office/drawing/2014/main" id="{114AF076-15E9-43DF-AD63-5B97D8044240}"/>
              </a:ext>
            </a:extLst>
          </p:cNvPr>
          <p:cNvGrpSpPr/>
          <p:nvPr/>
        </p:nvGrpSpPr>
        <p:grpSpPr>
          <a:xfrm>
            <a:off x="1004450" y="3470517"/>
            <a:ext cx="1702341" cy="2032036"/>
            <a:chOff x="2473692" y="3743661"/>
            <a:chExt cx="1702341" cy="1835459"/>
          </a:xfrm>
        </p:grpSpPr>
        <p:grpSp>
          <p:nvGrpSpPr>
            <p:cNvPr id="122" name="Group 121">
              <a:extLst>
                <a:ext uri="{FF2B5EF4-FFF2-40B4-BE49-F238E27FC236}">
                  <a16:creationId xmlns:a16="http://schemas.microsoft.com/office/drawing/2014/main" id="{2661B8E9-BC24-4A75-A8AE-D434B8245006}"/>
                </a:ext>
              </a:extLst>
            </p:cNvPr>
            <p:cNvGrpSpPr/>
            <p:nvPr/>
          </p:nvGrpSpPr>
          <p:grpSpPr>
            <a:xfrm>
              <a:off x="2473692" y="3743661"/>
              <a:ext cx="1702341" cy="1835459"/>
              <a:chOff x="1686126" y="3762052"/>
              <a:chExt cx="1702341" cy="1956143"/>
            </a:xfrm>
          </p:grpSpPr>
          <p:sp>
            <p:nvSpPr>
              <p:cNvPr id="124" name="Rectangle 123">
                <a:extLst>
                  <a:ext uri="{FF2B5EF4-FFF2-40B4-BE49-F238E27FC236}">
                    <a16:creationId xmlns:a16="http://schemas.microsoft.com/office/drawing/2014/main" id="{02D422C1-FED4-4116-9DBD-124362D3A093}"/>
                  </a:ext>
                </a:extLst>
              </p:cNvPr>
              <p:cNvSpPr/>
              <p:nvPr/>
            </p:nvSpPr>
            <p:spPr bwMode="gray">
              <a:xfrm>
                <a:off x="1686127" y="4182895"/>
                <a:ext cx="1702340" cy="1535300"/>
              </a:xfrm>
              <a:prstGeom prst="rect">
                <a:avLst/>
              </a:prstGeom>
              <a:solidFill>
                <a:srgbClr val="FFFFFF">
                  <a:lumMod val="85000"/>
                </a:srgbClr>
              </a:solidFill>
              <a:ln w="38100" algn="ctr">
                <a:solidFill>
                  <a:srgbClr val="FFFFFF">
                    <a:lumMod val="85000"/>
                  </a:srgbClr>
                </a:solidFill>
                <a:miter lim="800000"/>
                <a:headEnd/>
                <a:tailEnd/>
              </a:ln>
            </p:spPr>
            <p:txBody>
              <a:bodyPr lIns="90000" tIns="72000" rIns="90000" bIns="72000" rtlCol="0" anchor="t"/>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Ad Hoc Integration</a:t>
                </a:r>
              </a:p>
            </p:txBody>
          </p:sp>
          <p:sp>
            <p:nvSpPr>
              <p:cNvPr id="125" name="Rectangle 124">
                <a:extLst>
                  <a:ext uri="{FF2B5EF4-FFF2-40B4-BE49-F238E27FC236}">
                    <a16:creationId xmlns:a16="http://schemas.microsoft.com/office/drawing/2014/main" id="{BB18C337-ACE7-4014-95FE-CDB04101AF95}"/>
                  </a:ext>
                </a:extLst>
              </p:cNvPr>
              <p:cNvSpPr/>
              <p:nvPr/>
            </p:nvSpPr>
            <p:spPr bwMode="gray">
              <a:xfrm>
                <a:off x="1686126" y="3762052"/>
                <a:ext cx="1702341" cy="429353"/>
              </a:xfrm>
              <a:prstGeom prst="rect">
                <a:avLst/>
              </a:prstGeom>
              <a:solidFill>
                <a:srgbClr val="FFC01C"/>
              </a:solidFill>
              <a:ln w="38100" algn="ctr">
                <a:solidFill>
                  <a:srgbClr val="FFC01C"/>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lang="en-US" sz="2800" b="1" kern="0" dirty="0">
                    <a:solidFill>
                      <a:srgbClr val="FFFFFF"/>
                    </a:solidFill>
                    <a:latin typeface="Arial"/>
                    <a:ea typeface="Arial Unicode MS" pitchFamily="34" charset="-128"/>
                    <a:cs typeface="Arial Unicode MS" pitchFamily="34" charset="-128"/>
                  </a:rPr>
                  <a:t>0</a:t>
                </a:r>
                <a:endParaRPr kumimoji="0" lang="en-US" sz="28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grpSp>
        <p:pic>
          <p:nvPicPr>
            <p:cNvPr id="123" name="Picture 122">
              <a:extLst>
                <a:ext uri="{FF2B5EF4-FFF2-40B4-BE49-F238E27FC236}">
                  <a16:creationId xmlns:a16="http://schemas.microsoft.com/office/drawing/2014/main" id="{08CB31CF-84CC-470B-AB39-F12D17BA2D4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21562" y="4727372"/>
              <a:ext cx="814523" cy="814523"/>
            </a:xfrm>
            <a:prstGeom prst="rect">
              <a:avLst/>
            </a:prstGeom>
          </p:spPr>
        </p:pic>
      </p:grpSp>
      <p:sp>
        <p:nvSpPr>
          <p:cNvPr id="126" name="Rectangle 125">
            <a:extLst>
              <a:ext uri="{FF2B5EF4-FFF2-40B4-BE49-F238E27FC236}">
                <a16:creationId xmlns:a16="http://schemas.microsoft.com/office/drawing/2014/main" id="{4377501D-56AB-43F7-B620-0EB282C69259}"/>
              </a:ext>
            </a:extLst>
          </p:cNvPr>
          <p:cNvSpPr/>
          <p:nvPr/>
        </p:nvSpPr>
        <p:spPr bwMode="gray">
          <a:xfrm>
            <a:off x="2996966" y="5083733"/>
            <a:ext cx="7669830" cy="418820"/>
          </a:xfrm>
          <a:prstGeom prst="rect">
            <a:avLst/>
          </a:prstGeom>
          <a:solidFill>
            <a:srgbClr val="000000"/>
          </a:solidFill>
          <a:ln w="3810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Integration Solution Advisory Methodology (ISA-M)</a:t>
            </a:r>
          </a:p>
        </p:txBody>
      </p:sp>
      <p:grpSp>
        <p:nvGrpSpPr>
          <p:cNvPr id="127" name="Group 126">
            <a:extLst>
              <a:ext uri="{FF2B5EF4-FFF2-40B4-BE49-F238E27FC236}">
                <a16:creationId xmlns:a16="http://schemas.microsoft.com/office/drawing/2014/main" id="{038503F8-BF14-40B1-AC5F-859F90B74B62}"/>
              </a:ext>
            </a:extLst>
          </p:cNvPr>
          <p:cNvGrpSpPr/>
          <p:nvPr/>
        </p:nvGrpSpPr>
        <p:grpSpPr>
          <a:xfrm>
            <a:off x="2996966" y="2788664"/>
            <a:ext cx="1702341" cy="2173559"/>
            <a:chOff x="4229827" y="3676568"/>
            <a:chExt cx="1702341" cy="2207122"/>
          </a:xfrm>
        </p:grpSpPr>
        <p:grpSp>
          <p:nvGrpSpPr>
            <p:cNvPr id="128" name="Group 127">
              <a:extLst>
                <a:ext uri="{FF2B5EF4-FFF2-40B4-BE49-F238E27FC236}">
                  <a16:creationId xmlns:a16="http://schemas.microsoft.com/office/drawing/2014/main" id="{F7308425-ADD9-4E84-9F06-C21411F3B94C}"/>
                </a:ext>
              </a:extLst>
            </p:cNvPr>
            <p:cNvGrpSpPr/>
            <p:nvPr/>
          </p:nvGrpSpPr>
          <p:grpSpPr>
            <a:xfrm>
              <a:off x="4229827" y="3676568"/>
              <a:ext cx="1702341" cy="2207122"/>
              <a:chOff x="1686126" y="3762052"/>
              <a:chExt cx="1702341" cy="2210091"/>
            </a:xfrm>
          </p:grpSpPr>
          <p:sp>
            <p:nvSpPr>
              <p:cNvPr id="130" name="Rectangle 129">
                <a:extLst>
                  <a:ext uri="{FF2B5EF4-FFF2-40B4-BE49-F238E27FC236}">
                    <a16:creationId xmlns:a16="http://schemas.microsoft.com/office/drawing/2014/main" id="{A52FF47F-4856-4C5B-B307-8237C6953CC4}"/>
                  </a:ext>
                </a:extLst>
              </p:cNvPr>
              <p:cNvSpPr/>
              <p:nvPr/>
            </p:nvSpPr>
            <p:spPr bwMode="gray">
              <a:xfrm>
                <a:off x="1686127" y="4182895"/>
                <a:ext cx="1702340" cy="1789248"/>
              </a:xfrm>
              <a:prstGeom prst="rect">
                <a:avLst/>
              </a:prstGeom>
              <a:solidFill>
                <a:srgbClr val="FFFFFF">
                  <a:lumMod val="85000"/>
                </a:srgbClr>
              </a:solidFill>
              <a:ln w="38100" algn="ctr">
                <a:solidFill>
                  <a:srgbClr val="FFFFFF">
                    <a:lumMod val="85000"/>
                  </a:srgbClr>
                </a:solidFill>
                <a:miter lim="800000"/>
                <a:headEnd/>
                <a:tailEnd/>
              </a:ln>
            </p:spPr>
            <p:txBody>
              <a:bodyPr lIns="90000" tIns="72000" rIns="90000" bIns="72000" rtlCol="0" anchor="t"/>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Common Terminology</a:t>
                </a:r>
              </a:p>
            </p:txBody>
          </p:sp>
          <p:sp>
            <p:nvSpPr>
              <p:cNvPr id="131" name="Rectangle 130">
                <a:extLst>
                  <a:ext uri="{FF2B5EF4-FFF2-40B4-BE49-F238E27FC236}">
                    <a16:creationId xmlns:a16="http://schemas.microsoft.com/office/drawing/2014/main" id="{454D5DD2-BBA7-4BD9-A25F-60EACE418847}"/>
                  </a:ext>
                </a:extLst>
              </p:cNvPr>
              <p:cNvSpPr/>
              <p:nvPr/>
            </p:nvSpPr>
            <p:spPr bwMode="gray">
              <a:xfrm>
                <a:off x="1686126" y="3762052"/>
                <a:ext cx="1702341" cy="429353"/>
              </a:xfrm>
              <a:prstGeom prst="rect">
                <a:avLst/>
              </a:prstGeom>
              <a:solidFill>
                <a:srgbClr val="FFA015"/>
              </a:solidFill>
              <a:ln w="38100" algn="ctr">
                <a:solidFill>
                  <a:srgbClr val="FFA015"/>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28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1</a:t>
                </a:r>
              </a:p>
            </p:txBody>
          </p:sp>
        </p:grpSp>
        <p:pic>
          <p:nvPicPr>
            <p:cNvPr id="129" name="Picture 128">
              <a:extLst>
                <a:ext uri="{FF2B5EF4-FFF2-40B4-BE49-F238E27FC236}">
                  <a16:creationId xmlns:a16="http://schemas.microsoft.com/office/drawing/2014/main" id="{C8B95C38-3949-407F-A02B-553561463F4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20318" y="4731365"/>
              <a:ext cx="924364" cy="924364"/>
            </a:xfrm>
            <a:prstGeom prst="rect">
              <a:avLst/>
            </a:prstGeom>
          </p:spPr>
        </p:pic>
      </p:grpSp>
      <p:grpSp>
        <p:nvGrpSpPr>
          <p:cNvPr id="132" name="Group 131">
            <a:extLst>
              <a:ext uri="{FF2B5EF4-FFF2-40B4-BE49-F238E27FC236}">
                <a16:creationId xmlns:a16="http://schemas.microsoft.com/office/drawing/2014/main" id="{C8675089-0FDE-4D59-8D9F-12294382E31E}"/>
              </a:ext>
            </a:extLst>
          </p:cNvPr>
          <p:cNvGrpSpPr/>
          <p:nvPr/>
        </p:nvGrpSpPr>
        <p:grpSpPr>
          <a:xfrm>
            <a:off x="4989482" y="2317221"/>
            <a:ext cx="1702341" cy="2645002"/>
            <a:chOff x="6413510" y="2421277"/>
            <a:chExt cx="1702341" cy="2481857"/>
          </a:xfrm>
        </p:grpSpPr>
        <p:grpSp>
          <p:nvGrpSpPr>
            <p:cNvPr id="133" name="Group 132">
              <a:extLst>
                <a:ext uri="{FF2B5EF4-FFF2-40B4-BE49-F238E27FC236}">
                  <a16:creationId xmlns:a16="http://schemas.microsoft.com/office/drawing/2014/main" id="{D7574DD5-D4CE-42E1-BD03-E7781B294DCA}"/>
                </a:ext>
              </a:extLst>
            </p:cNvPr>
            <p:cNvGrpSpPr/>
            <p:nvPr/>
          </p:nvGrpSpPr>
          <p:grpSpPr>
            <a:xfrm>
              <a:off x="6413510" y="2421277"/>
              <a:ext cx="1702341" cy="2481857"/>
              <a:chOff x="1686126" y="3762052"/>
              <a:chExt cx="1702341" cy="2646247"/>
            </a:xfrm>
          </p:grpSpPr>
          <p:sp>
            <p:nvSpPr>
              <p:cNvPr id="135" name="Rectangle 134">
                <a:extLst>
                  <a:ext uri="{FF2B5EF4-FFF2-40B4-BE49-F238E27FC236}">
                    <a16:creationId xmlns:a16="http://schemas.microsoft.com/office/drawing/2014/main" id="{EE4CE8F5-5633-4C4C-9AD8-C51C7C2552E7}"/>
                  </a:ext>
                </a:extLst>
              </p:cNvPr>
              <p:cNvSpPr/>
              <p:nvPr/>
            </p:nvSpPr>
            <p:spPr bwMode="gray">
              <a:xfrm>
                <a:off x="1686127" y="4182895"/>
                <a:ext cx="1702340" cy="2225404"/>
              </a:xfrm>
              <a:prstGeom prst="rect">
                <a:avLst/>
              </a:prstGeom>
              <a:solidFill>
                <a:srgbClr val="FFFFFF">
                  <a:lumMod val="85000"/>
                </a:srgbClr>
              </a:solidFill>
              <a:ln w="38100" algn="ctr">
                <a:solidFill>
                  <a:srgbClr val="FFFFFF">
                    <a:lumMod val="85000"/>
                  </a:srgbClr>
                </a:solidFill>
                <a:miter lim="800000"/>
                <a:headEnd/>
                <a:tailEnd/>
              </a:ln>
            </p:spPr>
            <p:txBody>
              <a:bodyPr lIns="90000" tIns="72000" rIns="90000" bIns="72000" rtlCol="0" anchor="t"/>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Integration Strategy Definition</a:t>
                </a:r>
              </a:p>
            </p:txBody>
          </p:sp>
          <p:sp>
            <p:nvSpPr>
              <p:cNvPr id="136" name="Rectangle 135">
                <a:extLst>
                  <a:ext uri="{FF2B5EF4-FFF2-40B4-BE49-F238E27FC236}">
                    <a16:creationId xmlns:a16="http://schemas.microsoft.com/office/drawing/2014/main" id="{2689E968-3524-41F1-AF7B-08D16864B078}"/>
                  </a:ext>
                </a:extLst>
              </p:cNvPr>
              <p:cNvSpPr/>
              <p:nvPr/>
            </p:nvSpPr>
            <p:spPr bwMode="gray">
              <a:xfrm>
                <a:off x="1686126" y="3762052"/>
                <a:ext cx="1702341" cy="429353"/>
              </a:xfrm>
              <a:prstGeom prst="rect">
                <a:avLst/>
              </a:prstGeom>
              <a:solidFill>
                <a:srgbClr val="FF8200"/>
              </a:solidFill>
              <a:ln w="38100" algn="ctr">
                <a:solidFill>
                  <a:srgbClr val="FF82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28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2</a:t>
                </a:r>
              </a:p>
            </p:txBody>
          </p:sp>
        </p:grpSp>
        <p:pic>
          <p:nvPicPr>
            <p:cNvPr id="134" name="Picture 133">
              <a:extLst>
                <a:ext uri="{FF2B5EF4-FFF2-40B4-BE49-F238E27FC236}">
                  <a16:creationId xmlns:a16="http://schemas.microsoft.com/office/drawing/2014/main" id="{0EBB6DA8-1704-49B8-AEA9-1E56D9483A9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37875" y="3570016"/>
              <a:ext cx="853609" cy="853609"/>
            </a:xfrm>
            <a:prstGeom prst="rect">
              <a:avLst/>
            </a:prstGeom>
          </p:spPr>
        </p:pic>
      </p:grpSp>
      <p:grpSp>
        <p:nvGrpSpPr>
          <p:cNvPr id="137" name="Group 136">
            <a:extLst>
              <a:ext uri="{FF2B5EF4-FFF2-40B4-BE49-F238E27FC236}">
                <a16:creationId xmlns:a16="http://schemas.microsoft.com/office/drawing/2014/main" id="{DAAF5E67-B9E5-4F28-8609-6F643F5086F0}"/>
              </a:ext>
            </a:extLst>
          </p:cNvPr>
          <p:cNvGrpSpPr/>
          <p:nvPr/>
        </p:nvGrpSpPr>
        <p:grpSpPr>
          <a:xfrm>
            <a:off x="8974514" y="1490340"/>
            <a:ext cx="1702341" cy="3471884"/>
            <a:chOff x="9063458" y="2201463"/>
            <a:chExt cx="1702341" cy="3471884"/>
          </a:xfrm>
        </p:grpSpPr>
        <p:grpSp>
          <p:nvGrpSpPr>
            <p:cNvPr id="138" name="Group 137">
              <a:extLst>
                <a:ext uri="{FF2B5EF4-FFF2-40B4-BE49-F238E27FC236}">
                  <a16:creationId xmlns:a16="http://schemas.microsoft.com/office/drawing/2014/main" id="{4B93A4CB-F622-4C57-9188-7B1DF55DD14E}"/>
                </a:ext>
              </a:extLst>
            </p:cNvPr>
            <p:cNvGrpSpPr/>
            <p:nvPr/>
          </p:nvGrpSpPr>
          <p:grpSpPr>
            <a:xfrm>
              <a:off x="9063458" y="2201463"/>
              <a:ext cx="1702341" cy="3471884"/>
              <a:chOff x="1686126" y="3762052"/>
              <a:chExt cx="1702341" cy="3966117"/>
            </a:xfrm>
          </p:grpSpPr>
          <p:sp>
            <p:nvSpPr>
              <p:cNvPr id="140" name="Rectangle 139">
                <a:extLst>
                  <a:ext uri="{FF2B5EF4-FFF2-40B4-BE49-F238E27FC236}">
                    <a16:creationId xmlns:a16="http://schemas.microsoft.com/office/drawing/2014/main" id="{81844AC1-3212-42C0-A4DF-3CE998FECA51}"/>
                  </a:ext>
                </a:extLst>
              </p:cNvPr>
              <p:cNvSpPr/>
              <p:nvPr/>
            </p:nvSpPr>
            <p:spPr bwMode="gray">
              <a:xfrm>
                <a:off x="1686127" y="4182895"/>
                <a:ext cx="1702340" cy="3545274"/>
              </a:xfrm>
              <a:prstGeom prst="rect">
                <a:avLst/>
              </a:prstGeom>
              <a:solidFill>
                <a:srgbClr val="FFFFFF">
                  <a:lumMod val="85000"/>
                </a:srgbClr>
              </a:solidFill>
              <a:ln w="38100" algn="ctr">
                <a:solidFill>
                  <a:srgbClr val="FFFFFF">
                    <a:lumMod val="85000"/>
                  </a:srgbClr>
                </a:solidFill>
                <a:miter lim="800000"/>
                <a:headEnd/>
                <a:tailEnd/>
              </a:ln>
            </p:spPr>
            <p:txBody>
              <a:bodyPr lIns="90000" tIns="72000" rIns="90000" bIns="72000" rtlCol="0" anchor="t"/>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Self-Service Integration</a:t>
                </a:r>
              </a:p>
            </p:txBody>
          </p:sp>
          <p:sp>
            <p:nvSpPr>
              <p:cNvPr id="141" name="Rectangle 140">
                <a:extLst>
                  <a:ext uri="{FF2B5EF4-FFF2-40B4-BE49-F238E27FC236}">
                    <a16:creationId xmlns:a16="http://schemas.microsoft.com/office/drawing/2014/main" id="{46693FBE-6EE7-498B-8937-70F8A6829A7C}"/>
                  </a:ext>
                </a:extLst>
              </p:cNvPr>
              <p:cNvSpPr/>
              <p:nvPr/>
            </p:nvSpPr>
            <p:spPr bwMode="gray">
              <a:xfrm>
                <a:off x="1686126" y="3762052"/>
                <a:ext cx="1702341" cy="429353"/>
              </a:xfrm>
              <a:prstGeom prst="rect">
                <a:avLst/>
              </a:prstGeom>
              <a:solidFill>
                <a:srgbClr val="F45405"/>
              </a:solidFill>
              <a:ln w="38100" algn="ctr">
                <a:solidFill>
                  <a:srgbClr val="F45405"/>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28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4</a:t>
                </a:r>
              </a:p>
            </p:txBody>
          </p:sp>
        </p:grpSp>
        <p:pic>
          <p:nvPicPr>
            <p:cNvPr id="139" name="Picture 138">
              <a:extLst>
                <a:ext uri="{FF2B5EF4-FFF2-40B4-BE49-F238E27FC236}">
                  <a16:creationId xmlns:a16="http://schemas.microsoft.com/office/drawing/2014/main" id="{4716ECDF-BE53-49B6-991C-EE64BB22D7F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441570" y="3126955"/>
              <a:ext cx="946115" cy="946115"/>
            </a:xfrm>
            <a:prstGeom prst="rect">
              <a:avLst/>
            </a:prstGeom>
          </p:spPr>
        </p:pic>
      </p:grpSp>
      <p:grpSp>
        <p:nvGrpSpPr>
          <p:cNvPr id="142" name="Group 141">
            <a:extLst>
              <a:ext uri="{FF2B5EF4-FFF2-40B4-BE49-F238E27FC236}">
                <a16:creationId xmlns:a16="http://schemas.microsoft.com/office/drawing/2014/main" id="{FE6CE446-FC3E-49CC-B1A9-42F5D5A20CF6}"/>
              </a:ext>
            </a:extLst>
          </p:cNvPr>
          <p:cNvGrpSpPr/>
          <p:nvPr/>
        </p:nvGrpSpPr>
        <p:grpSpPr>
          <a:xfrm>
            <a:off x="6981998" y="1911048"/>
            <a:ext cx="1702341" cy="3051175"/>
            <a:chOff x="7070942" y="2622171"/>
            <a:chExt cx="1702341" cy="3051175"/>
          </a:xfrm>
        </p:grpSpPr>
        <p:grpSp>
          <p:nvGrpSpPr>
            <p:cNvPr id="143" name="Group 142">
              <a:extLst>
                <a:ext uri="{FF2B5EF4-FFF2-40B4-BE49-F238E27FC236}">
                  <a16:creationId xmlns:a16="http://schemas.microsoft.com/office/drawing/2014/main" id="{5DB0AE48-DD44-42C9-A2F9-D4EBFB3D05B9}"/>
                </a:ext>
              </a:extLst>
            </p:cNvPr>
            <p:cNvGrpSpPr/>
            <p:nvPr/>
          </p:nvGrpSpPr>
          <p:grpSpPr>
            <a:xfrm>
              <a:off x="7070942" y="2622171"/>
              <a:ext cx="1702341" cy="3051175"/>
              <a:chOff x="1686126" y="3762052"/>
              <a:chExt cx="1702341" cy="3536948"/>
            </a:xfrm>
          </p:grpSpPr>
          <p:sp>
            <p:nvSpPr>
              <p:cNvPr id="145" name="Rectangle 144">
                <a:extLst>
                  <a:ext uri="{FF2B5EF4-FFF2-40B4-BE49-F238E27FC236}">
                    <a16:creationId xmlns:a16="http://schemas.microsoft.com/office/drawing/2014/main" id="{475B5D8A-0C9F-4DF5-8469-3598A81B8468}"/>
                  </a:ext>
                </a:extLst>
              </p:cNvPr>
              <p:cNvSpPr/>
              <p:nvPr/>
            </p:nvSpPr>
            <p:spPr bwMode="gray">
              <a:xfrm>
                <a:off x="1686127" y="4182895"/>
                <a:ext cx="1702340" cy="3116105"/>
              </a:xfrm>
              <a:prstGeom prst="rect">
                <a:avLst/>
              </a:prstGeom>
              <a:solidFill>
                <a:srgbClr val="FFFFFF">
                  <a:lumMod val="85000"/>
                </a:srgbClr>
              </a:solidFill>
              <a:ln w="38100" algn="ctr">
                <a:solidFill>
                  <a:srgbClr val="FFFFFF">
                    <a:lumMod val="85000"/>
                  </a:srgbClr>
                </a:solidFill>
                <a:miter lim="800000"/>
                <a:headEnd/>
                <a:tailEnd/>
              </a:ln>
            </p:spPr>
            <p:txBody>
              <a:bodyPr lIns="90000" tIns="72000" rIns="90000" bIns="72000" rtlCol="0" anchor="t"/>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Integration</a:t>
                </a:r>
                <a:br>
                  <a:rPr kumimoji="0" lang="en-US"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br>
                <a:r>
                  <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Governance &amp; HIP</a:t>
                </a:r>
              </a:p>
            </p:txBody>
          </p:sp>
          <p:sp>
            <p:nvSpPr>
              <p:cNvPr id="146" name="Rectangle 145">
                <a:extLst>
                  <a:ext uri="{FF2B5EF4-FFF2-40B4-BE49-F238E27FC236}">
                    <a16:creationId xmlns:a16="http://schemas.microsoft.com/office/drawing/2014/main" id="{27CA9B94-BFD4-4BE8-B581-75A7BE048531}"/>
                  </a:ext>
                </a:extLst>
              </p:cNvPr>
              <p:cNvSpPr/>
              <p:nvPr/>
            </p:nvSpPr>
            <p:spPr bwMode="gray">
              <a:xfrm>
                <a:off x="1686126" y="3762052"/>
                <a:ext cx="1702341" cy="429353"/>
              </a:xfrm>
              <a:prstGeom prst="rect">
                <a:avLst/>
              </a:prstGeom>
              <a:solidFill>
                <a:srgbClr val="FF6400"/>
              </a:solidFill>
              <a:ln w="38100" algn="ctr">
                <a:solidFill>
                  <a:srgbClr val="FF64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28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3</a:t>
                </a:r>
              </a:p>
            </p:txBody>
          </p:sp>
        </p:grpSp>
        <p:pic>
          <p:nvPicPr>
            <p:cNvPr id="144" name="Picture 143">
              <a:extLst>
                <a:ext uri="{FF2B5EF4-FFF2-40B4-BE49-F238E27FC236}">
                  <a16:creationId xmlns:a16="http://schemas.microsoft.com/office/drawing/2014/main" id="{1B4C11B9-0FE6-4FC2-B4CC-9CB300EB16E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04177" y="3847037"/>
              <a:ext cx="857416" cy="857416"/>
            </a:xfrm>
            <a:prstGeom prst="rect">
              <a:avLst/>
            </a:prstGeom>
          </p:spPr>
        </p:pic>
      </p:grpSp>
    </p:spTree>
    <p:extLst>
      <p:ext uri="{BB962C8B-B14F-4D97-AF65-F5344CB8AC3E}">
        <p14:creationId xmlns:p14="http://schemas.microsoft.com/office/powerpoint/2010/main" val="2911740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3">
            <a:extLst>
              <a:ext uri="{FF2B5EF4-FFF2-40B4-BE49-F238E27FC236}">
                <a16:creationId xmlns:a16="http://schemas.microsoft.com/office/drawing/2014/main" id="{650CFAA6-16E1-480B-97DE-1778362F6D6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ISA-M in a Nutshell</a:t>
            </a:r>
            <a:br>
              <a:rPr lang="en-US" dirty="0">
                <a:solidFill>
                  <a:srgbClr val="000000"/>
                </a:solidFill>
                <a:latin typeface="Arial"/>
              </a:rPr>
            </a:br>
            <a:r>
              <a:rPr lang="en-US" sz="1900" b="0" dirty="0">
                <a:solidFill>
                  <a:srgbClr val="000000"/>
                </a:solidFill>
                <a:latin typeface="Arial"/>
              </a:rPr>
              <a:t>Simplify Integration by a Systematic Integration Approach</a:t>
            </a:r>
          </a:p>
        </p:txBody>
      </p:sp>
      <p:sp>
        <p:nvSpPr>
          <p:cNvPr id="3" name="Slide Number Placeholder 2">
            <a:extLst>
              <a:ext uri="{FF2B5EF4-FFF2-40B4-BE49-F238E27FC236}">
                <a16:creationId xmlns:a16="http://schemas.microsoft.com/office/drawing/2014/main" id="{F1A41B03-AF96-4233-81B4-FA5B37D960CB}"/>
              </a:ext>
            </a:extLst>
          </p:cNvPr>
          <p:cNvSpPr>
            <a:spLocks noGrp="1"/>
          </p:cNvSpPr>
          <p:nvPr>
            <p:ph type="sldNum" sz="quarter" idx="12"/>
          </p:nvPr>
        </p:nvSpPr>
        <p:spPr/>
        <p:txBody>
          <a:bodyPr/>
          <a:lstStyle/>
          <a:p>
            <a:fld id="{DB6A9238-A6DB-4432-B073-8C8D0256CD0B}" type="slidenum">
              <a:rPr lang="de-DE" sz="1000" smtClean="0"/>
              <a:pPr/>
              <a:t>13</a:t>
            </a:fld>
            <a:endParaRPr lang="de-DE" sz="1000" dirty="0"/>
          </a:p>
        </p:txBody>
      </p:sp>
      <p:pic>
        <p:nvPicPr>
          <p:cNvPr id="24" name="Picture 23">
            <a:extLst>
              <a:ext uri="{FF2B5EF4-FFF2-40B4-BE49-F238E27FC236}">
                <a16:creationId xmlns:a16="http://schemas.microsoft.com/office/drawing/2014/main" id="{6FADF0DF-F9F6-4586-A4AD-448A6FADA3BF}"/>
              </a:ext>
            </a:extLst>
          </p:cNvPr>
          <p:cNvPicPr>
            <a:picLocks noChangeAspect="1"/>
          </p:cNvPicPr>
          <p:nvPr/>
        </p:nvPicPr>
        <p:blipFill>
          <a:blip r:embed="rId3"/>
          <a:stretch>
            <a:fillRect/>
          </a:stretch>
        </p:blipFill>
        <p:spPr>
          <a:xfrm>
            <a:off x="431660" y="1239483"/>
            <a:ext cx="11351026" cy="4939721"/>
          </a:xfrm>
          <a:prstGeom prst="rect">
            <a:avLst/>
          </a:prstGeom>
        </p:spPr>
      </p:pic>
      <p:grpSp>
        <p:nvGrpSpPr>
          <p:cNvPr id="4" name="Group 3">
            <a:extLst>
              <a:ext uri="{FF2B5EF4-FFF2-40B4-BE49-F238E27FC236}">
                <a16:creationId xmlns:a16="http://schemas.microsoft.com/office/drawing/2014/main" id="{C582F1B9-8DDC-43E2-813B-47A79FEBC117}"/>
              </a:ext>
            </a:extLst>
          </p:cNvPr>
          <p:cNvGrpSpPr/>
          <p:nvPr/>
        </p:nvGrpSpPr>
        <p:grpSpPr>
          <a:xfrm>
            <a:off x="504001" y="6109900"/>
            <a:ext cx="11101081" cy="642701"/>
            <a:chOff x="504001" y="6109900"/>
            <a:chExt cx="11101081" cy="642701"/>
          </a:xfrm>
        </p:grpSpPr>
        <p:sp>
          <p:nvSpPr>
            <p:cNvPr id="26" name="TextBox 25">
              <a:extLst>
                <a:ext uri="{FF2B5EF4-FFF2-40B4-BE49-F238E27FC236}">
                  <a16:creationId xmlns:a16="http://schemas.microsoft.com/office/drawing/2014/main" id="{D55E730F-0E63-4FDD-A891-4FB20AA4F1CC}"/>
                </a:ext>
              </a:extLst>
            </p:cNvPr>
            <p:cNvSpPr txBox="1"/>
            <p:nvPr/>
          </p:nvSpPr>
          <p:spPr>
            <a:xfrm>
              <a:off x="2029562" y="6133454"/>
              <a:ext cx="9575520" cy="619147"/>
            </a:xfrm>
            <a:prstGeom prst="rect">
              <a:avLst/>
            </a:prstGeom>
            <a:solidFill>
              <a:schemeClr val="bg1">
                <a:lumMod val="85000"/>
              </a:schemeClr>
            </a:solidFill>
          </p:spPr>
          <p:txBody>
            <a:bodyPr wrap="square" lIns="72000" tIns="36000" rIns="72000" bIns="36000" rtlCol="0" anchor="ctr">
              <a:noAutofit/>
            </a:bodyPr>
            <a:lstStyle/>
            <a:p>
              <a:pPr marL="0" marR="0" lvl="0" indent="0" algn="just" defTabSz="661988" eaLnBrk="0" fontAlgn="base" latinLnBrk="0" hangingPunct="0">
                <a:lnSpc>
                  <a:spcPct val="100000"/>
                </a:lnSpc>
                <a:spcBef>
                  <a:spcPts val="600"/>
                </a:spcBef>
                <a:spcAft>
                  <a:spcPct val="0"/>
                </a:spcAft>
                <a:buClrTx/>
                <a:buSzTx/>
                <a:buFontTx/>
                <a:buNone/>
                <a:tabLst/>
                <a:defRPr/>
              </a:pPr>
              <a:r>
                <a:rPr lang="en-US" sz="1100" kern="0" dirty="0">
                  <a:solidFill>
                    <a:srgbClr val="000000"/>
                  </a:solidFill>
                  <a:latin typeface="Arial"/>
                </a:rPr>
                <a:t>Integration domains describe typical areas in a hybrid landscape where integration is needed. Integration styles and use case patterns comprise a set of typical, technology-agnostic integration use cases. Finally, integration styles and use cases can be mapped to integration technologies/services (SAP and/or Non-SAP) based on a given customer context. </a:t>
              </a:r>
              <a:endParaRPr kumimoji="0" lang="en-US" sz="1100" b="0" i="0" u="none" strike="noStrike" kern="0" cap="none" spc="0" normalizeH="0" baseline="0" noProof="0" dirty="0">
                <a:ln>
                  <a:noFill/>
                </a:ln>
                <a:solidFill>
                  <a:srgbClr val="000000"/>
                </a:solidFill>
                <a:effectLst/>
                <a:uLnTx/>
                <a:uFillTx/>
                <a:latin typeface="Arial"/>
              </a:endParaRPr>
            </a:p>
          </p:txBody>
        </p:sp>
        <p:grpSp>
          <p:nvGrpSpPr>
            <p:cNvPr id="2" name="Group 1">
              <a:extLst>
                <a:ext uri="{FF2B5EF4-FFF2-40B4-BE49-F238E27FC236}">
                  <a16:creationId xmlns:a16="http://schemas.microsoft.com/office/drawing/2014/main" id="{1872E3ED-8E26-4964-B848-D7DB7DE82C10}"/>
                </a:ext>
              </a:extLst>
            </p:cNvPr>
            <p:cNvGrpSpPr/>
            <p:nvPr/>
          </p:nvGrpSpPr>
          <p:grpSpPr>
            <a:xfrm>
              <a:off x="590093" y="6137243"/>
              <a:ext cx="1457118" cy="615357"/>
              <a:chOff x="539890" y="5608167"/>
              <a:chExt cx="1457118" cy="1120882"/>
            </a:xfrm>
          </p:grpSpPr>
          <p:sp>
            <p:nvSpPr>
              <p:cNvPr id="27" name="TextBox 26">
                <a:extLst>
                  <a:ext uri="{FF2B5EF4-FFF2-40B4-BE49-F238E27FC236}">
                    <a16:creationId xmlns:a16="http://schemas.microsoft.com/office/drawing/2014/main" id="{ACB3A37B-66ED-4CB9-930A-B1430E534555}"/>
                  </a:ext>
                </a:extLst>
              </p:cNvPr>
              <p:cNvSpPr txBox="1"/>
              <p:nvPr/>
            </p:nvSpPr>
            <p:spPr>
              <a:xfrm>
                <a:off x="890339" y="5608169"/>
                <a:ext cx="1106669" cy="1120880"/>
              </a:xfrm>
              <a:prstGeom prst="rect">
                <a:avLst/>
              </a:prstGeom>
              <a:solidFill>
                <a:schemeClr val="tx1"/>
              </a:solidFill>
            </p:spPr>
            <p:txBody>
              <a:bodyPr wrap="square" lIns="72000" tIns="288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Explanation</a:t>
                </a:r>
              </a:p>
            </p:txBody>
          </p:sp>
          <p:sp>
            <p:nvSpPr>
              <p:cNvPr id="28" name="TextBox 27">
                <a:extLst>
                  <a:ext uri="{FF2B5EF4-FFF2-40B4-BE49-F238E27FC236}">
                    <a16:creationId xmlns:a16="http://schemas.microsoft.com/office/drawing/2014/main" id="{17D6B619-C340-44F4-8A45-2AE881AA7651}"/>
                  </a:ext>
                </a:extLst>
              </p:cNvPr>
              <p:cNvSpPr txBox="1"/>
              <p:nvPr/>
            </p:nvSpPr>
            <p:spPr>
              <a:xfrm>
                <a:off x="539890" y="5608167"/>
                <a:ext cx="432191" cy="1120869"/>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grpSp>
        <p:cxnSp>
          <p:nvCxnSpPr>
            <p:cNvPr id="29" name="Straight Connector 28">
              <a:extLst>
                <a:ext uri="{FF2B5EF4-FFF2-40B4-BE49-F238E27FC236}">
                  <a16:creationId xmlns:a16="http://schemas.microsoft.com/office/drawing/2014/main" id="{FC1BA2BE-9574-4551-835A-4A410A9818AE}"/>
                </a:ext>
              </a:extLst>
            </p:cNvPr>
            <p:cNvCxnSpPr>
              <a:cxnSpLocks/>
            </p:cNvCxnSpPr>
            <p:nvPr/>
          </p:nvCxnSpPr>
          <p:spPr>
            <a:xfrm>
              <a:off x="1028137" y="6109900"/>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5B1DFF8-B112-449A-8E9B-0C4FDE93393F}"/>
                </a:ext>
              </a:extLst>
            </p:cNvPr>
            <p:cNvCxnSpPr>
              <a:cxnSpLocks/>
            </p:cNvCxnSpPr>
            <p:nvPr/>
          </p:nvCxnSpPr>
          <p:spPr>
            <a:xfrm flipH="1">
              <a:off x="976006" y="6674916"/>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9F75CA6-95EB-4110-BFE4-6B931CD17E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001" y="6133454"/>
              <a:ext cx="615347" cy="615347"/>
            </a:xfrm>
            <a:prstGeom prst="rect">
              <a:avLst/>
            </a:prstGeom>
          </p:spPr>
        </p:pic>
      </p:grpSp>
      <p:grpSp>
        <p:nvGrpSpPr>
          <p:cNvPr id="42" name="Group 41">
            <a:extLst>
              <a:ext uri="{FF2B5EF4-FFF2-40B4-BE49-F238E27FC236}">
                <a16:creationId xmlns:a16="http://schemas.microsoft.com/office/drawing/2014/main" id="{4AB89791-AA35-4A74-BFF5-132E00CAC0DB}"/>
              </a:ext>
            </a:extLst>
          </p:cNvPr>
          <p:cNvGrpSpPr/>
          <p:nvPr/>
        </p:nvGrpSpPr>
        <p:grpSpPr>
          <a:xfrm>
            <a:off x="8372079" y="467378"/>
            <a:ext cx="3410607" cy="677108"/>
            <a:chOff x="8348701" y="504000"/>
            <a:chExt cx="3410607" cy="677108"/>
          </a:xfrm>
        </p:grpSpPr>
        <p:sp>
          <p:nvSpPr>
            <p:cNvPr id="43" name="Rectangle 42">
              <a:extLst>
                <a:ext uri="{FF2B5EF4-FFF2-40B4-BE49-F238E27FC236}">
                  <a16:creationId xmlns:a16="http://schemas.microsoft.com/office/drawing/2014/main" id="{033927F1-614C-4019-901C-FB3E5C5A7387}"/>
                </a:ext>
              </a:extLst>
            </p:cNvPr>
            <p:cNvSpPr/>
            <p:nvPr/>
          </p:nvSpPr>
          <p:spPr bwMode="gray">
            <a:xfrm>
              <a:off x="8348701"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44" name="Rectangle 43">
              <a:extLst>
                <a:ext uri="{FF2B5EF4-FFF2-40B4-BE49-F238E27FC236}">
                  <a16:creationId xmlns:a16="http://schemas.microsoft.com/office/drawing/2014/main" id="{A2CF66F7-7CB2-46E2-B89D-9F40023A5A61}"/>
                </a:ext>
              </a:extLst>
            </p:cNvPr>
            <p:cNvSpPr/>
            <p:nvPr/>
          </p:nvSpPr>
          <p:spPr bwMode="gray">
            <a:xfrm>
              <a:off x="9591393"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45" name="Rectangle 44">
              <a:extLst>
                <a:ext uri="{FF2B5EF4-FFF2-40B4-BE49-F238E27FC236}">
                  <a16:creationId xmlns:a16="http://schemas.microsoft.com/office/drawing/2014/main" id="{9891E14B-32B4-443C-905F-AE690F1A1187}"/>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46" name="Straight Arrow Connector 45">
              <a:extLst>
                <a:ext uri="{FF2B5EF4-FFF2-40B4-BE49-F238E27FC236}">
                  <a16:creationId xmlns:a16="http://schemas.microsoft.com/office/drawing/2014/main" id="{3CEFB214-A104-4019-AB54-3E755C669E38}"/>
                </a:ext>
              </a:extLst>
            </p:cNvPr>
            <p:cNvCxnSpPr>
              <a:stCxn id="43" idx="3"/>
              <a:endCxn id="4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9C1F10-857E-4134-9E62-2DB82771C3D2}"/>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2444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a:extLst>
              <a:ext uri="{FF2B5EF4-FFF2-40B4-BE49-F238E27FC236}">
                <a16:creationId xmlns:a16="http://schemas.microsoft.com/office/drawing/2014/main" id="{602A34CA-36C5-4807-B35E-B955E885C08D}"/>
              </a:ext>
            </a:extLst>
          </p:cNvPr>
          <p:cNvSpPr txBox="1">
            <a:spLocks/>
          </p:cNvSpPr>
          <p:nvPr/>
        </p:nvSpPr>
        <p:spPr bwMode="gray">
          <a:xfrm>
            <a:off x="408955" y="670376"/>
            <a:ext cx="11257200" cy="1107996"/>
          </a:xfrm>
          <a:prstGeom prst="rect">
            <a:avLst/>
          </a:prstGeom>
        </p:spPr>
        <p:txBody>
          <a:bodyPr vert="horz" lIns="0" tIns="0" rIns="0" bIns="0" rtlCol="0" anchor="t" anchorCtr="0">
            <a:noAutofit/>
          </a:bodyPr>
          <a:lstStyle>
            <a:lvl1pPr algn="l" defTabSz="1087795" rtl="0" eaLnBrk="1" latinLnBrk="0" hangingPunct="1">
              <a:spcBef>
                <a:spcPct val="0"/>
              </a:spcBef>
              <a:buNone/>
              <a:defRPr sz="3600" b="1" kern="1200">
                <a:solidFill>
                  <a:sysClr val="windowText" lastClr="000000"/>
                </a:solidFill>
                <a:latin typeface="+mj-lt"/>
                <a:ea typeface="+mj-ea"/>
                <a:cs typeface="+mj-cs"/>
              </a:defRPr>
            </a:lvl1pPr>
          </a:lstStyle>
          <a:p>
            <a:pPr marL="0" marR="0" lvl="0" indent="0" algn="l" defTabSz="1087795" rtl="0" eaLnBrk="1" fontAlgn="auto" latinLnBrk="0" hangingPunct="1">
              <a:lnSpc>
                <a:spcPct val="90000"/>
              </a:lnSpc>
              <a:spcBef>
                <a:spcPts val="60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Arial"/>
              </a:rPr>
              <a:t>ISA-M Template</a:t>
            </a:r>
          </a:p>
          <a:p>
            <a:pPr>
              <a:lnSpc>
                <a:spcPct val="90000"/>
              </a:lnSpc>
              <a:spcBef>
                <a:spcPts val="600"/>
              </a:spcBef>
              <a:defRPr/>
            </a:pPr>
            <a:r>
              <a:rPr lang="en-US" sz="2400" b="0" dirty="0">
                <a:latin typeface="Arial"/>
              </a:rPr>
              <a:t>Overview</a:t>
            </a:r>
          </a:p>
        </p:txBody>
      </p:sp>
      <p:pic>
        <p:nvPicPr>
          <p:cNvPr id="54" name="Picture 53">
            <a:extLst>
              <a:ext uri="{FF2B5EF4-FFF2-40B4-BE49-F238E27FC236}">
                <a16:creationId xmlns:a16="http://schemas.microsoft.com/office/drawing/2014/main" id="{07EF86B8-4B2A-4E25-8482-5C572F08D725}"/>
              </a:ext>
            </a:extLst>
          </p:cNvPr>
          <p:cNvPicPr>
            <a:picLocks noChangeAspect="1"/>
          </p:cNvPicPr>
          <p:nvPr/>
        </p:nvPicPr>
        <p:blipFill>
          <a:blip r:embed="rId3"/>
          <a:stretch>
            <a:fillRect/>
          </a:stretch>
        </p:blipFill>
        <p:spPr>
          <a:xfrm>
            <a:off x="8860077" y="484564"/>
            <a:ext cx="2926143" cy="2901449"/>
          </a:xfrm>
          <a:prstGeom prst="rect">
            <a:avLst/>
          </a:prstGeom>
        </p:spPr>
      </p:pic>
      <p:sp>
        <p:nvSpPr>
          <p:cNvPr id="29" name="Rectangle 28">
            <a:extLst>
              <a:ext uri="{FF2B5EF4-FFF2-40B4-BE49-F238E27FC236}">
                <a16:creationId xmlns:a16="http://schemas.microsoft.com/office/drawing/2014/main" id="{A123BC6A-1615-4BDA-96C4-759D58359AC2}"/>
              </a:ext>
            </a:extLst>
          </p:cNvPr>
          <p:cNvSpPr/>
          <p:nvPr/>
        </p:nvSpPr>
        <p:spPr bwMode="gray">
          <a:xfrm>
            <a:off x="0" y="4722927"/>
            <a:ext cx="12195175" cy="2168013"/>
          </a:xfrm>
          <a:prstGeom prst="rect">
            <a:avLst/>
          </a:prstGeom>
          <a:solidFill>
            <a:srgbClr val="CCCCCC">
              <a:lumMod val="10000"/>
            </a:srgbClr>
          </a:solidFill>
          <a:ln w="254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grpSp>
        <p:nvGrpSpPr>
          <p:cNvPr id="30" name="Group 29">
            <a:extLst>
              <a:ext uri="{FF2B5EF4-FFF2-40B4-BE49-F238E27FC236}">
                <a16:creationId xmlns:a16="http://schemas.microsoft.com/office/drawing/2014/main" id="{8AEBE82F-BBE1-4C1C-A33F-2BFEC8E963AA}"/>
              </a:ext>
            </a:extLst>
          </p:cNvPr>
          <p:cNvGrpSpPr/>
          <p:nvPr/>
        </p:nvGrpSpPr>
        <p:grpSpPr>
          <a:xfrm>
            <a:off x="264939" y="4946724"/>
            <a:ext cx="1440160" cy="1613483"/>
            <a:chOff x="504001" y="4907899"/>
            <a:chExt cx="1506180" cy="1732187"/>
          </a:xfrm>
          <a:solidFill>
            <a:schemeClr val="bg1">
              <a:lumMod val="65000"/>
            </a:schemeClr>
          </a:solidFill>
        </p:grpSpPr>
        <p:sp>
          <p:nvSpPr>
            <p:cNvPr id="31" name="Rectangle 30">
              <a:extLst>
                <a:ext uri="{FF2B5EF4-FFF2-40B4-BE49-F238E27FC236}">
                  <a16:creationId xmlns:a16="http://schemas.microsoft.com/office/drawing/2014/main" id="{E51733D7-5DF2-4750-8951-C8E5E73F063B}"/>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Overview &amp; Terms of Use</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32" name="TextBox 31">
              <a:extLst>
                <a:ext uri="{FF2B5EF4-FFF2-40B4-BE49-F238E27FC236}">
                  <a16:creationId xmlns:a16="http://schemas.microsoft.com/office/drawing/2014/main" id="{BEE2537D-784C-4AE8-8D1C-3419EF792F9D}"/>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1</a:t>
              </a:r>
            </a:p>
          </p:txBody>
        </p:sp>
        <p:cxnSp>
          <p:nvCxnSpPr>
            <p:cNvPr id="33" name="Straight Connector 32">
              <a:extLst>
                <a:ext uri="{FF2B5EF4-FFF2-40B4-BE49-F238E27FC236}">
                  <a16:creationId xmlns:a16="http://schemas.microsoft.com/office/drawing/2014/main" id="{2DF2A5A3-A26C-4D1F-9B8D-BCC74618D595}"/>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34" name="Group 33">
            <a:extLst>
              <a:ext uri="{FF2B5EF4-FFF2-40B4-BE49-F238E27FC236}">
                <a16:creationId xmlns:a16="http://schemas.microsoft.com/office/drawing/2014/main" id="{062C22FB-C067-4DF3-9EB0-B93AA746B043}"/>
              </a:ext>
            </a:extLst>
          </p:cNvPr>
          <p:cNvGrpSpPr/>
          <p:nvPr/>
        </p:nvGrpSpPr>
        <p:grpSpPr>
          <a:xfrm>
            <a:off x="1961860" y="4946724"/>
            <a:ext cx="1440160" cy="1613483"/>
            <a:chOff x="504001" y="4907899"/>
            <a:chExt cx="1506180" cy="1732187"/>
          </a:xfrm>
          <a:solidFill>
            <a:srgbClr val="F0AB00"/>
          </a:solidFill>
        </p:grpSpPr>
        <p:sp>
          <p:nvSpPr>
            <p:cNvPr id="35" name="Rectangle 34">
              <a:extLst>
                <a:ext uri="{FF2B5EF4-FFF2-40B4-BE49-F238E27FC236}">
                  <a16:creationId xmlns:a16="http://schemas.microsoft.com/office/drawing/2014/main" id="{3C8867EF-B5C7-473A-B605-D3B939B702AA}"/>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Roles</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36" name="TextBox 35">
              <a:extLst>
                <a:ext uri="{FF2B5EF4-FFF2-40B4-BE49-F238E27FC236}">
                  <a16:creationId xmlns:a16="http://schemas.microsoft.com/office/drawing/2014/main" id="{89FEB8E6-CE4D-4860-A1B5-BFBEE03B85B0}"/>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2</a:t>
              </a:r>
            </a:p>
          </p:txBody>
        </p:sp>
        <p:cxnSp>
          <p:nvCxnSpPr>
            <p:cNvPr id="37" name="Straight Connector 36">
              <a:extLst>
                <a:ext uri="{FF2B5EF4-FFF2-40B4-BE49-F238E27FC236}">
                  <a16:creationId xmlns:a16="http://schemas.microsoft.com/office/drawing/2014/main" id="{1B8226BE-D56D-4D49-B676-524FE1B70172}"/>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38" name="Group 37">
            <a:extLst>
              <a:ext uri="{FF2B5EF4-FFF2-40B4-BE49-F238E27FC236}">
                <a16:creationId xmlns:a16="http://schemas.microsoft.com/office/drawing/2014/main" id="{EF497D30-B157-4BCF-8B04-AAFEACF41428}"/>
              </a:ext>
            </a:extLst>
          </p:cNvPr>
          <p:cNvGrpSpPr/>
          <p:nvPr/>
        </p:nvGrpSpPr>
        <p:grpSpPr>
          <a:xfrm>
            <a:off x="3658781" y="4946724"/>
            <a:ext cx="1440160" cy="1613483"/>
            <a:chOff x="504001" y="4907899"/>
            <a:chExt cx="1506180" cy="1732187"/>
          </a:xfrm>
          <a:solidFill>
            <a:schemeClr val="bg1">
              <a:lumMod val="65000"/>
            </a:schemeClr>
          </a:solidFill>
        </p:grpSpPr>
        <p:sp>
          <p:nvSpPr>
            <p:cNvPr id="39" name="Rectangle 38">
              <a:extLst>
                <a:ext uri="{FF2B5EF4-FFF2-40B4-BE49-F238E27FC236}">
                  <a16:creationId xmlns:a16="http://schemas.microsoft.com/office/drawing/2014/main" id="{C6BD0DD5-B80D-4D33-A866-9F47C1023B4C}"/>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Domains</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0" name="TextBox 39">
              <a:extLst>
                <a:ext uri="{FF2B5EF4-FFF2-40B4-BE49-F238E27FC236}">
                  <a16:creationId xmlns:a16="http://schemas.microsoft.com/office/drawing/2014/main" id="{F427AC56-ECD5-4A5C-A237-055BE17A944F}"/>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3</a:t>
              </a:r>
            </a:p>
          </p:txBody>
        </p:sp>
        <p:cxnSp>
          <p:nvCxnSpPr>
            <p:cNvPr id="41" name="Straight Connector 40">
              <a:extLst>
                <a:ext uri="{FF2B5EF4-FFF2-40B4-BE49-F238E27FC236}">
                  <a16:creationId xmlns:a16="http://schemas.microsoft.com/office/drawing/2014/main" id="{D3A9B39A-3EAF-43D5-9F49-05BE617AF14B}"/>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42" name="Group 41">
            <a:extLst>
              <a:ext uri="{FF2B5EF4-FFF2-40B4-BE49-F238E27FC236}">
                <a16:creationId xmlns:a16="http://schemas.microsoft.com/office/drawing/2014/main" id="{D6055B81-8FBE-4453-8449-38CA7B8FA8ED}"/>
              </a:ext>
            </a:extLst>
          </p:cNvPr>
          <p:cNvGrpSpPr/>
          <p:nvPr/>
        </p:nvGrpSpPr>
        <p:grpSpPr>
          <a:xfrm>
            <a:off x="5355702" y="4946724"/>
            <a:ext cx="1440160" cy="1613483"/>
            <a:chOff x="504001" y="4907899"/>
            <a:chExt cx="1506180" cy="1732187"/>
          </a:xfrm>
          <a:solidFill>
            <a:schemeClr val="bg1">
              <a:lumMod val="65000"/>
            </a:schemeClr>
          </a:solidFill>
        </p:grpSpPr>
        <p:sp>
          <p:nvSpPr>
            <p:cNvPr id="43" name="Rectangle 42">
              <a:extLst>
                <a:ext uri="{FF2B5EF4-FFF2-40B4-BE49-F238E27FC236}">
                  <a16:creationId xmlns:a16="http://schemas.microsoft.com/office/drawing/2014/main" id="{357640EB-D44D-4E39-869E-2A44AF8C894B}"/>
                </a:ext>
              </a:extLst>
            </p:cNvPr>
            <p:cNvSpPr/>
            <p:nvPr/>
          </p:nvSpPr>
          <p:spPr bwMode="gray">
            <a:xfrm>
              <a:off x="504001" y="4907899"/>
              <a:ext cx="1506180" cy="1732187"/>
            </a:xfrm>
            <a:prstGeom prst="rect">
              <a:avLst/>
            </a:prstGeom>
            <a:grpFill/>
            <a:ln w="25400" algn="ctr">
              <a:noFill/>
              <a:miter lim="800000"/>
              <a:headEnd/>
              <a:tailEnd/>
            </a:ln>
          </p:spPr>
          <p:txBody>
            <a:bodyPr lIns="36000" tIns="792000" rIns="36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Styles &amp; Use Cases Patterns</a:t>
              </a: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5" name="TextBox 44">
              <a:extLst>
                <a:ext uri="{FF2B5EF4-FFF2-40B4-BE49-F238E27FC236}">
                  <a16:creationId xmlns:a16="http://schemas.microsoft.com/office/drawing/2014/main" id="{261367DB-A12E-4F68-BD6A-EBE8384ECBE9}"/>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4</a:t>
              </a:r>
            </a:p>
          </p:txBody>
        </p:sp>
        <p:cxnSp>
          <p:nvCxnSpPr>
            <p:cNvPr id="46" name="Straight Connector 45">
              <a:extLst>
                <a:ext uri="{FF2B5EF4-FFF2-40B4-BE49-F238E27FC236}">
                  <a16:creationId xmlns:a16="http://schemas.microsoft.com/office/drawing/2014/main" id="{5466359C-46DA-4C86-ADFE-6160E4BF51D4}"/>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47" name="Group 46">
            <a:extLst>
              <a:ext uri="{FF2B5EF4-FFF2-40B4-BE49-F238E27FC236}">
                <a16:creationId xmlns:a16="http://schemas.microsoft.com/office/drawing/2014/main" id="{AD7968CE-5678-4CBF-929E-B7513402E746}"/>
              </a:ext>
            </a:extLst>
          </p:cNvPr>
          <p:cNvGrpSpPr/>
          <p:nvPr/>
        </p:nvGrpSpPr>
        <p:grpSpPr>
          <a:xfrm>
            <a:off x="7052623" y="4946724"/>
            <a:ext cx="1440160" cy="1613483"/>
            <a:chOff x="504001" y="4907899"/>
            <a:chExt cx="1506180" cy="1732187"/>
          </a:xfrm>
          <a:solidFill>
            <a:schemeClr val="bg1">
              <a:lumMod val="65000"/>
            </a:schemeClr>
          </a:solidFill>
        </p:grpSpPr>
        <p:sp>
          <p:nvSpPr>
            <p:cNvPr id="48" name="Rectangle 47">
              <a:extLst>
                <a:ext uri="{FF2B5EF4-FFF2-40B4-BE49-F238E27FC236}">
                  <a16:creationId xmlns:a16="http://schemas.microsoft.com/office/drawing/2014/main" id="{B6B0A7BA-95AE-4FCF-A9D7-1A65D4B98E57}"/>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Technology Mapping</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9" name="TextBox 48">
              <a:extLst>
                <a:ext uri="{FF2B5EF4-FFF2-40B4-BE49-F238E27FC236}">
                  <a16:creationId xmlns:a16="http://schemas.microsoft.com/office/drawing/2014/main" id="{CAB1FAC5-6D21-4D10-924D-1D935EF5866E}"/>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5</a:t>
              </a:r>
            </a:p>
          </p:txBody>
        </p:sp>
        <p:cxnSp>
          <p:nvCxnSpPr>
            <p:cNvPr id="50" name="Straight Connector 49">
              <a:extLst>
                <a:ext uri="{FF2B5EF4-FFF2-40B4-BE49-F238E27FC236}">
                  <a16:creationId xmlns:a16="http://schemas.microsoft.com/office/drawing/2014/main" id="{3A0951D8-3550-4403-BCD8-8BBBE3CDDFD2}"/>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51" name="Group 50">
            <a:extLst>
              <a:ext uri="{FF2B5EF4-FFF2-40B4-BE49-F238E27FC236}">
                <a16:creationId xmlns:a16="http://schemas.microsoft.com/office/drawing/2014/main" id="{F11B2642-628E-4A43-929F-676C6609AE0C}"/>
              </a:ext>
            </a:extLst>
          </p:cNvPr>
          <p:cNvGrpSpPr/>
          <p:nvPr/>
        </p:nvGrpSpPr>
        <p:grpSpPr>
          <a:xfrm>
            <a:off x="8749544" y="4946724"/>
            <a:ext cx="1440160" cy="1613483"/>
            <a:chOff x="504001" y="4907899"/>
            <a:chExt cx="1506180" cy="1732187"/>
          </a:xfrm>
          <a:solidFill>
            <a:schemeClr val="bg1">
              <a:lumMod val="65000"/>
            </a:schemeClr>
          </a:solidFill>
        </p:grpSpPr>
        <p:sp>
          <p:nvSpPr>
            <p:cNvPr id="52" name="Rectangle 51">
              <a:extLst>
                <a:ext uri="{FF2B5EF4-FFF2-40B4-BE49-F238E27FC236}">
                  <a16:creationId xmlns:a16="http://schemas.microsoft.com/office/drawing/2014/main" id="{B1989703-BBBF-4381-9364-6A82400B405A}"/>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Interface Assessment</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53" name="TextBox 52">
              <a:extLst>
                <a:ext uri="{FF2B5EF4-FFF2-40B4-BE49-F238E27FC236}">
                  <a16:creationId xmlns:a16="http://schemas.microsoft.com/office/drawing/2014/main" id="{7BD48A80-D6EE-44AD-B5A7-355A79994AC9}"/>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6</a:t>
              </a:r>
            </a:p>
          </p:txBody>
        </p:sp>
        <p:cxnSp>
          <p:nvCxnSpPr>
            <p:cNvPr id="55" name="Straight Connector 54">
              <a:extLst>
                <a:ext uri="{FF2B5EF4-FFF2-40B4-BE49-F238E27FC236}">
                  <a16:creationId xmlns:a16="http://schemas.microsoft.com/office/drawing/2014/main" id="{39144BA3-BD76-46D3-8A7A-908ECEC16175}"/>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56" name="Group 55">
            <a:extLst>
              <a:ext uri="{FF2B5EF4-FFF2-40B4-BE49-F238E27FC236}">
                <a16:creationId xmlns:a16="http://schemas.microsoft.com/office/drawing/2014/main" id="{A75FCA8E-62DC-4045-9641-31FF62529930}"/>
              </a:ext>
            </a:extLst>
          </p:cNvPr>
          <p:cNvGrpSpPr/>
          <p:nvPr/>
        </p:nvGrpSpPr>
        <p:grpSpPr>
          <a:xfrm>
            <a:off x="10446466" y="4946724"/>
            <a:ext cx="1440160" cy="1613483"/>
            <a:chOff x="504001" y="4907899"/>
            <a:chExt cx="1506180" cy="1732187"/>
          </a:xfrm>
          <a:solidFill>
            <a:schemeClr val="bg1">
              <a:lumMod val="65000"/>
            </a:schemeClr>
          </a:solidFill>
        </p:grpSpPr>
        <p:sp>
          <p:nvSpPr>
            <p:cNvPr id="57" name="Rectangle 56">
              <a:extLst>
                <a:ext uri="{FF2B5EF4-FFF2-40B4-BE49-F238E27FC236}">
                  <a16:creationId xmlns:a16="http://schemas.microsoft.com/office/drawing/2014/main" id="{0173B61A-08EB-4DEB-926D-6D5D631463C3}"/>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CIO </a:t>
              </a:r>
              <a:br>
                <a:rPr lang="en-CA" sz="1500" kern="0" dirty="0">
                  <a:solidFill>
                    <a:srgbClr val="FFFFFF"/>
                  </a:solidFill>
                  <a:latin typeface="Arial"/>
                  <a:ea typeface="Arial Unicode MS" pitchFamily="34" charset="-128"/>
                  <a:cs typeface="Arial Unicode MS" pitchFamily="34" charset="-128"/>
                </a:rPr>
              </a:br>
              <a:r>
                <a:rPr lang="en-CA" sz="1500" kern="0" dirty="0">
                  <a:solidFill>
                    <a:srgbClr val="FFFFFF"/>
                  </a:solidFill>
                  <a:latin typeface="Arial"/>
                  <a:ea typeface="Arial Unicode MS" pitchFamily="34" charset="-128"/>
                  <a:cs typeface="Arial Unicode MS" pitchFamily="34" charset="-128"/>
                </a:rPr>
                <a:t>Guides</a:t>
              </a:r>
              <a:br>
                <a:rPr lang="en-CA" sz="1500" kern="0" dirty="0">
                  <a:solidFill>
                    <a:srgbClr val="FFFFFF"/>
                  </a:solidFill>
                  <a:latin typeface="Arial"/>
                  <a:ea typeface="Arial Unicode MS" pitchFamily="34" charset="-128"/>
                  <a:cs typeface="Arial Unicode MS" pitchFamily="34" charset="-128"/>
                </a:rPr>
              </a:br>
              <a:r>
                <a:rPr lang="en-CA" sz="1500" kern="0" dirty="0">
                  <a:solidFill>
                    <a:srgbClr val="FFFFFF"/>
                  </a:solidFill>
                  <a:latin typeface="Arial"/>
                  <a:ea typeface="Arial Unicode MS" pitchFamily="34" charset="-128"/>
                  <a:cs typeface="Arial Unicode MS" pitchFamily="34" charset="-128"/>
                </a:rPr>
                <a:t> </a:t>
              </a: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58" name="TextBox 57">
              <a:extLst>
                <a:ext uri="{FF2B5EF4-FFF2-40B4-BE49-F238E27FC236}">
                  <a16:creationId xmlns:a16="http://schemas.microsoft.com/office/drawing/2014/main" id="{89A7ED20-5045-406B-B9B8-E174043A8F9C}"/>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7</a:t>
              </a:r>
            </a:p>
          </p:txBody>
        </p:sp>
        <p:cxnSp>
          <p:nvCxnSpPr>
            <p:cNvPr id="59" name="Straight Connector 58">
              <a:extLst>
                <a:ext uri="{FF2B5EF4-FFF2-40B4-BE49-F238E27FC236}">
                  <a16:creationId xmlns:a16="http://schemas.microsoft.com/office/drawing/2014/main" id="{306C3445-2682-48DE-90ED-21F51C8CBBF4}"/>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spTree>
    <p:extLst>
      <p:ext uri="{BB962C8B-B14F-4D97-AF65-F5344CB8AC3E}">
        <p14:creationId xmlns:p14="http://schemas.microsoft.com/office/powerpoint/2010/main" val="1852599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44623F31-1968-4441-B077-63F863B519D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Integration Roles – Overview</a:t>
            </a:r>
            <a:br>
              <a:rPr lang="en-US" dirty="0">
                <a:solidFill>
                  <a:srgbClr val="000000"/>
                </a:solidFill>
                <a:latin typeface="Arial"/>
              </a:rPr>
            </a:br>
            <a:r>
              <a:rPr lang="en-US" sz="2000" b="0" dirty="0">
                <a:solidFill>
                  <a:srgbClr val="000000"/>
                </a:solidFill>
                <a:latin typeface="Arial"/>
              </a:rPr>
              <a:t>Sample Integration Roles and Responsibilities </a:t>
            </a:r>
            <a:endParaRPr lang="de-DE" b="0" dirty="0">
              <a:solidFill>
                <a:srgbClr val="000000"/>
              </a:solidFill>
              <a:latin typeface="Arial"/>
            </a:endParaRPr>
          </a:p>
        </p:txBody>
      </p:sp>
      <p:sp>
        <p:nvSpPr>
          <p:cNvPr id="66" name="TextBox 65">
            <a:extLst>
              <a:ext uri="{FF2B5EF4-FFF2-40B4-BE49-F238E27FC236}">
                <a16:creationId xmlns:a16="http://schemas.microsoft.com/office/drawing/2014/main" id="{897E675C-C390-413B-B5C6-2118F1BC2CA3}"/>
              </a:ext>
            </a:extLst>
          </p:cNvPr>
          <p:cNvSpPr txBox="1"/>
          <p:nvPr/>
        </p:nvSpPr>
        <p:spPr>
          <a:xfrm>
            <a:off x="1911474" y="5525470"/>
            <a:ext cx="9991239" cy="875139"/>
          </a:xfrm>
          <a:prstGeom prst="rect">
            <a:avLst/>
          </a:prstGeom>
          <a:solidFill>
            <a:schemeClr val="bg1">
              <a:lumMod val="85000"/>
            </a:schemeClr>
          </a:solidFill>
        </p:spPr>
        <p:txBody>
          <a:bodyPr wrap="square" lIns="72000" tIns="36000" rIns="72000" bIns="36000" rtlCol="0" anchor="ctr">
            <a:noAutofit/>
          </a:bodyPr>
          <a:lstStyle/>
          <a:p>
            <a:pPr lvl="0" algn="just" defTabSz="661988" eaLnBrk="0" fontAlgn="base" hangingPunct="0">
              <a:spcBef>
                <a:spcPts val="600"/>
              </a:spcBef>
              <a:spcAft>
                <a:spcPct val="0"/>
              </a:spcAft>
              <a:defRPr/>
            </a:pPr>
            <a:r>
              <a:rPr lang="en-US" sz="1100" kern="0" dirty="0">
                <a:solidFill>
                  <a:srgbClr val="000000"/>
                </a:solidFill>
                <a:latin typeface="Arial"/>
              </a:rPr>
              <a:t>ISA-M includes frequently used integration roles in organizations, together with their typical responsibilities and some sample activities in the context of SAP. The concrete definition of integration roles depends on your specific customer context. You can use the outlined integration roles as a starting point and adapt/extend them to your specific needs. These roles, for example, can help you to establish an integration competency center within your organization and derive areas for self-service integration (e.g. simple integration tasks covered by citizen integrators). </a:t>
            </a:r>
            <a:endParaRPr kumimoji="0" lang="en-US" sz="1100" b="0" i="0" u="none" strike="noStrike" kern="0" cap="none" spc="0" normalizeH="0" baseline="0" noProof="0" dirty="0">
              <a:ln>
                <a:noFill/>
              </a:ln>
              <a:solidFill>
                <a:srgbClr val="000000"/>
              </a:solidFill>
              <a:effectLst/>
              <a:uLnTx/>
              <a:uFillTx/>
              <a:latin typeface="Arial"/>
            </a:endParaRPr>
          </a:p>
        </p:txBody>
      </p:sp>
      <p:sp>
        <p:nvSpPr>
          <p:cNvPr id="67" name="TextBox 66">
            <a:extLst>
              <a:ext uri="{FF2B5EF4-FFF2-40B4-BE49-F238E27FC236}">
                <a16:creationId xmlns:a16="http://schemas.microsoft.com/office/drawing/2014/main" id="{DC1469B4-B445-4C23-9EB8-C578285C9387}"/>
              </a:ext>
            </a:extLst>
          </p:cNvPr>
          <p:cNvSpPr txBox="1"/>
          <p:nvPr/>
        </p:nvSpPr>
        <p:spPr>
          <a:xfrm>
            <a:off x="804805" y="5524130"/>
            <a:ext cx="1106669" cy="875138"/>
          </a:xfrm>
          <a:prstGeom prst="rect">
            <a:avLst/>
          </a:prstGeom>
          <a:solidFill>
            <a:schemeClr val="tx1"/>
          </a:solidFill>
        </p:spPr>
        <p:txBody>
          <a:bodyPr wrap="square" lIns="72000" tIns="540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68" name="TextBox 67">
            <a:extLst>
              <a:ext uri="{FF2B5EF4-FFF2-40B4-BE49-F238E27FC236}">
                <a16:creationId xmlns:a16="http://schemas.microsoft.com/office/drawing/2014/main" id="{1278BEFE-AC0B-4C43-93E9-9A34C05A4AC8}"/>
              </a:ext>
            </a:extLst>
          </p:cNvPr>
          <p:cNvSpPr txBox="1"/>
          <p:nvPr/>
        </p:nvSpPr>
        <p:spPr>
          <a:xfrm>
            <a:off x="454357" y="5524130"/>
            <a:ext cx="432191" cy="876480"/>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69" name="Straight Connector 68">
            <a:extLst>
              <a:ext uri="{FF2B5EF4-FFF2-40B4-BE49-F238E27FC236}">
                <a16:creationId xmlns:a16="http://schemas.microsoft.com/office/drawing/2014/main" id="{86D28B6E-0B48-426F-8E24-61CC1163E95E}"/>
              </a:ext>
            </a:extLst>
          </p:cNvPr>
          <p:cNvCxnSpPr>
            <a:cxnSpLocks/>
          </p:cNvCxnSpPr>
          <p:nvPr/>
        </p:nvCxnSpPr>
        <p:spPr>
          <a:xfrm>
            <a:off x="942604" y="6256598"/>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F26984A-C5BC-438A-AA5F-1B9E2EFCD7B5}"/>
              </a:ext>
            </a:extLst>
          </p:cNvPr>
          <p:cNvCxnSpPr>
            <a:cxnSpLocks/>
          </p:cNvCxnSpPr>
          <p:nvPr/>
        </p:nvCxnSpPr>
        <p:spPr>
          <a:xfrm flipH="1">
            <a:off x="853195" y="6297732"/>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2A04E06A-BE06-46B5-B98F-A5CAE9FF5BE9}"/>
              </a:ext>
            </a:extLst>
          </p:cNvPr>
          <p:cNvSpPr/>
          <p:nvPr/>
        </p:nvSpPr>
        <p:spPr bwMode="gray">
          <a:xfrm>
            <a:off x="1277643" y="2614548"/>
            <a:ext cx="1455977" cy="576064"/>
          </a:xfrm>
          <a:prstGeom prst="rect">
            <a:avLst/>
          </a:prstGeom>
          <a:solidFill>
            <a:srgbClr val="F0AB00"/>
          </a:solidFill>
          <a:ln w="381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4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Enterprise Architect</a:t>
            </a:r>
          </a:p>
        </p:txBody>
      </p:sp>
      <p:sp>
        <p:nvSpPr>
          <p:cNvPr id="38" name="Rectangle 37">
            <a:extLst>
              <a:ext uri="{FF2B5EF4-FFF2-40B4-BE49-F238E27FC236}">
                <a16:creationId xmlns:a16="http://schemas.microsoft.com/office/drawing/2014/main" id="{1C8A2F25-C806-4EAC-AF37-A014C586BF3F}"/>
              </a:ext>
            </a:extLst>
          </p:cNvPr>
          <p:cNvSpPr/>
          <p:nvPr/>
        </p:nvSpPr>
        <p:spPr bwMode="gray">
          <a:xfrm>
            <a:off x="3789257" y="2614548"/>
            <a:ext cx="1455977" cy="576064"/>
          </a:xfrm>
          <a:prstGeom prst="rect">
            <a:avLst/>
          </a:prstGeom>
          <a:solidFill>
            <a:srgbClr val="F0AB00"/>
          </a:solidFill>
          <a:ln w="381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4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Integration Architect</a:t>
            </a:r>
          </a:p>
        </p:txBody>
      </p:sp>
      <p:sp>
        <p:nvSpPr>
          <p:cNvPr id="41" name="Rectangle 40">
            <a:extLst>
              <a:ext uri="{FF2B5EF4-FFF2-40B4-BE49-F238E27FC236}">
                <a16:creationId xmlns:a16="http://schemas.microsoft.com/office/drawing/2014/main" id="{7F26F15F-918A-4730-9DB9-C326E80C4C25}"/>
              </a:ext>
            </a:extLst>
          </p:cNvPr>
          <p:cNvSpPr/>
          <p:nvPr/>
        </p:nvSpPr>
        <p:spPr bwMode="gray">
          <a:xfrm>
            <a:off x="6300871" y="2614548"/>
            <a:ext cx="1455977" cy="576064"/>
          </a:xfrm>
          <a:prstGeom prst="rect">
            <a:avLst/>
          </a:prstGeom>
          <a:solidFill>
            <a:srgbClr val="F0AB00"/>
          </a:solidFill>
          <a:ln w="381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4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Integration Developer</a:t>
            </a:r>
          </a:p>
        </p:txBody>
      </p:sp>
      <p:sp>
        <p:nvSpPr>
          <p:cNvPr id="44" name="Rectangle 43">
            <a:extLst>
              <a:ext uri="{FF2B5EF4-FFF2-40B4-BE49-F238E27FC236}">
                <a16:creationId xmlns:a16="http://schemas.microsoft.com/office/drawing/2014/main" id="{D64849A6-324F-4B47-B4A2-CD1E0AACC0F8}"/>
              </a:ext>
            </a:extLst>
          </p:cNvPr>
          <p:cNvSpPr/>
          <p:nvPr/>
        </p:nvSpPr>
        <p:spPr bwMode="gray">
          <a:xfrm>
            <a:off x="8812485" y="2614548"/>
            <a:ext cx="1455977" cy="576064"/>
          </a:xfrm>
          <a:prstGeom prst="rect">
            <a:avLst/>
          </a:prstGeom>
          <a:solidFill>
            <a:srgbClr val="F0AB00"/>
          </a:solidFill>
          <a:ln w="381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4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Integration Administrator </a:t>
            </a:r>
          </a:p>
        </p:txBody>
      </p:sp>
      <p:sp>
        <p:nvSpPr>
          <p:cNvPr id="47" name="Rectangle 46">
            <a:extLst>
              <a:ext uri="{FF2B5EF4-FFF2-40B4-BE49-F238E27FC236}">
                <a16:creationId xmlns:a16="http://schemas.microsoft.com/office/drawing/2014/main" id="{A759885C-E112-4104-BC07-EAC54A94E3FE}"/>
              </a:ext>
            </a:extLst>
          </p:cNvPr>
          <p:cNvSpPr/>
          <p:nvPr/>
        </p:nvSpPr>
        <p:spPr bwMode="gray">
          <a:xfrm>
            <a:off x="1283232" y="4408683"/>
            <a:ext cx="1455977" cy="576064"/>
          </a:xfrm>
          <a:prstGeom prst="rect">
            <a:avLst/>
          </a:prstGeom>
          <a:solidFill>
            <a:srgbClr val="F0AB00"/>
          </a:solidFill>
          <a:ln w="381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4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Business Domain Expert</a:t>
            </a:r>
          </a:p>
        </p:txBody>
      </p:sp>
      <p:sp>
        <p:nvSpPr>
          <p:cNvPr id="50" name="Rectangle 49">
            <a:extLst>
              <a:ext uri="{FF2B5EF4-FFF2-40B4-BE49-F238E27FC236}">
                <a16:creationId xmlns:a16="http://schemas.microsoft.com/office/drawing/2014/main" id="{47CCBED2-B1C7-4FEA-9D0C-C48B66CB8A88}"/>
              </a:ext>
            </a:extLst>
          </p:cNvPr>
          <p:cNvSpPr/>
          <p:nvPr/>
        </p:nvSpPr>
        <p:spPr bwMode="gray">
          <a:xfrm>
            <a:off x="3794846" y="4408683"/>
            <a:ext cx="1455977" cy="576064"/>
          </a:xfrm>
          <a:prstGeom prst="rect">
            <a:avLst/>
          </a:prstGeom>
          <a:solidFill>
            <a:srgbClr val="F0AB00"/>
          </a:solidFill>
          <a:ln w="381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4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Business </a:t>
            </a:r>
            <a:br>
              <a:rPr kumimoji="0" lang="en-US" sz="14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br>
            <a:r>
              <a:rPr kumimoji="0" lang="en-US" sz="14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User</a:t>
            </a:r>
          </a:p>
        </p:txBody>
      </p:sp>
      <p:sp>
        <p:nvSpPr>
          <p:cNvPr id="53" name="Rectangle 52">
            <a:extLst>
              <a:ext uri="{FF2B5EF4-FFF2-40B4-BE49-F238E27FC236}">
                <a16:creationId xmlns:a16="http://schemas.microsoft.com/office/drawing/2014/main" id="{29C4C1EB-B7FC-464F-87DB-7B4E71A09605}"/>
              </a:ext>
            </a:extLst>
          </p:cNvPr>
          <p:cNvSpPr/>
          <p:nvPr/>
        </p:nvSpPr>
        <p:spPr bwMode="gray">
          <a:xfrm>
            <a:off x="6306460" y="4408683"/>
            <a:ext cx="1455977" cy="576064"/>
          </a:xfrm>
          <a:prstGeom prst="rect">
            <a:avLst/>
          </a:prstGeom>
          <a:solidFill>
            <a:srgbClr val="F0AB00"/>
          </a:solidFill>
          <a:ln w="381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4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Citizen Integrator</a:t>
            </a:r>
          </a:p>
        </p:txBody>
      </p:sp>
      <p:grpSp>
        <p:nvGrpSpPr>
          <p:cNvPr id="54" name="Group 53">
            <a:extLst>
              <a:ext uri="{FF2B5EF4-FFF2-40B4-BE49-F238E27FC236}">
                <a16:creationId xmlns:a16="http://schemas.microsoft.com/office/drawing/2014/main" id="{184AAA8C-FDC4-4DA9-A58E-A1152F59943B}"/>
              </a:ext>
            </a:extLst>
          </p:cNvPr>
          <p:cNvGrpSpPr/>
          <p:nvPr/>
        </p:nvGrpSpPr>
        <p:grpSpPr>
          <a:xfrm>
            <a:off x="8818074" y="3385567"/>
            <a:ext cx="1455977" cy="1599180"/>
            <a:chOff x="1064250" y="1259312"/>
            <a:chExt cx="1455977" cy="1599180"/>
          </a:xfrm>
        </p:grpSpPr>
        <p:pic>
          <p:nvPicPr>
            <p:cNvPr id="55" name="Picture 54">
              <a:extLst>
                <a:ext uri="{FF2B5EF4-FFF2-40B4-BE49-F238E27FC236}">
                  <a16:creationId xmlns:a16="http://schemas.microsoft.com/office/drawing/2014/main" id="{87939323-7C0F-4FD0-85CD-6B9321133DFA}"/>
                </a:ext>
              </a:extLst>
            </p:cNvPr>
            <p:cNvPicPr>
              <a:picLocks noChangeAspect="1"/>
            </p:cNvPicPr>
            <p:nvPr/>
          </p:nvPicPr>
          <p:blipFill>
            <a:blip r:embed="rId3"/>
            <a:stretch>
              <a:fillRect/>
            </a:stretch>
          </p:blipFill>
          <p:spPr>
            <a:xfrm>
              <a:off x="1151753" y="1259312"/>
              <a:ext cx="1156321" cy="1156321"/>
            </a:xfrm>
            <a:prstGeom prst="rect">
              <a:avLst/>
            </a:prstGeom>
          </p:spPr>
        </p:pic>
        <p:sp>
          <p:nvSpPr>
            <p:cNvPr id="56" name="Rectangle 55">
              <a:extLst>
                <a:ext uri="{FF2B5EF4-FFF2-40B4-BE49-F238E27FC236}">
                  <a16:creationId xmlns:a16="http://schemas.microsoft.com/office/drawing/2014/main" id="{B8F0791B-D9E1-413E-AFEB-F301F49DBB1A}"/>
                </a:ext>
              </a:extLst>
            </p:cNvPr>
            <p:cNvSpPr/>
            <p:nvPr/>
          </p:nvSpPr>
          <p:spPr bwMode="gray">
            <a:xfrm>
              <a:off x="1064250" y="2282428"/>
              <a:ext cx="1455977" cy="576064"/>
            </a:xfrm>
            <a:prstGeom prst="rect">
              <a:avLst/>
            </a:prstGeom>
            <a:solidFill>
              <a:srgbClr val="F0AB00"/>
            </a:solidFill>
            <a:ln w="381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4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Application/API Developer</a:t>
              </a:r>
            </a:p>
          </p:txBody>
        </p:sp>
      </p:grpSp>
      <p:sp>
        <p:nvSpPr>
          <p:cNvPr id="57" name="Slide Number Placeholder 1">
            <a:extLst>
              <a:ext uri="{FF2B5EF4-FFF2-40B4-BE49-F238E27FC236}">
                <a16:creationId xmlns:a16="http://schemas.microsoft.com/office/drawing/2014/main" id="{76199C5F-CC08-46FC-9E7A-B64B9CADC624}"/>
              </a:ext>
            </a:extLst>
          </p:cNvPr>
          <p:cNvSpPr>
            <a:spLocks noGrp="1"/>
          </p:cNvSpPr>
          <p:nvPr>
            <p:ph type="sldNum" sz="quarter" idx="12"/>
          </p:nvPr>
        </p:nvSpPr>
        <p:spPr>
          <a:xfrm>
            <a:off x="9156702" y="6386884"/>
            <a:ext cx="2845541" cy="365717"/>
          </a:xfrm>
        </p:spPr>
        <p:txBody>
          <a:bodyPr/>
          <a:lstStyle/>
          <a:p>
            <a:fld id="{DB6A9238-A6DB-4432-B073-8C8D0256CD0B}" type="slidenum">
              <a:rPr lang="de-DE" sz="1000" smtClean="0"/>
              <a:pPr/>
              <a:t>15</a:t>
            </a:fld>
            <a:endParaRPr lang="de-DE" sz="1000" dirty="0"/>
          </a:p>
        </p:txBody>
      </p:sp>
      <p:sp>
        <p:nvSpPr>
          <p:cNvPr id="59" name="Rectangle 58">
            <a:extLst>
              <a:ext uri="{FF2B5EF4-FFF2-40B4-BE49-F238E27FC236}">
                <a16:creationId xmlns:a16="http://schemas.microsoft.com/office/drawing/2014/main" id="{DCCED6FC-D84B-449F-9690-C25F18BBF964}"/>
              </a:ext>
            </a:extLst>
          </p:cNvPr>
          <p:cNvSpPr/>
          <p:nvPr/>
        </p:nvSpPr>
        <p:spPr bwMode="gray">
          <a:xfrm>
            <a:off x="10579472" y="467378"/>
            <a:ext cx="1192701" cy="700782"/>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defRPr/>
            </a:pPr>
            <a:r>
              <a:rPr lang="en-US" sz="1000" kern="0" dirty="0">
                <a:solidFill>
                  <a:srgbClr val="FFFFFF"/>
                </a:solidFill>
                <a:latin typeface="Arial" panose="020B0604020202020204" pitchFamily="34" charset="0"/>
                <a:cs typeface="Arial" panose="020B0604020202020204" pitchFamily="34" charset="0"/>
              </a:rPr>
              <a:t>Integration </a:t>
            </a:r>
            <a:br>
              <a:rPr lang="en-US" sz="1000" kern="0" dirty="0">
                <a:solidFill>
                  <a:srgbClr val="FFFFFF"/>
                </a:solidFill>
                <a:latin typeface="Arial" panose="020B0604020202020204" pitchFamily="34" charset="0"/>
                <a:cs typeface="Arial" panose="020B0604020202020204" pitchFamily="34" charset="0"/>
              </a:rPr>
            </a:br>
            <a:r>
              <a:rPr lang="en-US" sz="1000" kern="0" dirty="0">
                <a:solidFill>
                  <a:srgbClr val="FFFFFF"/>
                </a:solidFill>
                <a:latin typeface="Arial" panose="020B0604020202020204" pitchFamily="34" charset="0"/>
                <a:cs typeface="Arial" panose="020B0604020202020204" pitchFamily="34" charset="0"/>
              </a:rPr>
              <a:t>Roles</a:t>
            </a:r>
          </a:p>
        </p:txBody>
      </p:sp>
      <p:pic>
        <p:nvPicPr>
          <p:cNvPr id="60" name="Picture 59">
            <a:extLst>
              <a:ext uri="{FF2B5EF4-FFF2-40B4-BE49-F238E27FC236}">
                <a16:creationId xmlns:a16="http://schemas.microsoft.com/office/drawing/2014/main" id="{233DC59D-54A4-41F3-B796-167F232391C2}"/>
              </a:ext>
            </a:extLst>
          </p:cNvPr>
          <p:cNvPicPr>
            <a:picLocks noChangeAspect="1"/>
          </p:cNvPicPr>
          <p:nvPr/>
        </p:nvPicPr>
        <p:blipFill>
          <a:blip r:embed="rId4"/>
          <a:stretch>
            <a:fillRect/>
          </a:stretch>
        </p:blipFill>
        <p:spPr>
          <a:xfrm flipH="1">
            <a:off x="6480854" y="1731991"/>
            <a:ext cx="1016454" cy="833162"/>
          </a:xfrm>
          <a:prstGeom prst="rect">
            <a:avLst/>
          </a:prstGeom>
        </p:spPr>
      </p:pic>
      <p:pic>
        <p:nvPicPr>
          <p:cNvPr id="61" name="Picture 60">
            <a:extLst>
              <a:ext uri="{FF2B5EF4-FFF2-40B4-BE49-F238E27FC236}">
                <a16:creationId xmlns:a16="http://schemas.microsoft.com/office/drawing/2014/main" id="{01854603-F510-4500-A011-903FCE8D1190}"/>
              </a:ext>
            </a:extLst>
          </p:cNvPr>
          <p:cNvPicPr>
            <a:picLocks noChangeAspect="1"/>
          </p:cNvPicPr>
          <p:nvPr/>
        </p:nvPicPr>
        <p:blipFill>
          <a:blip r:embed="rId5"/>
          <a:stretch>
            <a:fillRect/>
          </a:stretch>
        </p:blipFill>
        <p:spPr>
          <a:xfrm>
            <a:off x="4092449" y="3500305"/>
            <a:ext cx="867212" cy="867212"/>
          </a:xfrm>
          <a:prstGeom prst="rect">
            <a:avLst/>
          </a:prstGeom>
        </p:spPr>
      </p:pic>
      <p:pic>
        <p:nvPicPr>
          <p:cNvPr id="3" name="Picture 2">
            <a:extLst>
              <a:ext uri="{FF2B5EF4-FFF2-40B4-BE49-F238E27FC236}">
                <a16:creationId xmlns:a16="http://schemas.microsoft.com/office/drawing/2014/main" id="{BEEDA316-B16E-4F69-9C3C-235F0A0B3C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74609" y="3357851"/>
            <a:ext cx="998908" cy="998908"/>
          </a:xfrm>
          <a:prstGeom prst="rect">
            <a:avLst/>
          </a:prstGeom>
        </p:spPr>
      </p:pic>
      <p:pic>
        <p:nvPicPr>
          <p:cNvPr id="7" name="Picture 6">
            <a:extLst>
              <a:ext uri="{FF2B5EF4-FFF2-40B4-BE49-F238E27FC236}">
                <a16:creationId xmlns:a16="http://schemas.microsoft.com/office/drawing/2014/main" id="{45EE1C90-EA35-4798-9060-DFA4628D9F8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74609" y="1693779"/>
            <a:ext cx="930872" cy="930872"/>
          </a:xfrm>
          <a:prstGeom prst="rect">
            <a:avLst/>
          </a:prstGeom>
        </p:spPr>
      </p:pic>
      <p:pic>
        <p:nvPicPr>
          <p:cNvPr id="9" name="Picture 8">
            <a:extLst>
              <a:ext uri="{FF2B5EF4-FFF2-40B4-BE49-F238E27FC236}">
                <a16:creationId xmlns:a16="http://schemas.microsoft.com/office/drawing/2014/main" id="{7168AD20-73C7-4B69-84E4-394F66714FD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88953" y="1562351"/>
            <a:ext cx="1361894" cy="1361894"/>
          </a:xfrm>
          <a:prstGeom prst="rect">
            <a:avLst/>
          </a:prstGeom>
        </p:spPr>
      </p:pic>
      <p:pic>
        <p:nvPicPr>
          <p:cNvPr id="11" name="Picture 10">
            <a:extLst>
              <a:ext uri="{FF2B5EF4-FFF2-40B4-BE49-F238E27FC236}">
                <a16:creationId xmlns:a16="http://schemas.microsoft.com/office/drawing/2014/main" id="{A6480D5E-5653-42A8-B07D-D0ED9235969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63307" y="3470479"/>
            <a:ext cx="989677" cy="989677"/>
          </a:xfrm>
          <a:prstGeom prst="rect">
            <a:avLst/>
          </a:prstGeom>
        </p:spPr>
      </p:pic>
      <p:pic>
        <p:nvPicPr>
          <p:cNvPr id="13" name="Picture 12">
            <a:extLst>
              <a:ext uri="{FF2B5EF4-FFF2-40B4-BE49-F238E27FC236}">
                <a16:creationId xmlns:a16="http://schemas.microsoft.com/office/drawing/2014/main" id="{E196B19C-37E7-477A-A4F0-4018E1F1859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92449" y="1693114"/>
            <a:ext cx="930872" cy="930872"/>
          </a:xfrm>
          <a:prstGeom prst="rect">
            <a:avLst/>
          </a:prstGeom>
        </p:spPr>
      </p:pic>
      <p:pic>
        <p:nvPicPr>
          <p:cNvPr id="29" name="Picture 28">
            <a:extLst>
              <a:ext uri="{FF2B5EF4-FFF2-40B4-BE49-F238E27FC236}">
                <a16:creationId xmlns:a16="http://schemas.microsoft.com/office/drawing/2014/main" id="{62BE7C8D-9674-490B-B4D0-03E928E1CD8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0414" y="5584609"/>
            <a:ext cx="560075" cy="560075"/>
          </a:xfrm>
          <a:prstGeom prst="rect">
            <a:avLst/>
          </a:prstGeom>
        </p:spPr>
      </p:pic>
    </p:spTree>
    <p:extLst>
      <p:ext uri="{BB962C8B-B14F-4D97-AF65-F5344CB8AC3E}">
        <p14:creationId xmlns:p14="http://schemas.microsoft.com/office/powerpoint/2010/main" val="2484278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44623F31-1968-4441-B077-63F863B519D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Integration Roles – Definitions I</a:t>
            </a:r>
            <a:br>
              <a:rPr lang="en-US" dirty="0">
                <a:solidFill>
                  <a:srgbClr val="000000"/>
                </a:solidFill>
                <a:latin typeface="Arial"/>
              </a:rPr>
            </a:br>
            <a:r>
              <a:rPr lang="en-US" sz="2000" b="0" dirty="0">
                <a:solidFill>
                  <a:srgbClr val="000000"/>
                </a:solidFill>
                <a:latin typeface="Arial"/>
              </a:rPr>
              <a:t>Sample Integration Roles and Responsibilities </a:t>
            </a:r>
            <a:endParaRPr lang="de-DE" b="0" dirty="0">
              <a:solidFill>
                <a:srgbClr val="000000"/>
              </a:solidFill>
              <a:latin typeface="Arial"/>
            </a:endParaRPr>
          </a:p>
        </p:txBody>
      </p:sp>
      <p:grpSp>
        <p:nvGrpSpPr>
          <p:cNvPr id="5" name="Group 4">
            <a:extLst>
              <a:ext uri="{FF2B5EF4-FFF2-40B4-BE49-F238E27FC236}">
                <a16:creationId xmlns:a16="http://schemas.microsoft.com/office/drawing/2014/main" id="{A2AD76C2-B146-48C4-ABDC-228C4BF0C6AD}"/>
              </a:ext>
            </a:extLst>
          </p:cNvPr>
          <p:cNvGrpSpPr/>
          <p:nvPr/>
        </p:nvGrpSpPr>
        <p:grpSpPr>
          <a:xfrm>
            <a:off x="3357000" y="2261487"/>
            <a:ext cx="2654728" cy="4125397"/>
            <a:chOff x="552971" y="2117471"/>
            <a:chExt cx="2654728" cy="4125397"/>
          </a:xfrm>
        </p:grpSpPr>
        <p:sp>
          <p:nvSpPr>
            <p:cNvPr id="7" name="Rectangle 6">
              <a:extLst>
                <a:ext uri="{FF2B5EF4-FFF2-40B4-BE49-F238E27FC236}">
                  <a16:creationId xmlns:a16="http://schemas.microsoft.com/office/drawing/2014/main" id="{27660279-C659-453E-B10C-304E6C77634D}"/>
                </a:ext>
              </a:extLst>
            </p:cNvPr>
            <p:cNvSpPr/>
            <p:nvPr/>
          </p:nvSpPr>
          <p:spPr bwMode="gray">
            <a:xfrm>
              <a:off x="552971" y="2117471"/>
              <a:ext cx="2641260" cy="335096"/>
            </a:xfrm>
            <a:prstGeom prst="rect">
              <a:avLst/>
            </a:prstGeom>
            <a:solidFill>
              <a:srgbClr val="F0AB00"/>
            </a:solidFill>
            <a:ln w="38100" algn="ctr">
              <a:solidFill>
                <a:srgbClr val="F0AB00"/>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4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Integration Architect</a:t>
              </a:r>
            </a:p>
          </p:txBody>
        </p:sp>
        <p:grpSp>
          <p:nvGrpSpPr>
            <p:cNvPr id="2" name="Group 1">
              <a:extLst>
                <a:ext uri="{FF2B5EF4-FFF2-40B4-BE49-F238E27FC236}">
                  <a16:creationId xmlns:a16="http://schemas.microsoft.com/office/drawing/2014/main" id="{5078FCAD-811B-4E3F-86E5-9B9E0D797C3A}"/>
                </a:ext>
              </a:extLst>
            </p:cNvPr>
            <p:cNvGrpSpPr/>
            <p:nvPr/>
          </p:nvGrpSpPr>
          <p:grpSpPr>
            <a:xfrm>
              <a:off x="552971" y="2582700"/>
              <a:ext cx="2641260" cy="1899974"/>
              <a:chOff x="531792" y="3340191"/>
              <a:chExt cx="3417547" cy="1899974"/>
            </a:xfrm>
          </p:grpSpPr>
          <p:sp>
            <p:nvSpPr>
              <p:cNvPr id="6" name="Rectangle 5">
                <a:extLst>
                  <a:ext uri="{FF2B5EF4-FFF2-40B4-BE49-F238E27FC236}">
                    <a16:creationId xmlns:a16="http://schemas.microsoft.com/office/drawing/2014/main" id="{A6E78BB2-851B-4179-B6F7-64096817F45C}"/>
                  </a:ext>
                </a:extLst>
              </p:cNvPr>
              <p:cNvSpPr/>
              <p:nvPr/>
            </p:nvSpPr>
            <p:spPr bwMode="gray">
              <a:xfrm>
                <a:off x="531792" y="3535506"/>
                <a:ext cx="3417547" cy="1704659"/>
              </a:xfrm>
              <a:prstGeom prst="rect">
                <a:avLst/>
              </a:prstGeom>
              <a:solidFill>
                <a:srgbClr val="FFFFFF">
                  <a:lumMod val="95000"/>
                </a:srgbClr>
              </a:solidFill>
              <a:ln w="38100" algn="ctr">
                <a:solidFill>
                  <a:srgbClr val="FFFFFF">
                    <a:lumMod val="95000"/>
                  </a:srgbClr>
                </a:solidFill>
                <a:miter lim="800000"/>
                <a:headEnd/>
                <a:tailEnd/>
              </a:ln>
            </p:spPr>
            <p:txBody>
              <a:bodyPr lIns="36000" tIns="72000" rIns="72000" bIns="72000" rtlCol="0" anchor="t"/>
              <a:lstStyle/>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Definition of technical integration architectures with a focus on specific integration technologies / services</a:t>
                </a:r>
              </a:p>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Definition of technical specifications for integration scenarios based on business requirements</a:t>
                </a:r>
              </a:p>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Definition and communication of patterns, templates, and best practices</a:t>
                </a:r>
              </a:p>
            </p:txBody>
          </p:sp>
          <p:sp>
            <p:nvSpPr>
              <p:cNvPr id="12" name="Rectangle 11">
                <a:extLst>
                  <a:ext uri="{FF2B5EF4-FFF2-40B4-BE49-F238E27FC236}">
                    <a16:creationId xmlns:a16="http://schemas.microsoft.com/office/drawing/2014/main" id="{DA33E4ED-687F-48F6-B9E6-6E63972A0CED}"/>
                  </a:ext>
                </a:extLst>
              </p:cNvPr>
              <p:cNvSpPr/>
              <p:nvPr/>
            </p:nvSpPr>
            <p:spPr bwMode="gray">
              <a:xfrm>
                <a:off x="531792" y="3340191"/>
                <a:ext cx="3417547" cy="195315"/>
              </a:xfrm>
              <a:prstGeom prst="rect">
                <a:avLst/>
              </a:prstGeom>
              <a:solidFill>
                <a:schemeClr val="tx1">
                  <a:lumMod val="75000"/>
                  <a:lumOff val="25000"/>
                </a:schemeClr>
              </a:solidFill>
              <a:ln w="38100" algn="ctr">
                <a:solidFill>
                  <a:schemeClr val="tx1">
                    <a:lumMod val="75000"/>
                    <a:lumOff val="25000"/>
                  </a:schemeClr>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Responsibilities</a:t>
                </a:r>
              </a:p>
            </p:txBody>
          </p:sp>
        </p:grpSp>
        <p:grpSp>
          <p:nvGrpSpPr>
            <p:cNvPr id="13" name="Group 12">
              <a:extLst>
                <a:ext uri="{FF2B5EF4-FFF2-40B4-BE49-F238E27FC236}">
                  <a16:creationId xmlns:a16="http://schemas.microsoft.com/office/drawing/2014/main" id="{12E2B408-5E8B-4CF1-8197-182243494790}"/>
                </a:ext>
              </a:extLst>
            </p:cNvPr>
            <p:cNvGrpSpPr/>
            <p:nvPr/>
          </p:nvGrpSpPr>
          <p:grpSpPr>
            <a:xfrm>
              <a:off x="566439" y="4482674"/>
              <a:ext cx="2641260" cy="1760194"/>
              <a:chOff x="531792" y="3340191"/>
              <a:chExt cx="3417547" cy="1760194"/>
            </a:xfrm>
          </p:grpSpPr>
          <p:sp>
            <p:nvSpPr>
              <p:cNvPr id="14" name="Rectangle 13">
                <a:extLst>
                  <a:ext uri="{FF2B5EF4-FFF2-40B4-BE49-F238E27FC236}">
                    <a16:creationId xmlns:a16="http://schemas.microsoft.com/office/drawing/2014/main" id="{C357CAE8-98C4-4096-BFF9-9360BBD4FB23}"/>
                  </a:ext>
                </a:extLst>
              </p:cNvPr>
              <p:cNvSpPr/>
              <p:nvPr/>
            </p:nvSpPr>
            <p:spPr bwMode="gray">
              <a:xfrm>
                <a:off x="531792" y="3535506"/>
                <a:ext cx="3417547" cy="1564879"/>
              </a:xfrm>
              <a:prstGeom prst="rect">
                <a:avLst/>
              </a:prstGeom>
              <a:solidFill>
                <a:srgbClr val="FFFFFF">
                  <a:lumMod val="95000"/>
                </a:srgbClr>
              </a:solidFill>
              <a:ln w="38100" algn="ctr">
                <a:solidFill>
                  <a:srgbClr val="FFFFFF">
                    <a:lumMod val="95000"/>
                  </a:srgbClr>
                </a:solidFill>
                <a:miter lim="800000"/>
                <a:headEnd/>
                <a:tailEnd/>
              </a:ln>
            </p:spPr>
            <p:txBody>
              <a:bodyPr lIns="36000" tIns="72000" rIns="72000" bIns="72000" rtlCol="0" anchor="t"/>
              <a:lstStyle/>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Definition of development guidelines for SAP Cloud Platform Integration or SAP Process Orchestration </a:t>
                </a:r>
              </a:p>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Definition of best practices for integration flows for SAP Cloud Platform Integration, for example, based on enterprise integration patterns*</a:t>
                </a:r>
              </a:p>
            </p:txBody>
          </p:sp>
          <p:sp>
            <p:nvSpPr>
              <p:cNvPr id="15" name="Rectangle 14">
                <a:extLst>
                  <a:ext uri="{FF2B5EF4-FFF2-40B4-BE49-F238E27FC236}">
                    <a16:creationId xmlns:a16="http://schemas.microsoft.com/office/drawing/2014/main" id="{2561D2B5-C386-4AAD-9DC2-88C9B2212CDE}"/>
                  </a:ext>
                </a:extLst>
              </p:cNvPr>
              <p:cNvSpPr/>
              <p:nvPr/>
            </p:nvSpPr>
            <p:spPr bwMode="gray">
              <a:xfrm>
                <a:off x="531792" y="3340191"/>
                <a:ext cx="3417547" cy="195315"/>
              </a:xfrm>
              <a:prstGeom prst="rect">
                <a:avLst/>
              </a:prstGeom>
              <a:solidFill>
                <a:schemeClr val="tx1">
                  <a:lumMod val="75000"/>
                  <a:lumOff val="25000"/>
                </a:schemeClr>
              </a:solidFill>
              <a:ln w="38100" algn="ctr">
                <a:solidFill>
                  <a:schemeClr val="tx1">
                    <a:lumMod val="75000"/>
                    <a:lumOff val="25000"/>
                  </a:schemeClr>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Sample Tasks in SAP Context</a:t>
                </a:r>
              </a:p>
            </p:txBody>
          </p:sp>
        </p:grpSp>
      </p:grpSp>
      <p:sp>
        <p:nvSpPr>
          <p:cNvPr id="17" name="Slide Number Placeholder 1">
            <a:extLst>
              <a:ext uri="{FF2B5EF4-FFF2-40B4-BE49-F238E27FC236}">
                <a16:creationId xmlns:a16="http://schemas.microsoft.com/office/drawing/2014/main" id="{4741B6C9-6BDE-4CA9-9707-027F040F8951}"/>
              </a:ext>
            </a:extLst>
          </p:cNvPr>
          <p:cNvSpPr>
            <a:spLocks noGrp="1"/>
          </p:cNvSpPr>
          <p:nvPr>
            <p:ph type="sldNum" sz="quarter" idx="12"/>
          </p:nvPr>
        </p:nvSpPr>
        <p:spPr>
          <a:xfrm>
            <a:off x="9156702" y="6386884"/>
            <a:ext cx="2845541" cy="365717"/>
          </a:xfrm>
        </p:spPr>
        <p:txBody>
          <a:bodyPr/>
          <a:lstStyle/>
          <a:p>
            <a:fld id="{DB6A9238-A6DB-4432-B073-8C8D0256CD0B}" type="slidenum">
              <a:rPr lang="de-DE" sz="1000" smtClean="0"/>
              <a:pPr/>
              <a:t>16</a:t>
            </a:fld>
            <a:endParaRPr lang="de-DE" sz="1000" dirty="0"/>
          </a:p>
        </p:txBody>
      </p:sp>
      <p:grpSp>
        <p:nvGrpSpPr>
          <p:cNvPr id="49" name="Group 48">
            <a:extLst>
              <a:ext uri="{FF2B5EF4-FFF2-40B4-BE49-F238E27FC236}">
                <a16:creationId xmlns:a16="http://schemas.microsoft.com/office/drawing/2014/main" id="{374AE7C6-4BD1-4CCC-A147-EF1E3B9A4387}"/>
              </a:ext>
            </a:extLst>
          </p:cNvPr>
          <p:cNvGrpSpPr/>
          <p:nvPr/>
        </p:nvGrpSpPr>
        <p:grpSpPr>
          <a:xfrm>
            <a:off x="469754" y="2261487"/>
            <a:ext cx="2654728" cy="4125397"/>
            <a:chOff x="552971" y="2117471"/>
            <a:chExt cx="2654728" cy="4125397"/>
          </a:xfrm>
        </p:grpSpPr>
        <p:sp>
          <p:nvSpPr>
            <p:cNvPr id="51" name="Rectangle 50">
              <a:extLst>
                <a:ext uri="{FF2B5EF4-FFF2-40B4-BE49-F238E27FC236}">
                  <a16:creationId xmlns:a16="http://schemas.microsoft.com/office/drawing/2014/main" id="{C221D5EC-AD61-4F45-87C9-041DE3E44026}"/>
                </a:ext>
              </a:extLst>
            </p:cNvPr>
            <p:cNvSpPr/>
            <p:nvPr/>
          </p:nvSpPr>
          <p:spPr bwMode="gray">
            <a:xfrm>
              <a:off x="552971" y="2117471"/>
              <a:ext cx="2641260" cy="335096"/>
            </a:xfrm>
            <a:prstGeom prst="rect">
              <a:avLst/>
            </a:prstGeom>
            <a:solidFill>
              <a:srgbClr val="F0AB00"/>
            </a:solidFill>
            <a:ln w="38100" algn="ctr">
              <a:solidFill>
                <a:srgbClr val="F0AB00"/>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4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Enterprise Architect</a:t>
              </a:r>
            </a:p>
          </p:txBody>
        </p:sp>
        <p:grpSp>
          <p:nvGrpSpPr>
            <p:cNvPr id="52" name="Group 51">
              <a:extLst>
                <a:ext uri="{FF2B5EF4-FFF2-40B4-BE49-F238E27FC236}">
                  <a16:creationId xmlns:a16="http://schemas.microsoft.com/office/drawing/2014/main" id="{3AFA6056-E8DD-42B5-A3FC-48909E499646}"/>
                </a:ext>
              </a:extLst>
            </p:cNvPr>
            <p:cNvGrpSpPr/>
            <p:nvPr/>
          </p:nvGrpSpPr>
          <p:grpSpPr>
            <a:xfrm>
              <a:off x="552971" y="2582700"/>
              <a:ext cx="2641260" cy="1899974"/>
              <a:chOff x="531792" y="3340191"/>
              <a:chExt cx="3417547" cy="1899974"/>
            </a:xfrm>
          </p:grpSpPr>
          <p:sp>
            <p:nvSpPr>
              <p:cNvPr id="56" name="Rectangle 55">
                <a:extLst>
                  <a:ext uri="{FF2B5EF4-FFF2-40B4-BE49-F238E27FC236}">
                    <a16:creationId xmlns:a16="http://schemas.microsoft.com/office/drawing/2014/main" id="{71C41FCB-5EDF-4777-9F9C-1E6441133E6F}"/>
                  </a:ext>
                </a:extLst>
              </p:cNvPr>
              <p:cNvSpPr/>
              <p:nvPr/>
            </p:nvSpPr>
            <p:spPr bwMode="gray">
              <a:xfrm>
                <a:off x="531792" y="3535506"/>
                <a:ext cx="3417547" cy="1704659"/>
              </a:xfrm>
              <a:prstGeom prst="rect">
                <a:avLst/>
              </a:prstGeom>
              <a:solidFill>
                <a:srgbClr val="FFFFFF">
                  <a:lumMod val="95000"/>
                </a:srgbClr>
              </a:solidFill>
              <a:ln w="38100" algn="ctr">
                <a:solidFill>
                  <a:srgbClr val="FFFFFF">
                    <a:lumMod val="95000"/>
                  </a:srgbClr>
                </a:solidFill>
                <a:miter lim="800000"/>
                <a:headEnd/>
                <a:tailEnd/>
              </a:ln>
            </p:spPr>
            <p:txBody>
              <a:bodyPr lIns="36000" tIns="72000" rIns="72000" bIns="72000" rtlCol="0" anchor="t"/>
              <a:lstStyle/>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Definition, communication, and continuous improvement of an integration reference architecture based on an overall IT strategy</a:t>
                </a:r>
              </a:p>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Definition of integration standards and technology selection guidelines (cross-vendor, hybrid integration platform)</a:t>
                </a:r>
              </a:p>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Evaluation of new integration technologies /  services</a:t>
                </a:r>
              </a:p>
            </p:txBody>
          </p:sp>
          <p:sp>
            <p:nvSpPr>
              <p:cNvPr id="57" name="Rectangle 56">
                <a:extLst>
                  <a:ext uri="{FF2B5EF4-FFF2-40B4-BE49-F238E27FC236}">
                    <a16:creationId xmlns:a16="http://schemas.microsoft.com/office/drawing/2014/main" id="{BB2E5EFA-3CBC-4222-BC96-9E92BAC64567}"/>
                  </a:ext>
                </a:extLst>
              </p:cNvPr>
              <p:cNvSpPr/>
              <p:nvPr/>
            </p:nvSpPr>
            <p:spPr bwMode="gray">
              <a:xfrm>
                <a:off x="531792" y="3340191"/>
                <a:ext cx="3417547" cy="195315"/>
              </a:xfrm>
              <a:prstGeom prst="rect">
                <a:avLst/>
              </a:prstGeom>
              <a:solidFill>
                <a:schemeClr val="tx1">
                  <a:lumMod val="75000"/>
                  <a:lumOff val="25000"/>
                </a:schemeClr>
              </a:solidFill>
              <a:ln w="38100" algn="ctr">
                <a:solidFill>
                  <a:schemeClr val="tx1">
                    <a:lumMod val="75000"/>
                    <a:lumOff val="25000"/>
                  </a:schemeClr>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Responsibilities</a:t>
                </a:r>
              </a:p>
            </p:txBody>
          </p:sp>
        </p:grpSp>
        <p:grpSp>
          <p:nvGrpSpPr>
            <p:cNvPr id="53" name="Group 52">
              <a:extLst>
                <a:ext uri="{FF2B5EF4-FFF2-40B4-BE49-F238E27FC236}">
                  <a16:creationId xmlns:a16="http://schemas.microsoft.com/office/drawing/2014/main" id="{387A3FD9-7EB3-4740-8031-DA96A67B4F87}"/>
                </a:ext>
              </a:extLst>
            </p:cNvPr>
            <p:cNvGrpSpPr/>
            <p:nvPr/>
          </p:nvGrpSpPr>
          <p:grpSpPr>
            <a:xfrm>
              <a:off x="566439" y="4482674"/>
              <a:ext cx="2641260" cy="1760194"/>
              <a:chOff x="531792" y="3340191"/>
              <a:chExt cx="3417547" cy="1760194"/>
            </a:xfrm>
          </p:grpSpPr>
          <p:sp>
            <p:nvSpPr>
              <p:cNvPr id="54" name="Rectangle 53">
                <a:extLst>
                  <a:ext uri="{FF2B5EF4-FFF2-40B4-BE49-F238E27FC236}">
                    <a16:creationId xmlns:a16="http://schemas.microsoft.com/office/drawing/2014/main" id="{C5F9C247-E25A-4748-A8A1-EE12D4A368C4}"/>
                  </a:ext>
                </a:extLst>
              </p:cNvPr>
              <p:cNvSpPr/>
              <p:nvPr/>
            </p:nvSpPr>
            <p:spPr bwMode="gray">
              <a:xfrm>
                <a:off x="531792" y="3535506"/>
                <a:ext cx="3417547" cy="1564879"/>
              </a:xfrm>
              <a:prstGeom prst="rect">
                <a:avLst/>
              </a:prstGeom>
              <a:solidFill>
                <a:srgbClr val="FFFFFF">
                  <a:lumMod val="95000"/>
                </a:srgbClr>
              </a:solidFill>
              <a:ln w="38100" algn="ctr">
                <a:solidFill>
                  <a:srgbClr val="FFFFFF">
                    <a:lumMod val="95000"/>
                  </a:srgbClr>
                </a:solidFill>
                <a:miter lim="800000"/>
                <a:headEnd/>
                <a:tailEnd/>
              </a:ln>
            </p:spPr>
            <p:txBody>
              <a:bodyPr lIns="36000" tIns="72000" rIns="72000" bIns="72000" rtlCol="0" anchor="t"/>
              <a:lstStyle/>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Definition and rollout of company-wide technology selection guidelines using the ISA-M</a:t>
                </a:r>
              </a:p>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Roll-out of integration standards</a:t>
                </a:r>
              </a:p>
            </p:txBody>
          </p:sp>
          <p:sp>
            <p:nvSpPr>
              <p:cNvPr id="55" name="Rectangle 54">
                <a:extLst>
                  <a:ext uri="{FF2B5EF4-FFF2-40B4-BE49-F238E27FC236}">
                    <a16:creationId xmlns:a16="http://schemas.microsoft.com/office/drawing/2014/main" id="{F732E862-A96E-4275-A45F-80290635E89C}"/>
                  </a:ext>
                </a:extLst>
              </p:cNvPr>
              <p:cNvSpPr/>
              <p:nvPr/>
            </p:nvSpPr>
            <p:spPr bwMode="gray">
              <a:xfrm>
                <a:off x="531792" y="3340191"/>
                <a:ext cx="3417547" cy="195315"/>
              </a:xfrm>
              <a:prstGeom prst="rect">
                <a:avLst/>
              </a:prstGeom>
              <a:solidFill>
                <a:schemeClr val="tx1">
                  <a:lumMod val="75000"/>
                  <a:lumOff val="25000"/>
                </a:schemeClr>
              </a:solidFill>
              <a:ln w="38100" algn="ctr">
                <a:solidFill>
                  <a:schemeClr val="tx1">
                    <a:lumMod val="75000"/>
                    <a:lumOff val="25000"/>
                  </a:schemeClr>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Sample Tasks in SAP Context</a:t>
                </a:r>
              </a:p>
            </p:txBody>
          </p:sp>
        </p:grpSp>
      </p:grpSp>
      <p:grpSp>
        <p:nvGrpSpPr>
          <p:cNvPr id="58" name="Group 57">
            <a:extLst>
              <a:ext uri="{FF2B5EF4-FFF2-40B4-BE49-F238E27FC236}">
                <a16:creationId xmlns:a16="http://schemas.microsoft.com/office/drawing/2014/main" id="{E189B18A-71AB-4AC3-927B-690B6A983F99}"/>
              </a:ext>
            </a:extLst>
          </p:cNvPr>
          <p:cNvGrpSpPr/>
          <p:nvPr/>
        </p:nvGrpSpPr>
        <p:grpSpPr>
          <a:xfrm>
            <a:off x="6244246" y="2261487"/>
            <a:ext cx="2654728" cy="4125397"/>
            <a:chOff x="552971" y="2117471"/>
            <a:chExt cx="2654728" cy="4125397"/>
          </a:xfrm>
        </p:grpSpPr>
        <p:sp>
          <p:nvSpPr>
            <p:cNvPr id="60" name="Rectangle 59">
              <a:extLst>
                <a:ext uri="{FF2B5EF4-FFF2-40B4-BE49-F238E27FC236}">
                  <a16:creationId xmlns:a16="http://schemas.microsoft.com/office/drawing/2014/main" id="{C9F9ABD4-4D0F-4BE6-BF43-83358F4F90E5}"/>
                </a:ext>
              </a:extLst>
            </p:cNvPr>
            <p:cNvSpPr/>
            <p:nvPr/>
          </p:nvSpPr>
          <p:spPr bwMode="gray">
            <a:xfrm>
              <a:off x="552971" y="2117471"/>
              <a:ext cx="2641260" cy="335096"/>
            </a:xfrm>
            <a:prstGeom prst="rect">
              <a:avLst/>
            </a:prstGeom>
            <a:solidFill>
              <a:srgbClr val="F0AB00"/>
            </a:solidFill>
            <a:ln w="38100" algn="ctr">
              <a:solidFill>
                <a:srgbClr val="F0AB00"/>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4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Integration Developer</a:t>
              </a:r>
            </a:p>
          </p:txBody>
        </p:sp>
        <p:grpSp>
          <p:nvGrpSpPr>
            <p:cNvPr id="61" name="Group 60">
              <a:extLst>
                <a:ext uri="{FF2B5EF4-FFF2-40B4-BE49-F238E27FC236}">
                  <a16:creationId xmlns:a16="http://schemas.microsoft.com/office/drawing/2014/main" id="{C8379C95-B5B6-48E7-80CE-8703262BCAA0}"/>
                </a:ext>
              </a:extLst>
            </p:cNvPr>
            <p:cNvGrpSpPr/>
            <p:nvPr/>
          </p:nvGrpSpPr>
          <p:grpSpPr>
            <a:xfrm>
              <a:off x="552971" y="2582700"/>
              <a:ext cx="2641260" cy="1899974"/>
              <a:chOff x="531792" y="3340191"/>
              <a:chExt cx="3417547" cy="1899974"/>
            </a:xfrm>
          </p:grpSpPr>
          <p:sp>
            <p:nvSpPr>
              <p:cNvPr id="65" name="Rectangle 64">
                <a:extLst>
                  <a:ext uri="{FF2B5EF4-FFF2-40B4-BE49-F238E27FC236}">
                    <a16:creationId xmlns:a16="http://schemas.microsoft.com/office/drawing/2014/main" id="{F2B15A42-629B-4954-B682-BAF1C97328A1}"/>
                  </a:ext>
                </a:extLst>
              </p:cNvPr>
              <p:cNvSpPr/>
              <p:nvPr/>
            </p:nvSpPr>
            <p:spPr bwMode="gray">
              <a:xfrm>
                <a:off x="531792" y="3535506"/>
                <a:ext cx="3417547" cy="1704659"/>
              </a:xfrm>
              <a:prstGeom prst="rect">
                <a:avLst/>
              </a:prstGeom>
              <a:solidFill>
                <a:srgbClr val="FFFFFF">
                  <a:lumMod val="95000"/>
                </a:srgbClr>
              </a:solidFill>
              <a:ln w="38100" algn="ctr">
                <a:solidFill>
                  <a:srgbClr val="FFFFFF">
                    <a:lumMod val="95000"/>
                  </a:srgbClr>
                </a:solidFill>
                <a:miter lim="800000"/>
                <a:headEnd/>
                <a:tailEnd/>
              </a:ln>
            </p:spPr>
            <p:txBody>
              <a:bodyPr lIns="36000" tIns="72000" rIns="72000" bIns="72000" rtlCol="0" anchor="t"/>
              <a:lstStyle/>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Implementation and test of integration scenarios based on technical specifications</a:t>
                </a:r>
              </a:p>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Implementation and extension of prepackaged integration scenarios</a:t>
                </a:r>
              </a:p>
            </p:txBody>
          </p:sp>
          <p:sp>
            <p:nvSpPr>
              <p:cNvPr id="66" name="Rectangle 65">
                <a:extLst>
                  <a:ext uri="{FF2B5EF4-FFF2-40B4-BE49-F238E27FC236}">
                    <a16:creationId xmlns:a16="http://schemas.microsoft.com/office/drawing/2014/main" id="{58632FC1-4B45-4BFE-903C-F05AA1462428}"/>
                  </a:ext>
                </a:extLst>
              </p:cNvPr>
              <p:cNvSpPr/>
              <p:nvPr/>
            </p:nvSpPr>
            <p:spPr bwMode="gray">
              <a:xfrm>
                <a:off x="531792" y="3340191"/>
                <a:ext cx="3417547" cy="195315"/>
              </a:xfrm>
              <a:prstGeom prst="rect">
                <a:avLst/>
              </a:prstGeom>
              <a:solidFill>
                <a:schemeClr val="tx1">
                  <a:lumMod val="75000"/>
                  <a:lumOff val="25000"/>
                </a:schemeClr>
              </a:solidFill>
              <a:ln w="38100" algn="ctr">
                <a:solidFill>
                  <a:schemeClr val="tx1">
                    <a:lumMod val="75000"/>
                    <a:lumOff val="25000"/>
                  </a:schemeClr>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Responsibilities</a:t>
                </a:r>
              </a:p>
            </p:txBody>
          </p:sp>
        </p:grpSp>
        <p:grpSp>
          <p:nvGrpSpPr>
            <p:cNvPr id="62" name="Group 61">
              <a:extLst>
                <a:ext uri="{FF2B5EF4-FFF2-40B4-BE49-F238E27FC236}">
                  <a16:creationId xmlns:a16="http://schemas.microsoft.com/office/drawing/2014/main" id="{43377DC5-21AD-4750-B65F-3DC5C7AAE529}"/>
                </a:ext>
              </a:extLst>
            </p:cNvPr>
            <p:cNvGrpSpPr/>
            <p:nvPr/>
          </p:nvGrpSpPr>
          <p:grpSpPr>
            <a:xfrm>
              <a:off x="566439" y="4482674"/>
              <a:ext cx="2641260" cy="1760194"/>
              <a:chOff x="531792" y="3340191"/>
              <a:chExt cx="3417547" cy="1760194"/>
            </a:xfrm>
          </p:grpSpPr>
          <p:sp>
            <p:nvSpPr>
              <p:cNvPr id="63" name="Rectangle 62">
                <a:extLst>
                  <a:ext uri="{FF2B5EF4-FFF2-40B4-BE49-F238E27FC236}">
                    <a16:creationId xmlns:a16="http://schemas.microsoft.com/office/drawing/2014/main" id="{5F18B3CE-1936-4A59-9CE9-18FB9F257905}"/>
                  </a:ext>
                </a:extLst>
              </p:cNvPr>
              <p:cNvSpPr/>
              <p:nvPr/>
            </p:nvSpPr>
            <p:spPr bwMode="gray">
              <a:xfrm>
                <a:off x="531792" y="3535506"/>
                <a:ext cx="3417547" cy="1564879"/>
              </a:xfrm>
              <a:prstGeom prst="rect">
                <a:avLst/>
              </a:prstGeom>
              <a:solidFill>
                <a:srgbClr val="FFFFFF">
                  <a:lumMod val="95000"/>
                </a:srgbClr>
              </a:solidFill>
              <a:ln w="38100" algn="ctr">
                <a:solidFill>
                  <a:srgbClr val="FFFFFF">
                    <a:lumMod val="95000"/>
                  </a:srgbClr>
                </a:solidFill>
                <a:miter lim="800000"/>
                <a:headEnd/>
                <a:tailEnd/>
              </a:ln>
            </p:spPr>
            <p:txBody>
              <a:bodyPr lIns="36000" tIns="72000" rIns="72000" bIns="72000" rtlCol="0" anchor="t"/>
              <a:lstStyle/>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Implementation of integration flows in SAP Cloud Platform Integration or SAP Process Orchestration</a:t>
                </a:r>
              </a:p>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Implementation of data orchestration flows in the SAP Data Hub solution</a:t>
                </a:r>
              </a:p>
            </p:txBody>
          </p:sp>
          <p:sp>
            <p:nvSpPr>
              <p:cNvPr id="64" name="Rectangle 63">
                <a:extLst>
                  <a:ext uri="{FF2B5EF4-FFF2-40B4-BE49-F238E27FC236}">
                    <a16:creationId xmlns:a16="http://schemas.microsoft.com/office/drawing/2014/main" id="{20172B4B-718A-4D2B-A02D-9703F719A1B1}"/>
                  </a:ext>
                </a:extLst>
              </p:cNvPr>
              <p:cNvSpPr/>
              <p:nvPr/>
            </p:nvSpPr>
            <p:spPr bwMode="gray">
              <a:xfrm>
                <a:off x="531792" y="3340191"/>
                <a:ext cx="3417547" cy="195315"/>
              </a:xfrm>
              <a:prstGeom prst="rect">
                <a:avLst/>
              </a:prstGeom>
              <a:solidFill>
                <a:schemeClr val="tx1">
                  <a:lumMod val="75000"/>
                  <a:lumOff val="25000"/>
                </a:schemeClr>
              </a:solidFill>
              <a:ln w="38100" algn="ctr">
                <a:solidFill>
                  <a:schemeClr val="tx1">
                    <a:lumMod val="75000"/>
                    <a:lumOff val="25000"/>
                  </a:schemeClr>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Sample Tasks in SAP Context</a:t>
                </a:r>
              </a:p>
            </p:txBody>
          </p:sp>
        </p:grpSp>
      </p:grpSp>
      <p:grpSp>
        <p:nvGrpSpPr>
          <p:cNvPr id="67" name="Group 66">
            <a:extLst>
              <a:ext uri="{FF2B5EF4-FFF2-40B4-BE49-F238E27FC236}">
                <a16:creationId xmlns:a16="http://schemas.microsoft.com/office/drawing/2014/main" id="{613EC16E-1112-4B3E-8A5B-DBF81E988EE7}"/>
              </a:ext>
            </a:extLst>
          </p:cNvPr>
          <p:cNvGrpSpPr/>
          <p:nvPr/>
        </p:nvGrpSpPr>
        <p:grpSpPr>
          <a:xfrm>
            <a:off x="9131491" y="2261487"/>
            <a:ext cx="2654728" cy="4125397"/>
            <a:chOff x="552971" y="2117471"/>
            <a:chExt cx="2654728" cy="4125397"/>
          </a:xfrm>
        </p:grpSpPr>
        <p:sp>
          <p:nvSpPr>
            <p:cNvPr id="69" name="Rectangle 68">
              <a:extLst>
                <a:ext uri="{FF2B5EF4-FFF2-40B4-BE49-F238E27FC236}">
                  <a16:creationId xmlns:a16="http://schemas.microsoft.com/office/drawing/2014/main" id="{506ACB5A-120B-49F0-97CB-96A9419B004C}"/>
                </a:ext>
              </a:extLst>
            </p:cNvPr>
            <p:cNvSpPr/>
            <p:nvPr/>
          </p:nvSpPr>
          <p:spPr bwMode="gray">
            <a:xfrm>
              <a:off x="552971" y="2117471"/>
              <a:ext cx="2641260" cy="335096"/>
            </a:xfrm>
            <a:prstGeom prst="rect">
              <a:avLst/>
            </a:prstGeom>
            <a:solidFill>
              <a:srgbClr val="F0AB00"/>
            </a:solidFill>
            <a:ln w="38100" algn="ctr">
              <a:solidFill>
                <a:srgbClr val="F0AB00"/>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4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Integration</a:t>
              </a:r>
              <a:r>
                <a:rPr kumimoji="0" lang="en-US" sz="16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 Administrator</a:t>
              </a:r>
            </a:p>
          </p:txBody>
        </p:sp>
        <p:grpSp>
          <p:nvGrpSpPr>
            <p:cNvPr id="70" name="Group 69">
              <a:extLst>
                <a:ext uri="{FF2B5EF4-FFF2-40B4-BE49-F238E27FC236}">
                  <a16:creationId xmlns:a16="http://schemas.microsoft.com/office/drawing/2014/main" id="{228ECE3F-8BC4-430E-B630-6AA3CCC24066}"/>
                </a:ext>
              </a:extLst>
            </p:cNvPr>
            <p:cNvGrpSpPr/>
            <p:nvPr/>
          </p:nvGrpSpPr>
          <p:grpSpPr>
            <a:xfrm>
              <a:off x="552971" y="2582700"/>
              <a:ext cx="2641260" cy="1899974"/>
              <a:chOff x="531792" y="3340191"/>
              <a:chExt cx="3417547" cy="1899974"/>
            </a:xfrm>
          </p:grpSpPr>
          <p:sp>
            <p:nvSpPr>
              <p:cNvPr id="74" name="Rectangle 73">
                <a:extLst>
                  <a:ext uri="{FF2B5EF4-FFF2-40B4-BE49-F238E27FC236}">
                    <a16:creationId xmlns:a16="http://schemas.microsoft.com/office/drawing/2014/main" id="{8F34159D-933D-4FEA-B0E3-FC88A1291E41}"/>
                  </a:ext>
                </a:extLst>
              </p:cNvPr>
              <p:cNvSpPr/>
              <p:nvPr/>
            </p:nvSpPr>
            <p:spPr bwMode="gray">
              <a:xfrm>
                <a:off x="531792" y="3535506"/>
                <a:ext cx="3417547" cy="1704659"/>
              </a:xfrm>
              <a:prstGeom prst="rect">
                <a:avLst/>
              </a:prstGeom>
              <a:solidFill>
                <a:srgbClr val="FFFFFF">
                  <a:lumMod val="95000"/>
                </a:srgbClr>
              </a:solidFill>
              <a:ln w="38100" algn="ctr">
                <a:solidFill>
                  <a:srgbClr val="FFFFFF">
                    <a:lumMod val="95000"/>
                  </a:srgbClr>
                </a:solidFill>
                <a:miter lim="800000"/>
                <a:headEnd/>
                <a:tailEnd/>
              </a:ln>
            </p:spPr>
            <p:txBody>
              <a:bodyPr lIns="36000" tIns="72000" rIns="72000" bIns="72000" rtlCol="0" anchor="t"/>
              <a:lstStyle/>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Technical setup and operations of integration scenarios (for example, archiving or certificate management)</a:t>
                </a:r>
              </a:p>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Technical monitoring of interfaces, including root-cause analysis and technical error handling</a:t>
                </a:r>
              </a:p>
            </p:txBody>
          </p:sp>
          <p:sp>
            <p:nvSpPr>
              <p:cNvPr id="75" name="Rectangle 74">
                <a:extLst>
                  <a:ext uri="{FF2B5EF4-FFF2-40B4-BE49-F238E27FC236}">
                    <a16:creationId xmlns:a16="http://schemas.microsoft.com/office/drawing/2014/main" id="{B59A1114-C72F-4F38-A904-69B3C81A896E}"/>
                  </a:ext>
                </a:extLst>
              </p:cNvPr>
              <p:cNvSpPr/>
              <p:nvPr/>
            </p:nvSpPr>
            <p:spPr bwMode="gray">
              <a:xfrm>
                <a:off x="531792" y="3340191"/>
                <a:ext cx="3417547" cy="195315"/>
              </a:xfrm>
              <a:prstGeom prst="rect">
                <a:avLst/>
              </a:prstGeom>
              <a:solidFill>
                <a:schemeClr val="tx1">
                  <a:lumMod val="75000"/>
                  <a:lumOff val="25000"/>
                </a:schemeClr>
              </a:solidFill>
              <a:ln w="38100" algn="ctr">
                <a:solidFill>
                  <a:schemeClr val="tx1">
                    <a:lumMod val="75000"/>
                    <a:lumOff val="25000"/>
                  </a:schemeClr>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Responsibilities</a:t>
                </a:r>
              </a:p>
            </p:txBody>
          </p:sp>
        </p:grpSp>
        <p:grpSp>
          <p:nvGrpSpPr>
            <p:cNvPr id="71" name="Group 70">
              <a:extLst>
                <a:ext uri="{FF2B5EF4-FFF2-40B4-BE49-F238E27FC236}">
                  <a16:creationId xmlns:a16="http://schemas.microsoft.com/office/drawing/2014/main" id="{D44BAEE7-09F7-481D-9E1C-B657D40E0558}"/>
                </a:ext>
              </a:extLst>
            </p:cNvPr>
            <p:cNvGrpSpPr/>
            <p:nvPr/>
          </p:nvGrpSpPr>
          <p:grpSpPr>
            <a:xfrm>
              <a:off x="566439" y="4482674"/>
              <a:ext cx="2641260" cy="1760194"/>
              <a:chOff x="531792" y="3340191"/>
              <a:chExt cx="3417547" cy="1760194"/>
            </a:xfrm>
          </p:grpSpPr>
          <p:sp>
            <p:nvSpPr>
              <p:cNvPr id="72" name="Rectangle 71">
                <a:extLst>
                  <a:ext uri="{FF2B5EF4-FFF2-40B4-BE49-F238E27FC236}">
                    <a16:creationId xmlns:a16="http://schemas.microsoft.com/office/drawing/2014/main" id="{AE3F4F7F-E026-49DA-B7D0-312338ED7869}"/>
                  </a:ext>
                </a:extLst>
              </p:cNvPr>
              <p:cNvSpPr/>
              <p:nvPr/>
            </p:nvSpPr>
            <p:spPr bwMode="gray">
              <a:xfrm>
                <a:off x="531792" y="3535506"/>
                <a:ext cx="3417547" cy="1564879"/>
              </a:xfrm>
              <a:prstGeom prst="rect">
                <a:avLst/>
              </a:prstGeom>
              <a:solidFill>
                <a:srgbClr val="FFFFFF">
                  <a:lumMod val="95000"/>
                </a:srgbClr>
              </a:solidFill>
              <a:ln w="38100" algn="ctr">
                <a:solidFill>
                  <a:srgbClr val="FFFFFF">
                    <a:lumMod val="95000"/>
                  </a:srgbClr>
                </a:solidFill>
                <a:miter lim="800000"/>
                <a:headEnd/>
                <a:tailEnd/>
              </a:ln>
            </p:spPr>
            <p:txBody>
              <a:bodyPr lIns="36000" tIns="72000" rIns="72000" bIns="72000" rtlCol="0" anchor="t"/>
              <a:lstStyle/>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Technical monitoring of messages from SAP Cloud Platform Integration in SAP Solution Manager</a:t>
                </a:r>
              </a:p>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Deployment of certificates in SAP Cloud Platform Integration</a:t>
                </a:r>
              </a:p>
            </p:txBody>
          </p:sp>
          <p:sp>
            <p:nvSpPr>
              <p:cNvPr id="73" name="Rectangle 72">
                <a:extLst>
                  <a:ext uri="{FF2B5EF4-FFF2-40B4-BE49-F238E27FC236}">
                    <a16:creationId xmlns:a16="http://schemas.microsoft.com/office/drawing/2014/main" id="{AF544254-A9A6-435E-8199-60C886290DE5}"/>
                  </a:ext>
                </a:extLst>
              </p:cNvPr>
              <p:cNvSpPr/>
              <p:nvPr/>
            </p:nvSpPr>
            <p:spPr bwMode="gray">
              <a:xfrm>
                <a:off x="531792" y="3340191"/>
                <a:ext cx="3417547" cy="195315"/>
              </a:xfrm>
              <a:prstGeom prst="rect">
                <a:avLst/>
              </a:prstGeom>
              <a:solidFill>
                <a:schemeClr val="tx1">
                  <a:lumMod val="75000"/>
                  <a:lumOff val="25000"/>
                </a:schemeClr>
              </a:solidFill>
              <a:ln w="38100" algn="ctr">
                <a:solidFill>
                  <a:schemeClr val="tx1">
                    <a:lumMod val="75000"/>
                    <a:lumOff val="25000"/>
                  </a:schemeClr>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Sample Tasks in SAP Context</a:t>
                </a:r>
              </a:p>
            </p:txBody>
          </p:sp>
        </p:grpSp>
      </p:grpSp>
      <p:sp>
        <p:nvSpPr>
          <p:cNvPr id="78" name="Rectangle 77">
            <a:extLst>
              <a:ext uri="{FF2B5EF4-FFF2-40B4-BE49-F238E27FC236}">
                <a16:creationId xmlns:a16="http://schemas.microsoft.com/office/drawing/2014/main" id="{564D669A-1F92-4098-AED0-51E82F5F8C36}"/>
              </a:ext>
            </a:extLst>
          </p:cNvPr>
          <p:cNvSpPr/>
          <p:nvPr/>
        </p:nvSpPr>
        <p:spPr bwMode="gray">
          <a:xfrm>
            <a:off x="10579472" y="467378"/>
            <a:ext cx="1192701" cy="700782"/>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defRPr/>
            </a:pPr>
            <a:r>
              <a:rPr lang="en-US" sz="1000" kern="0" dirty="0">
                <a:solidFill>
                  <a:srgbClr val="FFFFFF"/>
                </a:solidFill>
                <a:latin typeface="Arial" panose="020B0604020202020204" pitchFamily="34" charset="0"/>
                <a:cs typeface="Arial" panose="020B0604020202020204" pitchFamily="34" charset="0"/>
              </a:rPr>
              <a:t>Integration </a:t>
            </a:r>
            <a:br>
              <a:rPr lang="en-US" sz="1000" kern="0" dirty="0">
                <a:solidFill>
                  <a:srgbClr val="FFFFFF"/>
                </a:solidFill>
                <a:latin typeface="Arial" panose="020B0604020202020204" pitchFamily="34" charset="0"/>
                <a:cs typeface="Arial" panose="020B0604020202020204" pitchFamily="34" charset="0"/>
              </a:rPr>
            </a:br>
            <a:r>
              <a:rPr lang="en-US" sz="1000" kern="0" dirty="0">
                <a:solidFill>
                  <a:srgbClr val="FFFFFF"/>
                </a:solidFill>
                <a:latin typeface="Arial" panose="020B0604020202020204" pitchFamily="34" charset="0"/>
                <a:cs typeface="Arial" panose="020B0604020202020204" pitchFamily="34" charset="0"/>
              </a:rPr>
              <a:t>Roles</a:t>
            </a:r>
          </a:p>
        </p:txBody>
      </p:sp>
      <p:sp>
        <p:nvSpPr>
          <p:cNvPr id="9" name="Rectangle 8">
            <a:extLst>
              <a:ext uri="{FF2B5EF4-FFF2-40B4-BE49-F238E27FC236}">
                <a16:creationId xmlns:a16="http://schemas.microsoft.com/office/drawing/2014/main" id="{40D37F5C-D062-4FF8-8556-0799472C47B1}"/>
              </a:ext>
            </a:extLst>
          </p:cNvPr>
          <p:cNvSpPr/>
          <p:nvPr/>
        </p:nvSpPr>
        <p:spPr>
          <a:xfrm>
            <a:off x="8197803" y="6463348"/>
            <a:ext cx="3554699" cy="215444"/>
          </a:xfrm>
          <a:prstGeom prst="rect">
            <a:avLst/>
          </a:prstGeom>
        </p:spPr>
        <p:txBody>
          <a:bodyPr wrap="square">
            <a:spAutoFit/>
          </a:bodyPr>
          <a:lstStyle/>
          <a:p>
            <a:r>
              <a:rPr lang="en-US" sz="800" dirty="0">
                <a:latin typeface="Arial" panose="020B0604020202020204" pitchFamily="34" charset="0"/>
                <a:cs typeface="Arial" panose="020B0604020202020204" pitchFamily="34" charset="0"/>
              </a:rPr>
              <a:t>* Gregor </a:t>
            </a:r>
            <a:r>
              <a:rPr lang="en-US" sz="800" dirty="0" err="1">
                <a:latin typeface="Arial" panose="020B0604020202020204" pitchFamily="34" charset="0"/>
                <a:cs typeface="Arial" panose="020B0604020202020204" pitchFamily="34" charset="0"/>
              </a:rPr>
              <a:t>Hohpe</a:t>
            </a:r>
            <a:r>
              <a:rPr lang="en-US" sz="800" dirty="0">
                <a:latin typeface="Arial" panose="020B0604020202020204" pitchFamily="34" charset="0"/>
                <a:cs typeface="Arial" panose="020B0604020202020204" pitchFamily="34" charset="0"/>
              </a:rPr>
              <a:t> and Bobby Woolf, Enterprise Integration Patterns, 2003</a:t>
            </a:r>
            <a:endParaRPr lang="de-DE" sz="800" dirty="0">
              <a:latin typeface="Arial" panose="020B0604020202020204" pitchFamily="34" charset="0"/>
              <a:cs typeface="Arial" panose="020B0604020202020204" pitchFamily="34" charset="0"/>
            </a:endParaRPr>
          </a:p>
        </p:txBody>
      </p:sp>
      <p:pic>
        <p:nvPicPr>
          <p:cNvPr id="43" name="Picture 42">
            <a:extLst>
              <a:ext uri="{FF2B5EF4-FFF2-40B4-BE49-F238E27FC236}">
                <a16:creationId xmlns:a16="http://schemas.microsoft.com/office/drawing/2014/main" id="{090EA83A-79A8-45E1-A06C-C66B9F4AB15A}"/>
              </a:ext>
            </a:extLst>
          </p:cNvPr>
          <p:cNvPicPr>
            <a:picLocks noChangeAspect="1"/>
          </p:cNvPicPr>
          <p:nvPr/>
        </p:nvPicPr>
        <p:blipFill>
          <a:blip r:embed="rId3"/>
          <a:stretch>
            <a:fillRect/>
          </a:stretch>
        </p:blipFill>
        <p:spPr>
          <a:xfrm flipH="1">
            <a:off x="7010834" y="1341103"/>
            <a:ext cx="1016454" cy="833162"/>
          </a:xfrm>
          <a:prstGeom prst="rect">
            <a:avLst/>
          </a:prstGeom>
        </p:spPr>
      </p:pic>
      <p:pic>
        <p:nvPicPr>
          <p:cNvPr id="44" name="Picture 43">
            <a:extLst>
              <a:ext uri="{FF2B5EF4-FFF2-40B4-BE49-F238E27FC236}">
                <a16:creationId xmlns:a16="http://schemas.microsoft.com/office/drawing/2014/main" id="{E3FF48F2-A2C4-4320-832B-664831F7CC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6083" y="1321805"/>
            <a:ext cx="930872" cy="930872"/>
          </a:xfrm>
          <a:prstGeom prst="rect">
            <a:avLst/>
          </a:prstGeom>
        </p:spPr>
      </p:pic>
      <p:pic>
        <p:nvPicPr>
          <p:cNvPr id="45" name="Picture 44">
            <a:extLst>
              <a:ext uri="{FF2B5EF4-FFF2-40B4-BE49-F238E27FC236}">
                <a16:creationId xmlns:a16="http://schemas.microsoft.com/office/drawing/2014/main" id="{D5062DE1-BCCA-4ABD-8A44-BF0ACC4DF0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7987" y="1182682"/>
            <a:ext cx="1361894" cy="1361894"/>
          </a:xfrm>
          <a:prstGeom prst="rect">
            <a:avLst/>
          </a:prstGeom>
        </p:spPr>
      </p:pic>
      <p:pic>
        <p:nvPicPr>
          <p:cNvPr id="46" name="Picture 45">
            <a:extLst>
              <a:ext uri="{FF2B5EF4-FFF2-40B4-BE49-F238E27FC236}">
                <a16:creationId xmlns:a16="http://schemas.microsoft.com/office/drawing/2014/main" id="{C5A75B52-D117-4F89-B976-062906011F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64228" y="1321140"/>
            <a:ext cx="930872" cy="930872"/>
          </a:xfrm>
          <a:prstGeom prst="rect">
            <a:avLst/>
          </a:prstGeom>
        </p:spPr>
      </p:pic>
    </p:spTree>
    <p:extLst>
      <p:ext uri="{BB962C8B-B14F-4D97-AF65-F5344CB8AC3E}">
        <p14:creationId xmlns:p14="http://schemas.microsoft.com/office/powerpoint/2010/main" val="1494805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44623F31-1968-4441-B077-63F863B519D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Integration Roles – Definitions II</a:t>
            </a:r>
            <a:br>
              <a:rPr lang="en-US" dirty="0">
                <a:solidFill>
                  <a:srgbClr val="000000"/>
                </a:solidFill>
                <a:latin typeface="Arial"/>
              </a:rPr>
            </a:br>
            <a:r>
              <a:rPr lang="en-US" sz="2000" b="0" dirty="0">
                <a:solidFill>
                  <a:srgbClr val="000000"/>
                </a:solidFill>
                <a:latin typeface="Arial"/>
              </a:rPr>
              <a:t>Sample Integration Roles and Responsibilities </a:t>
            </a:r>
            <a:endParaRPr lang="de-DE" b="0" dirty="0">
              <a:solidFill>
                <a:srgbClr val="000000"/>
              </a:solidFill>
              <a:latin typeface="Arial"/>
            </a:endParaRPr>
          </a:p>
        </p:txBody>
      </p:sp>
      <p:grpSp>
        <p:nvGrpSpPr>
          <p:cNvPr id="5" name="Group 4">
            <a:extLst>
              <a:ext uri="{FF2B5EF4-FFF2-40B4-BE49-F238E27FC236}">
                <a16:creationId xmlns:a16="http://schemas.microsoft.com/office/drawing/2014/main" id="{A2AD76C2-B146-48C4-ABDC-228C4BF0C6AD}"/>
              </a:ext>
            </a:extLst>
          </p:cNvPr>
          <p:cNvGrpSpPr/>
          <p:nvPr/>
        </p:nvGrpSpPr>
        <p:grpSpPr>
          <a:xfrm>
            <a:off x="3357000" y="2261487"/>
            <a:ext cx="2654728" cy="4125397"/>
            <a:chOff x="552971" y="2117471"/>
            <a:chExt cx="2654728" cy="4125397"/>
          </a:xfrm>
        </p:grpSpPr>
        <p:sp>
          <p:nvSpPr>
            <p:cNvPr id="7" name="Rectangle 6">
              <a:extLst>
                <a:ext uri="{FF2B5EF4-FFF2-40B4-BE49-F238E27FC236}">
                  <a16:creationId xmlns:a16="http://schemas.microsoft.com/office/drawing/2014/main" id="{27660279-C659-453E-B10C-304E6C77634D}"/>
                </a:ext>
              </a:extLst>
            </p:cNvPr>
            <p:cNvSpPr/>
            <p:nvPr/>
          </p:nvSpPr>
          <p:spPr bwMode="gray">
            <a:xfrm>
              <a:off x="552971" y="2117471"/>
              <a:ext cx="2641260" cy="335096"/>
            </a:xfrm>
            <a:prstGeom prst="rect">
              <a:avLst/>
            </a:prstGeom>
            <a:solidFill>
              <a:srgbClr val="F0AB00"/>
            </a:solidFill>
            <a:ln w="38100" algn="ctr">
              <a:solidFill>
                <a:srgbClr val="F0AB00"/>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4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Business User</a:t>
              </a:r>
            </a:p>
          </p:txBody>
        </p:sp>
        <p:grpSp>
          <p:nvGrpSpPr>
            <p:cNvPr id="2" name="Group 1">
              <a:extLst>
                <a:ext uri="{FF2B5EF4-FFF2-40B4-BE49-F238E27FC236}">
                  <a16:creationId xmlns:a16="http://schemas.microsoft.com/office/drawing/2014/main" id="{5078FCAD-811B-4E3F-86E5-9B9E0D797C3A}"/>
                </a:ext>
              </a:extLst>
            </p:cNvPr>
            <p:cNvGrpSpPr/>
            <p:nvPr/>
          </p:nvGrpSpPr>
          <p:grpSpPr>
            <a:xfrm>
              <a:off x="552971" y="2582700"/>
              <a:ext cx="2641260" cy="1899974"/>
              <a:chOff x="531792" y="3340191"/>
              <a:chExt cx="3417547" cy="1899974"/>
            </a:xfrm>
          </p:grpSpPr>
          <p:sp>
            <p:nvSpPr>
              <p:cNvPr id="6" name="Rectangle 5">
                <a:extLst>
                  <a:ext uri="{FF2B5EF4-FFF2-40B4-BE49-F238E27FC236}">
                    <a16:creationId xmlns:a16="http://schemas.microsoft.com/office/drawing/2014/main" id="{A6E78BB2-851B-4179-B6F7-64096817F45C}"/>
                  </a:ext>
                </a:extLst>
              </p:cNvPr>
              <p:cNvSpPr/>
              <p:nvPr/>
            </p:nvSpPr>
            <p:spPr bwMode="gray">
              <a:xfrm>
                <a:off x="531792" y="3535506"/>
                <a:ext cx="3417547" cy="1704659"/>
              </a:xfrm>
              <a:prstGeom prst="rect">
                <a:avLst/>
              </a:prstGeom>
              <a:solidFill>
                <a:srgbClr val="FFFFFF">
                  <a:lumMod val="95000"/>
                </a:srgbClr>
              </a:solidFill>
              <a:ln w="38100" algn="ctr">
                <a:solidFill>
                  <a:srgbClr val="FFFFFF">
                    <a:lumMod val="95000"/>
                  </a:srgbClr>
                </a:solidFill>
                <a:miter lim="800000"/>
                <a:headEnd/>
                <a:tailEnd/>
              </a:ln>
            </p:spPr>
            <p:txBody>
              <a:bodyPr lIns="36000" tIns="72000" rIns="72000" bIns="72000" rtlCol="0" anchor="t"/>
              <a:lstStyle/>
              <a:p>
                <a:pPr marL="17145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Processing of workflow tasks</a:t>
                </a:r>
              </a:p>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Interacting with business applications (omni-channel access)</a:t>
                </a:r>
              </a:p>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Monitoring and error correction of messages in a specific business process domain or line of business</a:t>
                </a:r>
              </a:p>
            </p:txBody>
          </p:sp>
          <p:sp>
            <p:nvSpPr>
              <p:cNvPr id="12" name="Rectangle 11">
                <a:extLst>
                  <a:ext uri="{FF2B5EF4-FFF2-40B4-BE49-F238E27FC236}">
                    <a16:creationId xmlns:a16="http://schemas.microsoft.com/office/drawing/2014/main" id="{DA33E4ED-687F-48F6-B9E6-6E63972A0CED}"/>
                  </a:ext>
                </a:extLst>
              </p:cNvPr>
              <p:cNvSpPr/>
              <p:nvPr/>
            </p:nvSpPr>
            <p:spPr bwMode="gray">
              <a:xfrm>
                <a:off x="531792" y="3340191"/>
                <a:ext cx="3417547" cy="195315"/>
              </a:xfrm>
              <a:prstGeom prst="rect">
                <a:avLst/>
              </a:prstGeom>
              <a:solidFill>
                <a:schemeClr val="tx1">
                  <a:lumMod val="75000"/>
                  <a:lumOff val="25000"/>
                </a:schemeClr>
              </a:solidFill>
              <a:ln w="38100" algn="ctr">
                <a:solidFill>
                  <a:schemeClr val="tx1">
                    <a:lumMod val="75000"/>
                    <a:lumOff val="25000"/>
                  </a:schemeClr>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Responsibilities</a:t>
                </a:r>
              </a:p>
            </p:txBody>
          </p:sp>
        </p:grpSp>
        <p:grpSp>
          <p:nvGrpSpPr>
            <p:cNvPr id="13" name="Group 12">
              <a:extLst>
                <a:ext uri="{FF2B5EF4-FFF2-40B4-BE49-F238E27FC236}">
                  <a16:creationId xmlns:a16="http://schemas.microsoft.com/office/drawing/2014/main" id="{12E2B408-5E8B-4CF1-8197-182243494790}"/>
                </a:ext>
              </a:extLst>
            </p:cNvPr>
            <p:cNvGrpSpPr/>
            <p:nvPr/>
          </p:nvGrpSpPr>
          <p:grpSpPr>
            <a:xfrm>
              <a:off x="566439" y="4482674"/>
              <a:ext cx="2641260" cy="1760194"/>
              <a:chOff x="531792" y="3340191"/>
              <a:chExt cx="3417547" cy="1760194"/>
            </a:xfrm>
          </p:grpSpPr>
          <p:sp>
            <p:nvSpPr>
              <p:cNvPr id="14" name="Rectangle 13">
                <a:extLst>
                  <a:ext uri="{FF2B5EF4-FFF2-40B4-BE49-F238E27FC236}">
                    <a16:creationId xmlns:a16="http://schemas.microsoft.com/office/drawing/2014/main" id="{C357CAE8-98C4-4096-BFF9-9360BBD4FB23}"/>
                  </a:ext>
                </a:extLst>
              </p:cNvPr>
              <p:cNvSpPr/>
              <p:nvPr/>
            </p:nvSpPr>
            <p:spPr bwMode="gray">
              <a:xfrm>
                <a:off x="531792" y="3535506"/>
                <a:ext cx="3417547" cy="1564879"/>
              </a:xfrm>
              <a:prstGeom prst="rect">
                <a:avLst/>
              </a:prstGeom>
              <a:solidFill>
                <a:srgbClr val="FFFFFF">
                  <a:lumMod val="95000"/>
                </a:srgbClr>
              </a:solidFill>
              <a:ln w="38100" algn="ctr">
                <a:solidFill>
                  <a:srgbClr val="FFFFFF">
                    <a:lumMod val="95000"/>
                  </a:srgbClr>
                </a:solidFill>
                <a:miter lim="800000"/>
                <a:headEnd/>
                <a:tailEnd/>
              </a:ln>
            </p:spPr>
            <p:txBody>
              <a:bodyPr lIns="36000" tIns="72000" rIns="72000" bIns="72000" rtlCol="0" anchor="t"/>
              <a:lstStyle/>
              <a:p>
                <a:pPr marL="17145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Processing of workflow tasks, e.g. in SAP Cloud Platform Workflow </a:t>
                </a:r>
              </a:p>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Error correction, canceling, or restart of messages in the SAP Application Interface Framework as part of SAP S/4HANA or SAP Business Suite applications</a:t>
                </a:r>
              </a:p>
            </p:txBody>
          </p:sp>
          <p:sp>
            <p:nvSpPr>
              <p:cNvPr id="15" name="Rectangle 14">
                <a:extLst>
                  <a:ext uri="{FF2B5EF4-FFF2-40B4-BE49-F238E27FC236}">
                    <a16:creationId xmlns:a16="http://schemas.microsoft.com/office/drawing/2014/main" id="{2561D2B5-C386-4AAD-9DC2-88C9B2212CDE}"/>
                  </a:ext>
                </a:extLst>
              </p:cNvPr>
              <p:cNvSpPr/>
              <p:nvPr/>
            </p:nvSpPr>
            <p:spPr bwMode="gray">
              <a:xfrm>
                <a:off x="531792" y="3340191"/>
                <a:ext cx="3417547" cy="195315"/>
              </a:xfrm>
              <a:prstGeom prst="rect">
                <a:avLst/>
              </a:prstGeom>
              <a:solidFill>
                <a:schemeClr val="tx1">
                  <a:lumMod val="75000"/>
                  <a:lumOff val="25000"/>
                </a:schemeClr>
              </a:solidFill>
              <a:ln w="38100" algn="ctr">
                <a:solidFill>
                  <a:schemeClr val="tx1">
                    <a:lumMod val="75000"/>
                    <a:lumOff val="25000"/>
                  </a:schemeClr>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Sample Tasks in SAP Context</a:t>
                </a:r>
              </a:p>
            </p:txBody>
          </p:sp>
        </p:grpSp>
      </p:grpSp>
      <p:sp>
        <p:nvSpPr>
          <p:cNvPr id="17" name="Slide Number Placeholder 1">
            <a:extLst>
              <a:ext uri="{FF2B5EF4-FFF2-40B4-BE49-F238E27FC236}">
                <a16:creationId xmlns:a16="http://schemas.microsoft.com/office/drawing/2014/main" id="{4741B6C9-6BDE-4CA9-9707-027F040F8951}"/>
              </a:ext>
            </a:extLst>
          </p:cNvPr>
          <p:cNvSpPr>
            <a:spLocks noGrp="1"/>
          </p:cNvSpPr>
          <p:nvPr>
            <p:ph type="sldNum" sz="quarter" idx="12"/>
          </p:nvPr>
        </p:nvSpPr>
        <p:spPr>
          <a:xfrm>
            <a:off x="9156702" y="6386884"/>
            <a:ext cx="2845541" cy="365717"/>
          </a:xfrm>
        </p:spPr>
        <p:txBody>
          <a:bodyPr/>
          <a:lstStyle/>
          <a:p>
            <a:fld id="{DB6A9238-A6DB-4432-B073-8C8D0256CD0B}" type="slidenum">
              <a:rPr lang="de-DE" sz="1000" smtClean="0"/>
              <a:pPr/>
              <a:t>17</a:t>
            </a:fld>
            <a:endParaRPr lang="de-DE" sz="1000" dirty="0"/>
          </a:p>
        </p:txBody>
      </p:sp>
      <p:grpSp>
        <p:nvGrpSpPr>
          <p:cNvPr id="49" name="Group 48">
            <a:extLst>
              <a:ext uri="{FF2B5EF4-FFF2-40B4-BE49-F238E27FC236}">
                <a16:creationId xmlns:a16="http://schemas.microsoft.com/office/drawing/2014/main" id="{374AE7C6-4BD1-4CCC-A147-EF1E3B9A4387}"/>
              </a:ext>
            </a:extLst>
          </p:cNvPr>
          <p:cNvGrpSpPr/>
          <p:nvPr/>
        </p:nvGrpSpPr>
        <p:grpSpPr>
          <a:xfrm>
            <a:off x="469754" y="2261487"/>
            <a:ext cx="2654728" cy="4125397"/>
            <a:chOff x="552971" y="2117471"/>
            <a:chExt cx="2654728" cy="4125397"/>
          </a:xfrm>
        </p:grpSpPr>
        <p:sp>
          <p:nvSpPr>
            <p:cNvPr id="51" name="Rectangle 50">
              <a:extLst>
                <a:ext uri="{FF2B5EF4-FFF2-40B4-BE49-F238E27FC236}">
                  <a16:creationId xmlns:a16="http://schemas.microsoft.com/office/drawing/2014/main" id="{C221D5EC-AD61-4F45-87C9-041DE3E44026}"/>
                </a:ext>
              </a:extLst>
            </p:cNvPr>
            <p:cNvSpPr/>
            <p:nvPr/>
          </p:nvSpPr>
          <p:spPr bwMode="gray">
            <a:xfrm>
              <a:off x="552971" y="2117471"/>
              <a:ext cx="2641260" cy="335096"/>
            </a:xfrm>
            <a:prstGeom prst="rect">
              <a:avLst/>
            </a:prstGeom>
            <a:solidFill>
              <a:srgbClr val="F0AB00"/>
            </a:solidFill>
            <a:ln w="38100" algn="ctr">
              <a:solidFill>
                <a:srgbClr val="F0AB00"/>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4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Business Domain Expert</a:t>
              </a:r>
            </a:p>
          </p:txBody>
        </p:sp>
        <p:grpSp>
          <p:nvGrpSpPr>
            <p:cNvPr id="52" name="Group 51">
              <a:extLst>
                <a:ext uri="{FF2B5EF4-FFF2-40B4-BE49-F238E27FC236}">
                  <a16:creationId xmlns:a16="http://schemas.microsoft.com/office/drawing/2014/main" id="{3AFA6056-E8DD-42B5-A3FC-48909E499646}"/>
                </a:ext>
              </a:extLst>
            </p:cNvPr>
            <p:cNvGrpSpPr/>
            <p:nvPr/>
          </p:nvGrpSpPr>
          <p:grpSpPr>
            <a:xfrm>
              <a:off x="552971" y="2582700"/>
              <a:ext cx="2641260" cy="1899974"/>
              <a:chOff x="531792" y="3340191"/>
              <a:chExt cx="3417547" cy="1899974"/>
            </a:xfrm>
          </p:grpSpPr>
          <p:sp>
            <p:nvSpPr>
              <p:cNvPr id="56" name="Rectangle 55">
                <a:extLst>
                  <a:ext uri="{FF2B5EF4-FFF2-40B4-BE49-F238E27FC236}">
                    <a16:creationId xmlns:a16="http://schemas.microsoft.com/office/drawing/2014/main" id="{71C41FCB-5EDF-4777-9F9C-1E6441133E6F}"/>
                  </a:ext>
                </a:extLst>
              </p:cNvPr>
              <p:cNvSpPr/>
              <p:nvPr/>
            </p:nvSpPr>
            <p:spPr bwMode="gray">
              <a:xfrm>
                <a:off x="531792" y="3535506"/>
                <a:ext cx="3417547" cy="1704659"/>
              </a:xfrm>
              <a:prstGeom prst="rect">
                <a:avLst/>
              </a:prstGeom>
              <a:solidFill>
                <a:srgbClr val="FFFFFF">
                  <a:lumMod val="95000"/>
                </a:srgbClr>
              </a:solidFill>
              <a:ln w="38100" algn="ctr">
                <a:solidFill>
                  <a:srgbClr val="FFFFFF">
                    <a:lumMod val="95000"/>
                  </a:srgbClr>
                </a:solidFill>
                <a:miter lim="800000"/>
                <a:headEnd/>
                <a:tailEnd/>
              </a:ln>
            </p:spPr>
            <p:txBody>
              <a:bodyPr lIns="36000" tIns="72000" rIns="72000" bIns="72000" rtlCol="0" anchor="t"/>
              <a:lstStyle/>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Specification of business requirements for a specific business process domain or line of business</a:t>
                </a:r>
              </a:p>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Semantic definition of interface customizations and messages mapping (together with an integration architect)</a:t>
                </a:r>
              </a:p>
            </p:txBody>
          </p:sp>
          <p:sp>
            <p:nvSpPr>
              <p:cNvPr id="57" name="Rectangle 56">
                <a:extLst>
                  <a:ext uri="{FF2B5EF4-FFF2-40B4-BE49-F238E27FC236}">
                    <a16:creationId xmlns:a16="http://schemas.microsoft.com/office/drawing/2014/main" id="{BB2E5EFA-3CBC-4222-BC96-9E92BAC64567}"/>
                  </a:ext>
                </a:extLst>
              </p:cNvPr>
              <p:cNvSpPr/>
              <p:nvPr/>
            </p:nvSpPr>
            <p:spPr bwMode="gray">
              <a:xfrm>
                <a:off x="531792" y="3340191"/>
                <a:ext cx="3417547" cy="195315"/>
              </a:xfrm>
              <a:prstGeom prst="rect">
                <a:avLst/>
              </a:prstGeom>
              <a:solidFill>
                <a:schemeClr val="tx1">
                  <a:lumMod val="75000"/>
                  <a:lumOff val="25000"/>
                </a:schemeClr>
              </a:solidFill>
              <a:ln w="38100" algn="ctr">
                <a:solidFill>
                  <a:schemeClr val="tx1">
                    <a:lumMod val="75000"/>
                    <a:lumOff val="25000"/>
                  </a:schemeClr>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Responsibilities</a:t>
                </a:r>
              </a:p>
            </p:txBody>
          </p:sp>
        </p:grpSp>
        <p:grpSp>
          <p:nvGrpSpPr>
            <p:cNvPr id="53" name="Group 52">
              <a:extLst>
                <a:ext uri="{FF2B5EF4-FFF2-40B4-BE49-F238E27FC236}">
                  <a16:creationId xmlns:a16="http://schemas.microsoft.com/office/drawing/2014/main" id="{387A3FD9-7EB3-4740-8031-DA96A67B4F87}"/>
                </a:ext>
              </a:extLst>
            </p:cNvPr>
            <p:cNvGrpSpPr/>
            <p:nvPr/>
          </p:nvGrpSpPr>
          <p:grpSpPr>
            <a:xfrm>
              <a:off x="566439" y="4482674"/>
              <a:ext cx="2641260" cy="1760194"/>
              <a:chOff x="531792" y="3340191"/>
              <a:chExt cx="3417547" cy="1760194"/>
            </a:xfrm>
          </p:grpSpPr>
          <p:sp>
            <p:nvSpPr>
              <p:cNvPr id="54" name="Rectangle 53">
                <a:extLst>
                  <a:ext uri="{FF2B5EF4-FFF2-40B4-BE49-F238E27FC236}">
                    <a16:creationId xmlns:a16="http://schemas.microsoft.com/office/drawing/2014/main" id="{C5F9C247-E25A-4748-A8A1-EE12D4A368C4}"/>
                  </a:ext>
                </a:extLst>
              </p:cNvPr>
              <p:cNvSpPr/>
              <p:nvPr/>
            </p:nvSpPr>
            <p:spPr bwMode="gray">
              <a:xfrm>
                <a:off x="531792" y="3535506"/>
                <a:ext cx="3417547" cy="1564879"/>
              </a:xfrm>
              <a:prstGeom prst="rect">
                <a:avLst/>
              </a:prstGeom>
              <a:solidFill>
                <a:srgbClr val="FFFFFF">
                  <a:lumMod val="95000"/>
                </a:srgbClr>
              </a:solidFill>
              <a:ln w="38100" algn="ctr">
                <a:solidFill>
                  <a:srgbClr val="FFFFFF">
                    <a:lumMod val="95000"/>
                  </a:srgbClr>
                </a:solidFill>
                <a:miter lim="800000"/>
                <a:headEnd/>
                <a:tailEnd/>
              </a:ln>
            </p:spPr>
            <p:txBody>
              <a:bodyPr lIns="36000" tIns="72000" rIns="72000" bIns="72000" rtlCol="0" anchor="t"/>
              <a:lstStyle/>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Definition of customized B2B interfaces and mappings in the Integration Content Advisor for SAP Cloud Platform Integration</a:t>
                </a:r>
              </a:p>
            </p:txBody>
          </p:sp>
          <p:sp>
            <p:nvSpPr>
              <p:cNvPr id="55" name="Rectangle 54">
                <a:extLst>
                  <a:ext uri="{FF2B5EF4-FFF2-40B4-BE49-F238E27FC236}">
                    <a16:creationId xmlns:a16="http://schemas.microsoft.com/office/drawing/2014/main" id="{F732E862-A96E-4275-A45F-80290635E89C}"/>
                  </a:ext>
                </a:extLst>
              </p:cNvPr>
              <p:cNvSpPr/>
              <p:nvPr/>
            </p:nvSpPr>
            <p:spPr bwMode="gray">
              <a:xfrm>
                <a:off x="531792" y="3340191"/>
                <a:ext cx="3417547" cy="195315"/>
              </a:xfrm>
              <a:prstGeom prst="rect">
                <a:avLst/>
              </a:prstGeom>
              <a:solidFill>
                <a:schemeClr val="tx1">
                  <a:lumMod val="75000"/>
                  <a:lumOff val="25000"/>
                </a:schemeClr>
              </a:solidFill>
              <a:ln w="38100" algn="ctr">
                <a:solidFill>
                  <a:schemeClr val="tx1">
                    <a:lumMod val="75000"/>
                    <a:lumOff val="25000"/>
                  </a:schemeClr>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Sample Tasks in SAP Context</a:t>
                </a:r>
              </a:p>
            </p:txBody>
          </p:sp>
        </p:grpSp>
      </p:grpSp>
      <p:grpSp>
        <p:nvGrpSpPr>
          <p:cNvPr id="58" name="Group 57">
            <a:extLst>
              <a:ext uri="{FF2B5EF4-FFF2-40B4-BE49-F238E27FC236}">
                <a16:creationId xmlns:a16="http://schemas.microsoft.com/office/drawing/2014/main" id="{E189B18A-71AB-4AC3-927B-690B6A983F99}"/>
              </a:ext>
            </a:extLst>
          </p:cNvPr>
          <p:cNvGrpSpPr/>
          <p:nvPr/>
        </p:nvGrpSpPr>
        <p:grpSpPr>
          <a:xfrm>
            <a:off x="6244246" y="2261487"/>
            <a:ext cx="2654728" cy="4125397"/>
            <a:chOff x="552971" y="2117471"/>
            <a:chExt cx="2654728" cy="4125397"/>
          </a:xfrm>
        </p:grpSpPr>
        <p:sp>
          <p:nvSpPr>
            <p:cNvPr id="60" name="Rectangle 59">
              <a:extLst>
                <a:ext uri="{FF2B5EF4-FFF2-40B4-BE49-F238E27FC236}">
                  <a16:creationId xmlns:a16="http://schemas.microsoft.com/office/drawing/2014/main" id="{C9F9ABD4-4D0F-4BE6-BF43-83358F4F90E5}"/>
                </a:ext>
              </a:extLst>
            </p:cNvPr>
            <p:cNvSpPr/>
            <p:nvPr/>
          </p:nvSpPr>
          <p:spPr bwMode="gray">
            <a:xfrm>
              <a:off x="552971" y="2117471"/>
              <a:ext cx="2641260" cy="335096"/>
            </a:xfrm>
            <a:prstGeom prst="rect">
              <a:avLst/>
            </a:prstGeom>
            <a:solidFill>
              <a:srgbClr val="F0AB00"/>
            </a:solidFill>
            <a:ln w="38100" algn="ctr">
              <a:solidFill>
                <a:srgbClr val="F0AB00"/>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4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Citizen Integrator</a:t>
              </a:r>
            </a:p>
          </p:txBody>
        </p:sp>
        <p:grpSp>
          <p:nvGrpSpPr>
            <p:cNvPr id="61" name="Group 60">
              <a:extLst>
                <a:ext uri="{FF2B5EF4-FFF2-40B4-BE49-F238E27FC236}">
                  <a16:creationId xmlns:a16="http://schemas.microsoft.com/office/drawing/2014/main" id="{C8379C95-B5B6-48E7-80CE-8703262BCAA0}"/>
                </a:ext>
              </a:extLst>
            </p:cNvPr>
            <p:cNvGrpSpPr/>
            <p:nvPr/>
          </p:nvGrpSpPr>
          <p:grpSpPr>
            <a:xfrm>
              <a:off x="552971" y="2582700"/>
              <a:ext cx="2641260" cy="1899974"/>
              <a:chOff x="531792" y="3340191"/>
              <a:chExt cx="3417547" cy="1899974"/>
            </a:xfrm>
          </p:grpSpPr>
          <p:sp>
            <p:nvSpPr>
              <p:cNvPr id="65" name="Rectangle 64">
                <a:extLst>
                  <a:ext uri="{FF2B5EF4-FFF2-40B4-BE49-F238E27FC236}">
                    <a16:creationId xmlns:a16="http://schemas.microsoft.com/office/drawing/2014/main" id="{F2B15A42-629B-4954-B682-BAF1C97328A1}"/>
                  </a:ext>
                </a:extLst>
              </p:cNvPr>
              <p:cNvSpPr/>
              <p:nvPr/>
            </p:nvSpPr>
            <p:spPr bwMode="gray">
              <a:xfrm>
                <a:off x="531792" y="3535506"/>
                <a:ext cx="3417547" cy="1704659"/>
              </a:xfrm>
              <a:prstGeom prst="rect">
                <a:avLst/>
              </a:prstGeom>
              <a:solidFill>
                <a:srgbClr val="FFFFFF">
                  <a:lumMod val="95000"/>
                </a:srgbClr>
              </a:solidFill>
              <a:ln w="38100" algn="ctr">
                <a:solidFill>
                  <a:srgbClr val="FFFFFF">
                    <a:lumMod val="95000"/>
                  </a:srgbClr>
                </a:solidFill>
                <a:miter lim="800000"/>
                <a:headEnd/>
                <a:tailEnd/>
              </a:ln>
            </p:spPr>
            <p:txBody>
              <a:bodyPr lIns="36000" tIns="72000" rIns="72000" bIns="72000" rtlCol="0" anchor="t"/>
              <a:lstStyle/>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Business user with the ability to perform some integration tasks independently (self-service)</a:t>
                </a:r>
              </a:p>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Elimination of need for deep integration knowledge</a:t>
                </a:r>
              </a:p>
            </p:txBody>
          </p:sp>
          <p:sp>
            <p:nvSpPr>
              <p:cNvPr id="66" name="Rectangle 65">
                <a:extLst>
                  <a:ext uri="{FF2B5EF4-FFF2-40B4-BE49-F238E27FC236}">
                    <a16:creationId xmlns:a16="http://schemas.microsoft.com/office/drawing/2014/main" id="{58632FC1-4B45-4BFE-903C-F05AA1462428}"/>
                  </a:ext>
                </a:extLst>
              </p:cNvPr>
              <p:cNvSpPr/>
              <p:nvPr/>
            </p:nvSpPr>
            <p:spPr bwMode="gray">
              <a:xfrm>
                <a:off x="531792" y="3340191"/>
                <a:ext cx="3417547" cy="195315"/>
              </a:xfrm>
              <a:prstGeom prst="rect">
                <a:avLst/>
              </a:prstGeom>
              <a:solidFill>
                <a:schemeClr val="tx1">
                  <a:lumMod val="75000"/>
                  <a:lumOff val="25000"/>
                </a:schemeClr>
              </a:solidFill>
              <a:ln w="38100" algn="ctr">
                <a:solidFill>
                  <a:schemeClr val="tx1">
                    <a:lumMod val="75000"/>
                    <a:lumOff val="25000"/>
                  </a:schemeClr>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Responsibilities</a:t>
                </a:r>
              </a:p>
            </p:txBody>
          </p:sp>
        </p:grpSp>
        <p:grpSp>
          <p:nvGrpSpPr>
            <p:cNvPr id="62" name="Group 61">
              <a:extLst>
                <a:ext uri="{FF2B5EF4-FFF2-40B4-BE49-F238E27FC236}">
                  <a16:creationId xmlns:a16="http://schemas.microsoft.com/office/drawing/2014/main" id="{43377DC5-21AD-4750-B65F-3DC5C7AAE529}"/>
                </a:ext>
              </a:extLst>
            </p:cNvPr>
            <p:cNvGrpSpPr/>
            <p:nvPr/>
          </p:nvGrpSpPr>
          <p:grpSpPr>
            <a:xfrm>
              <a:off x="566439" y="4482674"/>
              <a:ext cx="2641260" cy="1760194"/>
              <a:chOff x="531792" y="3340191"/>
              <a:chExt cx="3417547" cy="1760194"/>
            </a:xfrm>
          </p:grpSpPr>
          <p:sp>
            <p:nvSpPr>
              <p:cNvPr id="63" name="Rectangle 62">
                <a:extLst>
                  <a:ext uri="{FF2B5EF4-FFF2-40B4-BE49-F238E27FC236}">
                    <a16:creationId xmlns:a16="http://schemas.microsoft.com/office/drawing/2014/main" id="{5F18B3CE-1936-4A59-9CE9-18FB9F257905}"/>
                  </a:ext>
                </a:extLst>
              </p:cNvPr>
              <p:cNvSpPr/>
              <p:nvPr/>
            </p:nvSpPr>
            <p:spPr bwMode="gray">
              <a:xfrm>
                <a:off x="531792" y="3535506"/>
                <a:ext cx="3417547" cy="1564879"/>
              </a:xfrm>
              <a:prstGeom prst="rect">
                <a:avLst/>
              </a:prstGeom>
              <a:solidFill>
                <a:srgbClr val="FFFFFF">
                  <a:lumMod val="95000"/>
                </a:srgbClr>
              </a:solidFill>
              <a:ln w="38100" algn="ctr">
                <a:solidFill>
                  <a:srgbClr val="FFFFFF">
                    <a:lumMod val="95000"/>
                  </a:srgbClr>
                </a:solidFill>
                <a:miter lim="800000"/>
                <a:headEnd/>
                <a:tailEnd/>
              </a:ln>
            </p:spPr>
            <p:txBody>
              <a:bodyPr lIns="36000" tIns="72000" rIns="72000" bIns="72000" rtlCol="0" anchor="t"/>
              <a:lstStyle/>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Implementation of simple integration scenarios by HR business users in the integration center of SAP SuccessFactors </a:t>
                </a:r>
              </a:p>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Integration of buyers and suppliers in the SAP Ariba Cloud Integration Gateway solution based on a self- service wizard approach</a:t>
                </a:r>
              </a:p>
            </p:txBody>
          </p:sp>
          <p:sp>
            <p:nvSpPr>
              <p:cNvPr id="64" name="Rectangle 63">
                <a:extLst>
                  <a:ext uri="{FF2B5EF4-FFF2-40B4-BE49-F238E27FC236}">
                    <a16:creationId xmlns:a16="http://schemas.microsoft.com/office/drawing/2014/main" id="{20172B4B-718A-4D2B-A02D-9703F719A1B1}"/>
                  </a:ext>
                </a:extLst>
              </p:cNvPr>
              <p:cNvSpPr/>
              <p:nvPr/>
            </p:nvSpPr>
            <p:spPr bwMode="gray">
              <a:xfrm>
                <a:off x="531792" y="3340191"/>
                <a:ext cx="3417547" cy="195315"/>
              </a:xfrm>
              <a:prstGeom prst="rect">
                <a:avLst/>
              </a:prstGeom>
              <a:solidFill>
                <a:schemeClr val="tx1">
                  <a:lumMod val="75000"/>
                  <a:lumOff val="25000"/>
                </a:schemeClr>
              </a:solidFill>
              <a:ln w="38100" algn="ctr">
                <a:solidFill>
                  <a:schemeClr val="tx1">
                    <a:lumMod val="75000"/>
                    <a:lumOff val="25000"/>
                  </a:schemeClr>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Sample Tasks in SAP Context</a:t>
                </a:r>
              </a:p>
            </p:txBody>
          </p:sp>
        </p:grpSp>
      </p:grpSp>
      <p:grpSp>
        <p:nvGrpSpPr>
          <p:cNvPr id="67" name="Group 66">
            <a:extLst>
              <a:ext uri="{FF2B5EF4-FFF2-40B4-BE49-F238E27FC236}">
                <a16:creationId xmlns:a16="http://schemas.microsoft.com/office/drawing/2014/main" id="{613EC16E-1112-4B3E-8A5B-DBF81E988EE7}"/>
              </a:ext>
            </a:extLst>
          </p:cNvPr>
          <p:cNvGrpSpPr/>
          <p:nvPr/>
        </p:nvGrpSpPr>
        <p:grpSpPr>
          <a:xfrm>
            <a:off x="9131491" y="1191690"/>
            <a:ext cx="2654728" cy="5195194"/>
            <a:chOff x="552971" y="1047674"/>
            <a:chExt cx="2654728" cy="5195194"/>
          </a:xfrm>
        </p:grpSpPr>
        <p:pic>
          <p:nvPicPr>
            <p:cNvPr id="68" name="Picture 67">
              <a:extLst>
                <a:ext uri="{FF2B5EF4-FFF2-40B4-BE49-F238E27FC236}">
                  <a16:creationId xmlns:a16="http://schemas.microsoft.com/office/drawing/2014/main" id="{D0A27F14-7BEF-4F0E-9B5C-890FF6DBF115}"/>
                </a:ext>
              </a:extLst>
            </p:cNvPr>
            <p:cNvPicPr>
              <a:picLocks noChangeAspect="1"/>
            </p:cNvPicPr>
            <p:nvPr/>
          </p:nvPicPr>
          <p:blipFill>
            <a:blip r:embed="rId3"/>
            <a:stretch>
              <a:fillRect/>
            </a:stretch>
          </p:blipFill>
          <p:spPr>
            <a:xfrm>
              <a:off x="1236235" y="1047674"/>
              <a:ext cx="1161696" cy="1161696"/>
            </a:xfrm>
            <a:prstGeom prst="rect">
              <a:avLst/>
            </a:prstGeom>
          </p:spPr>
        </p:pic>
        <p:sp>
          <p:nvSpPr>
            <p:cNvPr id="69" name="Rectangle 68">
              <a:extLst>
                <a:ext uri="{FF2B5EF4-FFF2-40B4-BE49-F238E27FC236}">
                  <a16:creationId xmlns:a16="http://schemas.microsoft.com/office/drawing/2014/main" id="{506ACB5A-120B-49F0-97CB-96A9419B004C}"/>
                </a:ext>
              </a:extLst>
            </p:cNvPr>
            <p:cNvSpPr/>
            <p:nvPr/>
          </p:nvSpPr>
          <p:spPr bwMode="gray">
            <a:xfrm>
              <a:off x="552971" y="2117471"/>
              <a:ext cx="2641260" cy="335096"/>
            </a:xfrm>
            <a:prstGeom prst="rect">
              <a:avLst/>
            </a:prstGeom>
            <a:solidFill>
              <a:srgbClr val="F0AB00"/>
            </a:solidFill>
            <a:ln w="38100" algn="ctr">
              <a:solidFill>
                <a:srgbClr val="F0AB00"/>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4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Application/API Developer</a:t>
              </a:r>
            </a:p>
          </p:txBody>
        </p:sp>
        <p:grpSp>
          <p:nvGrpSpPr>
            <p:cNvPr id="70" name="Group 69">
              <a:extLst>
                <a:ext uri="{FF2B5EF4-FFF2-40B4-BE49-F238E27FC236}">
                  <a16:creationId xmlns:a16="http://schemas.microsoft.com/office/drawing/2014/main" id="{228ECE3F-8BC4-430E-B630-6AA3CCC24066}"/>
                </a:ext>
              </a:extLst>
            </p:cNvPr>
            <p:cNvGrpSpPr/>
            <p:nvPr/>
          </p:nvGrpSpPr>
          <p:grpSpPr>
            <a:xfrm>
              <a:off x="552971" y="2582700"/>
              <a:ext cx="2641260" cy="1899974"/>
              <a:chOff x="531792" y="3340191"/>
              <a:chExt cx="3417547" cy="1899974"/>
            </a:xfrm>
          </p:grpSpPr>
          <p:sp>
            <p:nvSpPr>
              <p:cNvPr id="74" name="Rectangle 73">
                <a:extLst>
                  <a:ext uri="{FF2B5EF4-FFF2-40B4-BE49-F238E27FC236}">
                    <a16:creationId xmlns:a16="http://schemas.microsoft.com/office/drawing/2014/main" id="{8F34159D-933D-4FEA-B0E3-FC88A1291E41}"/>
                  </a:ext>
                </a:extLst>
              </p:cNvPr>
              <p:cNvSpPr/>
              <p:nvPr/>
            </p:nvSpPr>
            <p:spPr bwMode="gray">
              <a:xfrm>
                <a:off x="531792" y="3535506"/>
                <a:ext cx="3417547" cy="1704659"/>
              </a:xfrm>
              <a:prstGeom prst="rect">
                <a:avLst/>
              </a:prstGeom>
              <a:solidFill>
                <a:srgbClr val="FFFFFF">
                  <a:lumMod val="95000"/>
                </a:srgbClr>
              </a:solidFill>
              <a:ln w="38100" algn="ctr">
                <a:solidFill>
                  <a:srgbClr val="FFFFFF">
                    <a:lumMod val="95000"/>
                  </a:srgbClr>
                </a:solidFill>
                <a:miter lim="800000"/>
                <a:headEnd/>
                <a:tailEnd/>
              </a:ln>
            </p:spPr>
            <p:txBody>
              <a:bodyPr lIns="36000" tIns="72000" rIns="72000" bIns="72000" rtlCol="0" anchor="t"/>
              <a:lstStyle/>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Customization of enterprise applications</a:t>
                </a:r>
              </a:p>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Provisioning of customer-specific APIs</a:t>
                </a:r>
              </a:p>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Development of extension applications or mobile applications</a:t>
                </a:r>
              </a:p>
            </p:txBody>
          </p:sp>
          <p:sp>
            <p:nvSpPr>
              <p:cNvPr id="75" name="Rectangle 74">
                <a:extLst>
                  <a:ext uri="{FF2B5EF4-FFF2-40B4-BE49-F238E27FC236}">
                    <a16:creationId xmlns:a16="http://schemas.microsoft.com/office/drawing/2014/main" id="{B59A1114-C72F-4F38-A904-69B3C81A896E}"/>
                  </a:ext>
                </a:extLst>
              </p:cNvPr>
              <p:cNvSpPr/>
              <p:nvPr/>
            </p:nvSpPr>
            <p:spPr bwMode="gray">
              <a:xfrm>
                <a:off x="531792" y="3340191"/>
                <a:ext cx="3417547" cy="195315"/>
              </a:xfrm>
              <a:prstGeom prst="rect">
                <a:avLst/>
              </a:prstGeom>
              <a:solidFill>
                <a:schemeClr val="tx1">
                  <a:lumMod val="75000"/>
                  <a:lumOff val="25000"/>
                </a:schemeClr>
              </a:solidFill>
              <a:ln w="38100" algn="ctr">
                <a:solidFill>
                  <a:schemeClr val="tx1">
                    <a:lumMod val="75000"/>
                    <a:lumOff val="25000"/>
                  </a:schemeClr>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Responsibilities</a:t>
                </a:r>
              </a:p>
            </p:txBody>
          </p:sp>
        </p:grpSp>
        <p:grpSp>
          <p:nvGrpSpPr>
            <p:cNvPr id="71" name="Group 70">
              <a:extLst>
                <a:ext uri="{FF2B5EF4-FFF2-40B4-BE49-F238E27FC236}">
                  <a16:creationId xmlns:a16="http://schemas.microsoft.com/office/drawing/2014/main" id="{D44BAEE7-09F7-481D-9E1C-B657D40E0558}"/>
                </a:ext>
              </a:extLst>
            </p:cNvPr>
            <p:cNvGrpSpPr/>
            <p:nvPr/>
          </p:nvGrpSpPr>
          <p:grpSpPr>
            <a:xfrm>
              <a:off x="566439" y="4482674"/>
              <a:ext cx="2641260" cy="1760194"/>
              <a:chOff x="531792" y="3340191"/>
              <a:chExt cx="3417547" cy="1760194"/>
            </a:xfrm>
          </p:grpSpPr>
          <p:sp>
            <p:nvSpPr>
              <p:cNvPr id="72" name="Rectangle 71">
                <a:extLst>
                  <a:ext uri="{FF2B5EF4-FFF2-40B4-BE49-F238E27FC236}">
                    <a16:creationId xmlns:a16="http://schemas.microsoft.com/office/drawing/2014/main" id="{AE3F4F7F-E026-49DA-B7D0-312338ED7869}"/>
                  </a:ext>
                </a:extLst>
              </p:cNvPr>
              <p:cNvSpPr/>
              <p:nvPr/>
            </p:nvSpPr>
            <p:spPr bwMode="gray">
              <a:xfrm>
                <a:off x="531792" y="3535506"/>
                <a:ext cx="3417547" cy="1564879"/>
              </a:xfrm>
              <a:prstGeom prst="rect">
                <a:avLst/>
              </a:prstGeom>
              <a:solidFill>
                <a:srgbClr val="FFFFFF">
                  <a:lumMod val="95000"/>
                </a:srgbClr>
              </a:solidFill>
              <a:ln w="38100" algn="ctr">
                <a:solidFill>
                  <a:srgbClr val="FFFFFF">
                    <a:lumMod val="95000"/>
                  </a:srgbClr>
                </a:solidFill>
                <a:miter lim="800000"/>
                <a:headEnd/>
                <a:tailEnd/>
              </a:ln>
            </p:spPr>
            <p:txBody>
              <a:bodyPr lIns="36000" tIns="72000" rIns="72000" bIns="72000" rtlCol="0" anchor="t"/>
              <a:lstStyle/>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Customization of applications with SAP S/4HANA</a:t>
                </a:r>
              </a:p>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Development of extension applications on SAP Cloud Platform</a:t>
                </a:r>
              </a:p>
              <a:p>
                <a:pPr marL="171450" lvl="0" indent="-171450" defTabSz="914400" fontAlgn="base">
                  <a:spcBef>
                    <a:spcPct val="50000"/>
                  </a:spcBef>
                  <a:spcAft>
                    <a:spcPct val="0"/>
                  </a:spcAft>
                  <a:buClr>
                    <a:schemeClr val="tx1"/>
                  </a:buClr>
                  <a:buSzPct val="100000"/>
                  <a:buFont typeface="Arial" panose="020B0604020202020204" pitchFamily="34" charset="0"/>
                  <a:buChar char="•"/>
                  <a:defRPr/>
                </a:pPr>
                <a:r>
                  <a:rPr lang="en-US" sz="1000" kern="0" dirty="0">
                    <a:solidFill>
                      <a:srgbClr val="000000"/>
                    </a:solidFill>
                    <a:latin typeface="Arial"/>
                    <a:ea typeface="Arial Unicode MS" pitchFamily="34" charset="-128"/>
                    <a:cs typeface="Arial Unicode MS" pitchFamily="34" charset="-128"/>
                  </a:rPr>
                  <a:t>Development of innovate, API-based applications (e.g. for fast innovation cycles, bimodal IT)</a:t>
                </a:r>
              </a:p>
            </p:txBody>
          </p:sp>
          <p:sp>
            <p:nvSpPr>
              <p:cNvPr id="73" name="Rectangle 72">
                <a:extLst>
                  <a:ext uri="{FF2B5EF4-FFF2-40B4-BE49-F238E27FC236}">
                    <a16:creationId xmlns:a16="http://schemas.microsoft.com/office/drawing/2014/main" id="{AF544254-A9A6-435E-8199-60C886290DE5}"/>
                  </a:ext>
                </a:extLst>
              </p:cNvPr>
              <p:cNvSpPr/>
              <p:nvPr/>
            </p:nvSpPr>
            <p:spPr bwMode="gray">
              <a:xfrm>
                <a:off x="531792" y="3340191"/>
                <a:ext cx="3417547" cy="195315"/>
              </a:xfrm>
              <a:prstGeom prst="rect">
                <a:avLst/>
              </a:prstGeom>
              <a:solidFill>
                <a:schemeClr val="tx1">
                  <a:lumMod val="75000"/>
                  <a:lumOff val="25000"/>
                </a:schemeClr>
              </a:solidFill>
              <a:ln w="38100" algn="ctr">
                <a:solidFill>
                  <a:schemeClr val="tx1">
                    <a:lumMod val="75000"/>
                    <a:lumOff val="25000"/>
                  </a:schemeClr>
                </a:solidFill>
                <a:miter lim="800000"/>
                <a:headEnd/>
                <a:tailEnd/>
              </a:ln>
            </p:spPr>
            <p:txBody>
              <a:bodyPr lIns="36000" tIns="72000" rIns="72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Sample Tasks in SAP Context</a:t>
                </a:r>
              </a:p>
            </p:txBody>
          </p:sp>
        </p:grpSp>
      </p:grpSp>
      <p:sp>
        <p:nvSpPr>
          <p:cNvPr id="41" name="Rectangle 40">
            <a:extLst>
              <a:ext uri="{FF2B5EF4-FFF2-40B4-BE49-F238E27FC236}">
                <a16:creationId xmlns:a16="http://schemas.microsoft.com/office/drawing/2014/main" id="{F4A73684-B0DA-41B0-9C87-402588F41D32}"/>
              </a:ext>
            </a:extLst>
          </p:cNvPr>
          <p:cNvSpPr/>
          <p:nvPr/>
        </p:nvSpPr>
        <p:spPr bwMode="gray">
          <a:xfrm>
            <a:off x="10579472" y="467378"/>
            <a:ext cx="1192701" cy="700782"/>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defRPr/>
            </a:pPr>
            <a:r>
              <a:rPr lang="en-US" sz="1000" kern="0" dirty="0">
                <a:solidFill>
                  <a:srgbClr val="FFFFFF"/>
                </a:solidFill>
                <a:latin typeface="Arial" panose="020B0604020202020204" pitchFamily="34" charset="0"/>
                <a:cs typeface="Arial" panose="020B0604020202020204" pitchFamily="34" charset="0"/>
              </a:rPr>
              <a:t>Integration </a:t>
            </a:r>
            <a:br>
              <a:rPr lang="en-US" sz="1000" kern="0" dirty="0">
                <a:solidFill>
                  <a:srgbClr val="FFFFFF"/>
                </a:solidFill>
                <a:latin typeface="Arial" panose="020B0604020202020204" pitchFamily="34" charset="0"/>
                <a:cs typeface="Arial" panose="020B0604020202020204" pitchFamily="34" charset="0"/>
              </a:rPr>
            </a:br>
            <a:r>
              <a:rPr lang="en-US" sz="1000" kern="0" dirty="0">
                <a:solidFill>
                  <a:srgbClr val="FFFFFF"/>
                </a:solidFill>
                <a:latin typeface="Arial" panose="020B0604020202020204" pitchFamily="34" charset="0"/>
                <a:cs typeface="Arial" panose="020B0604020202020204" pitchFamily="34" charset="0"/>
              </a:rPr>
              <a:t>Roles</a:t>
            </a:r>
          </a:p>
        </p:txBody>
      </p:sp>
      <p:pic>
        <p:nvPicPr>
          <p:cNvPr id="42" name="Picture 41">
            <a:extLst>
              <a:ext uri="{FF2B5EF4-FFF2-40B4-BE49-F238E27FC236}">
                <a16:creationId xmlns:a16="http://schemas.microsoft.com/office/drawing/2014/main" id="{CC3A2098-4B81-4AB7-B03C-ECE61F7A8EBA}"/>
              </a:ext>
            </a:extLst>
          </p:cNvPr>
          <p:cNvPicPr>
            <a:picLocks noChangeAspect="1"/>
          </p:cNvPicPr>
          <p:nvPr/>
        </p:nvPicPr>
        <p:blipFill>
          <a:blip r:embed="rId4"/>
          <a:stretch>
            <a:fillRect/>
          </a:stretch>
        </p:blipFill>
        <p:spPr>
          <a:xfrm>
            <a:off x="4279524" y="1307526"/>
            <a:ext cx="867212" cy="867212"/>
          </a:xfrm>
          <a:prstGeom prst="rect">
            <a:avLst/>
          </a:prstGeom>
        </p:spPr>
      </p:pic>
      <p:pic>
        <p:nvPicPr>
          <p:cNvPr id="43" name="Picture 42">
            <a:extLst>
              <a:ext uri="{FF2B5EF4-FFF2-40B4-BE49-F238E27FC236}">
                <a16:creationId xmlns:a16="http://schemas.microsoft.com/office/drawing/2014/main" id="{F4A2748E-EDD3-4486-987C-371101F5BD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4403" y="1165072"/>
            <a:ext cx="998908" cy="998908"/>
          </a:xfrm>
          <a:prstGeom prst="rect">
            <a:avLst/>
          </a:prstGeom>
        </p:spPr>
      </p:pic>
      <p:pic>
        <p:nvPicPr>
          <p:cNvPr id="44" name="Picture 43">
            <a:extLst>
              <a:ext uri="{FF2B5EF4-FFF2-40B4-BE49-F238E27FC236}">
                <a16:creationId xmlns:a16="http://schemas.microsoft.com/office/drawing/2014/main" id="{FF9A81D3-CCEF-4F7E-BFFF-8E70DCDF86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1590" y="1277700"/>
            <a:ext cx="989677" cy="989677"/>
          </a:xfrm>
          <a:prstGeom prst="rect">
            <a:avLst/>
          </a:prstGeom>
        </p:spPr>
      </p:pic>
    </p:spTree>
    <p:extLst>
      <p:ext uri="{BB962C8B-B14F-4D97-AF65-F5344CB8AC3E}">
        <p14:creationId xmlns:p14="http://schemas.microsoft.com/office/powerpoint/2010/main" val="619617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a:extLst>
              <a:ext uri="{FF2B5EF4-FFF2-40B4-BE49-F238E27FC236}">
                <a16:creationId xmlns:a16="http://schemas.microsoft.com/office/drawing/2014/main" id="{602A34CA-36C5-4807-B35E-B955E885C08D}"/>
              </a:ext>
            </a:extLst>
          </p:cNvPr>
          <p:cNvSpPr txBox="1">
            <a:spLocks/>
          </p:cNvSpPr>
          <p:nvPr/>
        </p:nvSpPr>
        <p:spPr bwMode="gray">
          <a:xfrm>
            <a:off x="408955" y="670376"/>
            <a:ext cx="11257200" cy="1107996"/>
          </a:xfrm>
          <a:prstGeom prst="rect">
            <a:avLst/>
          </a:prstGeom>
        </p:spPr>
        <p:txBody>
          <a:bodyPr vert="horz" lIns="0" tIns="0" rIns="0" bIns="0" rtlCol="0" anchor="t" anchorCtr="0">
            <a:noAutofit/>
          </a:bodyPr>
          <a:lstStyle>
            <a:lvl1pPr algn="l" defTabSz="1087795" rtl="0" eaLnBrk="1" latinLnBrk="0" hangingPunct="1">
              <a:spcBef>
                <a:spcPct val="0"/>
              </a:spcBef>
              <a:buNone/>
              <a:defRPr sz="3600" b="1" kern="1200">
                <a:solidFill>
                  <a:sysClr val="windowText" lastClr="000000"/>
                </a:solidFill>
                <a:latin typeface="+mj-lt"/>
                <a:ea typeface="+mj-ea"/>
                <a:cs typeface="+mj-cs"/>
              </a:defRPr>
            </a:lvl1pPr>
          </a:lstStyle>
          <a:p>
            <a:pPr marL="0" marR="0" lvl="0" indent="0" algn="l" defTabSz="1087795" rtl="0" eaLnBrk="1" fontAlgn="auto" latinLnBrk="0" hangingPunct="1">
              <a:lnSpc>
                <a:spcPct val="90000"/>
              </a:lnSpc>
              <a:spcBef>
                <a:spcPts val="60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Arial"/>
              </a:rPr>
              <a:t>ISA-M Template</a:t>
            </a:r>
          </a:p>
          <a:p>
            <a:pPr>
              <a:lnSpc>
                <a:spcPct val="90000"/>
              </a:lnSpc>
              <a:spcBef>
                <a:spcPts val="600"/>
              </a:spcBef>
              <a:defRPr/>
            </a:pPr>
            <a:r>
              <a:rPr lang="en-US" sz="2400" b="0" dirty="0">
                <a:latin typeface="Arial"/>
              </a:rPr>
              <a:t>Overview</a:t>
            </a:r>
          </a:p>
        </p:txBody>
      </p:sp>
      <p:pic>
        <p:nvPicPr>
          <p:cNvPr id="54" name="Picture 53">
            <a:extLst>
              <a:ext uri="{FF2B5EF4-FFF2-40B4-BE49-F238E27FC236}">
                <a16:creationId xmlns:a16="http://schemas.microsoft.com/office/drawing/2014/main" id="{07EF86B8-4B2A-4E25-8482-5C572F08D725}"/>
              </a:ext>
            </a:extLst>
          </p:cNvPr>
          <p:cNvPicPr>
            <a:picLocks noChangeAspect="1"/>
          </p:cNvPicPr>
          <p:nvPr/>
        </p:nvPicPr>
        <p:blipFill>
          <a:blip r:embed="rId3"/>
          <a:stretch>
            <a:fillRect/>
          </a:stretch>
        </p:blipFill>
        <p:spPr>
          <a:xfrm>
            <a:off x="8860077" y="484564"/>
            <a:ext cx="2926143" cy="2901449"/>
          </a:xfrm>
          <a:prstGeom prst="rect">
            <a:avLst/>
          </a:prstGeom>
        </p:spPr>
      </p:pic>
      <p:sp>
        <p:nvSpPr>
          <p:cNvPr id="29" name="Rectangle 28">
            <a:extLst>
              <a:ext uri="{FF2B5EF4-FFF2-40B4-BE49-F238E27FC236}">
                <a16:creationId xmlns:a16="http://schemas.microsoft.com/office/drawing/2014/main" id="{A123BC6A-1615-4BDA-96C4-759D58359AC2}"/>
              </a:ext>
            </a:extLst>
          </p:cNvPr>
          <p:cNvSpPr/>
          <p:nvPr/>
        </p:nvSpPr>
        <p:spPr bwMode="gray">
          <a:xfrm>
            <a:off x="0" y="4722927"/>
            <a:ext cx="12195175" cy="2168013"/>
          </a:xfrm>
          <a:prstGeom prst="rect">
            <a:avLst/>
          </a:prstGeom>
          <a:solidFill>
            <a:srgbClr val="CCCCCC">
              <a:lumMod val="10000"/>
            </a:srgbClr>
          </a:solidFill>
          <a:ln w="254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grpSp>
        <p:nvGrpSpPr>
          <p:cNvPr id="30" name="Group 29">
            <a:extLst>
              <a:ext uri="{FF2B5EF4-FFF2-40B4-BE49-F238E27FC236}">
                <a16:creationId xmlns:a16="http://schemas.microsoft.com/office/drawing/2014/main" id="{8AEBE82F-BBE1-4C1C-A33F-2BFEC8E963AA}"/>
              </a:ext>
            </a:extLst>
          </p:cNvPr>
          <p:cNvGrpSpPr/>
          <p:nvPr/>
        </p:nvGrpSpPr>
        <p:grpSpPr>
          <a:xfrm>
            <a:off x="264939" y="4946724"/>
            <a:ext cx="1440160" cy="1613483"/>
            <a:chOff x="504001" y="4907899"/>
            <a:chExt cx="1506180" cy="1732187"/>
          </a:xfrm>
          <a:solidFill>
            <a:schemeClr val="bg1">
              <a:lumMod val="65000"/>
            </a:schemeClr>
          </a:solidFill>
        </p:grpSpPr>
        <p:sp>
          <p:nvSpPr>
            <p:cNvPr id="31" name="Rectangle 30">
              <a:extLst>
                <a:ext uri="{FF2B5EF4-FFF2-40B4-BE49-F238E27FC236}">
                  <a16:creationId xmlns:a16="http://schemas.microsoft.com/office/drawing/2014/main" id="{E51733D7-5DF2-4750-8951-C8E5E73F063B}"/>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Overview &amp; Terms of Use</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32" name="TextBox 31">
              <a:extLst>
                <a:ext uri="{FF2B5EF4-FFF2-40B4-BE49-F238E27FC236}">
                  <a16:creationId xmlns:a16="http://schemas.microsoft.com/office/drawing/2014/main" id="{BEE2537D-784C-4AE8-8D1C-3419EF792F9D}"/>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1</a:t>
              </a:r>
            </a:p>
          </p:txBody>
        </p:sp>
        <p:cxnSp>
          <p:nvCxnSpPr>
            <p:cNvPr id="33" name="Straight Connector 32">
              <a:extLst>
                <a:ext uri="{FF2B5EF4-FFF2-40B4-BE49-F238E27FC236}">
                  <a16:creationId xmlns:a16="http://schemas.microsoft.com/office/drawing/2014/main" id="{2DF2A5A3-A26C-4D1F-9B8D-BCC74618D595}"/>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34" name="Group 33">
            <a:extLst>
              <a:ext uri="{FF2B5EF4-FFF2-40B4-BE49-F238E27FC236}">
                <a16:creationId xmlns:a16="http://schemas.microsoft.com/office/drawing/2014/main" id="{062C22FB-C067-4DF3-9EB0-B93AA746B043}"/>
              </a:ext>
            </a:extLst>
          </p:cNvPr>
          <p:cNvGrpSpPr/>
          <p:nvPr/>
        </p:nvGrpSpPr>
        <p:grpSpPr>
          <a:xfrm>
            <a:off x="1961860" y="4946724"/>
            <a:ext cx="1440160" cy="1613483"/>
            <a:chOff x="504001" y="4907899"/>
            <a:chExt cx="1506180" cy="1732187"/>
          </a:xfrm>
          <a:solidFill>
            <a:schemeClr val="bg1">
              <a:lumMod val="65000"/>
            </a:schemeClr>
          </a:solidFill>
        </p:grpSpPr>
        <p:sp>
          <p:nvSpPr>
            <p:cNvPr id="35" name="Rectangle 34">
              <a:extLst>
                <a:ext uri="{FF2B5EF4-FFF2-40B4-BE49-F238E27FC236}">
                  <a16:creationId xmlns:a16="http://schemas.microsoft.com/office/drawing/2014/main" id="{3C8867EF-B5C7-473A-B605-D3B939B702AA}"/>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Roles</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36" name="TextBox 35">
              <a:extLst>
                <a:ext uri="{FF2B5EF4-FFF2-40B4-BE49-F238E27FC236}">
                  <a16:creationId xmlns:a16="http://schemas.microsoft.com/office/drawing/2014/main" id="{89FEB8E6-CE4D-4860-A1B5-BFBEE03B85B0}"/>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2</a:t>
              </a:r>
            </a:p>
          </p:txBody>
        </p:sp>
        <p:cxnSp>
          <p:nvCxnSpPr>
            <p:cNvPr id="37" name="Straight Connector 36">
              <a:extLst>
                <a:ext uri="{FF2B5EF4-FFF2-40B4-BE49-F238E27FC236}">
                  <a16:creationId xmlns:a16="http://schemas.microsoft.com/office/drawing/2014/main" id="{1B8226BE-D56D-4D49-B676-524FE1B70172}"/>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38" name="Group 37">
            <a:extLst>
              <a:ext uri="{FF2B5EF4-FFF2-40B4-BE49-F238E27FC236}">
                <a16:creationId xmlns:a16="http://schemas.microsoft.com/office/drawing/2014/main" id="{EF497D30-B157-4BCF-8B04-AAFEACF41428}"/>
              </a:ext>
            </a:extLst>
          </p:cNvPr>
          <p:cNvGrpSpPr/>
          <p:nvPr/>
        </p:nvGrpSpPr>
        <p:grpSpPr>
          <a:xfrm>
            <a:off x="3658781" y="4946724"/>
            <a:ext cx="1440160" cy="1613483"/>
            <a:chOff x="504001" y="4907899"/>
            <a:chExt cx="1506180" cy="1732187"/>
          </a:xfrm>
          <a:solidFill>
            <a:srgbClr val="F0AB00"/>
          </a:solidFill>
        </p:grpSpPr>
        <p:sp>
          <p:nvSpPr>
            <p:cNvPr id="39" name="Rectangle 38">
              <a:extLst>
                <a:ext uri="{FF2B5EF4-FFF2-40B4-BE49-F238E27FC236}">
                  <a16:creationId xmlns:a16="http://schemas.microsoft.com/office/drawing/2014/main" id="{C6BD0DD5-B80D-4D33-A866-9F47C1023B4C}"/>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Domains</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0" name="TextBox 39">
              <a:extLst>
                <a:ext uri="{FF2B5EF4-FFF2-40B4-BE49-F238E27FC236}">
                  <a16:creationId xmlns:a16="http://schemas.microsoft.com/office/drawing/2014/main" id="{F427AC56-ECD5-4A5C-A237-055BE17A944F}"/>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3</a:t>
              </a:r>
            </a:p>
          </p:txBody>
        </p:sp>
        <p:cxnSp>
          <p:nvCxnSpPr>
            <p:cNvPr id="41" name="Straight Connector 40">
              <a:extLst>
                <a:ext uri="{FF2B5EF4-FFF2-40B4-BE49-F238E27FC236}">
                  <a16:creationId xmlns:a16="http://schemas.microsoft.com/office/drawing/2014/main" id="{D3A9B39A-3EAF-43D5-9F49-05BE617AF14B}"/>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42" name="Group 41">
            <a:extLst>
              <a:ext uri="{FF2B5EF4-FFF2-40B4-BE49-F238E27FC236}">
                <a16:creationId xmlns:a16="http://schemas.microsoft.com/office/drawing/2014/main" id="{D6055B81-8FBE-4453-8449-38CA7B8FA8ED}"/>
              </a:ext>
            </a:extLst>
          </p:cNvPr>
          <p:cNvGrpSpPr/>
          <p:nvPr/>
        </p:nvGrpSpPr>
        <p:grpSpPr>
          <a:xfrm>
            <a:off x="5355702" y="4946724"/>
            <a:ext cx="1440160" cy="1613483"/>
            <a:chOff x="504001" y="4907899"/>
            <a:chExt cx="1506180" cy="1732187"/>
          </a:xfrm>
          <a:solidFill>
            <a:schemeClr val="bg1">
              <a:lumMod val="65000"/>
            </a:schemeClr>
          </a:solidFill>
        </p:grpSpPr>
        <p:sp>
          <p:nvSpPr>
            <p:cNvPr id="43" name="Rectangle 42">
              <a:extLst>
                <a:ext uri="{FF2B5EF4-FFF2-40B4-BE49-F238E27FC236}">
                  <a16:creationId xmlns:a16="http://schemas.microsoft.com/office/drawing/2014/main" id="{357640EB-D44D-4E39-869E-2A44AF8C894B}"/>
                </a:ext>
              </a:extLst>
            </p:cNvPr>
            <p:cNvSpPr/>
            <p:nvPr/>
          </p:nvSpPr>
          <p:spPr bwMode="gray">
            <a:xfrm>
              <a:off x="504001" y="4907899"/>
              <a:ext cx="1506180" cy="1732187"/>
            </a:xfrm>
            <a:prstGeom prst="rect">
              <a:avLst/>
            </a:prstGeom>
            <a:grpFill/>
            <a:ln w="25400" algn="ctr">
              <a:noFill/>
              <a:miter lim="800000"/>
              <a:headEnd/>
              <a:tailEnd/>
            </a:ln>
          </p:spPr>
          <p:txBody>
            <a:bodyPr lIns="36000" tIns="792000" rIns="36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Styles &amp; Use Cases Patterns</a:t>
              </a: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5" name="TextBox 44">
              <a:extLst>
                <a:ext uri="{FF2B5EF4-FFF2-40B4-BE49-F238E27FC236}">
                  <a16:creationId xmlns:a16="http://schemas.microsoft.com/office/drawing/2014/main" id="{261367DB-A12E-4F68-BD6A-EBE8384ECBE9}"/>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4</a:t>
              </a:r>
            </a:p>
          </p:txBody>
        </p:sp>
        <p:cxnSp>
          <p:nvCxnSpPr>
            <p:cNvPr id="46" name="Straight Connector 45">
              <a:extLst>
                <a:ext uri="{FF2B5EF4-FFF2-40B4-BE49-F238E27FC236}">
                  <a16:creationId xmlns:a16="http://schemas.microsoft.com/office/drawing/2014/main" id="{5466359C-46DA-4C86-ADFE-6160E4BF51D4}"/>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47" name="Group 46">
            <a:extLst>
              <a:ext uri="{FF2B5EF4-FFF2-40B4-BE49-F238E27FC236}">
                <a16:creationId xmlns:a16="http://schemas.microsoft.com/office/drawing/2014/main" id="{AD7968CE-5678-4CBF-929E-B7513402E746}"/>
              </a:ext>
            </a:extLst>
          </p:cNvPr>
          <p:cNvGrpSpPr/>
          <p:nvPr/>
        </p:nvGrpSpPr>
        <p:grpSpPr>
          <a:xfrm>
            <a:off x="7052623" y="4946724"/>
            <a:ext cx="1440160" cy="1613483"/>
            <a:chOff x="504001" y="4907899"/>
            <a:chExt cx="1506180" cy="1732187"/>
          </a:xfrm>
          <a:solidFill>
            <a:schemeClr val="bg1">
              <a:lumMod val="65000"/>
            </a:schemeClr>
          </a:solidFill>
        </p:grpSpPr>
        <p:sp>
          <p:nvSpPr>
            <p:cNvPr id="48" name="Rectangle 47">
              <a:extLst>
                <a:ext uri="{FF2B5EF4-FFF2-40B4-BE49-F238E27FC236}">
                  <a16:creationId xmlns:a16="http://schemas.microsoft.com/office/drawing/2014/main" id="{B6B0A7BA-95AE-4FCF-A9D7-1A65D4B98E57}"/>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Technology Mapping</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9" name="TextBox 48">
              <a:extLst>
                <a:ext uri="{FF2B5EF4-FFF2-40B4-BE49-F238E27FC236}">
                  <a16:creationId xmlns:a16="http://schemas.microsoft.com/office/drawing/2014/main" id="{CAB1FAC5-6D21-4D10-924D-1D935EF5866E}"/>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5</a:t>
              </a:r>
            </a:p>
          </p:txBody>
        </p:sp>
        <p:cxnSp>
          <p:nvCxnSpPr>
            <p:cNvPr id="50" name="Straight Connector 49">
              <a:extLst>
                <a:ext uri="{FF2B5EF4-FFF2-40B4-BE49-F238E27FC236}">
                  <a16:creationId xmlns:a16="http://schemas.microsoft.com/office/drawing/2014/main" id="{3A0951D8-3550-4403-BCD8-8BBBE3CDDFD2}"/>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51" name="Group 50">
            <a:extLst>
              <a:ext uri="{FF2B5EF4-FFF2-40B4-BE49-F238E27FC236}">
                <a16:creationId xmlns:a16="http://schemas.microsoft.com/office/drawing/2014/main" id="{F11B2642-628E-4A43-929F-676C6609AE0C}"/>
              </a:ext>
            </a:extLst>
          </p:cNvPr>
          <p:cNvGrpSpPr/>
          <p:nvPr/>
        </p:nvGrpSpPr>
        <p:grpSpPr>
          <a:xfrm>
            <a:off x="8749544" y="4946724"/>
            <a:ext cx="1440160" cy="1613483"/>
            <a:chOff x="504001" y="4907899"/>
            <a:chExt cx="1506180" cy="1732187"/>
          </a:xfrm>
          <a:solidFill>
            <a:schemeClr val="bg1">
              <a:lumMod val="65000"/>
            </a:schemeClr>
          </a:solidFill>
        </p:grpSpPr>
        <p:sp>
          <p:nvSpPr>
            <p:cNvPr id="52" name="Rectangle 51">
              <a:extLst>
                <a:ext uri="{FF2B5EF4-FFF2-40B4-BE49-F238E27FC236}">
                  <a16:creationId xmlns:a16="http://schemas.microsoft.com/office/drawing/2014/main" id="{B1989703-BBBF-4381-9364-6A82400B405A}"/>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Interface Assessment</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53" name="TextBox 52">
              <a:extLst>
                <a:ext uri="{FF2B5EF4-FFF2-40B4-BE49-F238E27FC236}">
                  <a16:creationId xmlns:a16="http://schemas.microsoft.com/office/drawing/2014/main" id="{7BD48A80-D6EE-44AD-B5A7-355A79994AC9}"/>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6</a:t>
              </a:r>
            </a:p>
          </p:txBody>
        </p:sp>
        <p:cxnSp>
          <p:nvCxnSpPr>
            <p:cNvPr id="55" name="Straight Connector 54">
              <a:extLst>
                <a:ext uri="{FF2B5EF4-FFF2-40B4-BE49-F238E27FC236}">
                  <a16:creationId xmlns:a16="http://schemas.microsoft.com/office/drawing/2014/main" id="{39144BA3-BD76-46D3-8A7A-908ECEC16175}"/>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56" name="Group 55">
            <a:extLst>
              <a:ext uri="{FF2B5EF4-FFF2-40B4-BE49-F238E27FC236}">
                <a16:creationId xmlns:a16="http://schemas.microsoft.com/office/drawing/2014/main" id="{A75FCA8E-62DC-4045-9641-31FF62529930}"/>
              </a:ext>
            </a:extLst>
          </p:cNvPr>
          <p:cNvGrpSpPr/>
          <p:nvPr/>
        </p:nvGrpSpPr>
        <p:grpSpPr>
          <a:xfrm>
            <a:off x="10446466" y="4946724"/>
            <a:ext cx="1440160" cy="1613483"/>
            <a:chOff x="504001" y="4907899"/>
            <a:chExt cx="1506180" cy="1732187"/>
          </a:xfrm>
          <a:solidFill>
            <a:schemeClr val="bg1">
              <a:lumMod val="65000"/>
            </a:schemeClr>
          </a:solidFill>
        </p:grpSpPr>
        <p:sp>
          <p:nvSpPr>
            <p:cNvPr id="57" name="Rectangle 56">
              <a:extLst>
                <a:ext uri="{FF2B5EF4-FFF2-40B4-BE49-F238E27FC236}">
                  <a16:creationId xmlns:a16="http://schemas.microsoft.com/office/drawing/2014/main" id="{0173B61A-08EB-4DEB-926D-6D5D631463C3}"/>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CIO </a:t>
              </a:r>
              <a:br>
                <a:rPr lang="en-CA" sz="1500" kern="0" dirty="0">
                  <a:solidFill>
                    <a:srgbClr val="FFFFFF"/>
                  </a:solidFill>
                  <a:latin typeface="Arial"/>
                  <a:ea typeface="Arial Unicode MS" pitchFamily="34" charset="-128"/>
                  <a:cs typeface="Arial Unicode MS" pitchFamily="34" charset="-128"/>
                </a:rPr>
              </a:br>
              <a:r>
                <a:rPr lang="en-CA" sz="1500" kern="0" dirty="0">
                  <a:solidFill>
                    <a:srgbClr val="FFFFFF"/>
                  </a:solidFill>
                  <a:latin typeface="Arial"/>
                  <a:ea typeface="Arial Unicode MS" pitchFamily="34" charset="-128"/>
                  <a:cs typeface="Arial Unicode MS" pitchFamily="34" charset="-128"/>
                </a:rPr>
                <a:t>Guides</a:t>
              </a:r>
              <a:br>
                <a:rPr lang="en-CA" sz="1500" kern="0" dirty="0">
                  <a:solidFill>
                    <a:srgbClr val="FFFFFF"/>
                  </a:solidFill>
                  <a:latin typeface="Arial"/>
                  <a:ea typeface="Arial Unicode MS" pitchFamily="34" charset="-128"/>
                  <a:cs typeface="Arial Unicode MS" pitchFamily="34" charset="-128"/>
                </a:rPr>
              </a:br>
              <a:r>
                <a:rPr lang="en-CA" sz="1500" kern="0" dirty="0">
                  <a:solidFill>
                    <a:srgbClr val="FFFFFF"/>
                  </a:solidFill>
                  <a:latin typeface="Arial"/>
                  <a:ea typeface="Arial Unicode MS" pitchFamily="34" charset="-128"/>
                  <a:cs typeface="Arial Unicode MS" pitchFamily="34" charset="-128"/>
                </a:rPr>
                <a:t> </a:t>
              </a: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58" name="TextBox 57">
              <a:extLst>
                <a:ext uri="{FF2B5EF4-FFF2-40B4-BE49-F238E27FC236}">
                  <a16:creationId xmlns:a16="http://schemas.microsoft.com/office/drawing/2014/main" id="{89A7ED20-5045-406B-B9B8-E174043A8F9C}"/>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7</a:t>
              </a:r>
            </a:p>
          </p:txBody>
        </p:sp>
        <p:cxnSp>
          <p:nvCxnSpPr>
            <p:cNvPr id="59" name="Straight Connector 58">
              <a:extLst>
                <a:ext uri="{FF2B5EF4-FFF2-40B4-BE49-F238E27FC236}">
                  <a16:creationId xmlns:a16="http://schemas.microsoft.com/office/drawing/2014/main" id="{306C3445-2682-48DE-90ED-21F51C8CBBF4}"/>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spTree>
    <p:extLst>
      <p:ext uri="{BB962C8B-B14F-4D97-AF65-F5344CB8AC3E}">
        <p14:creationId xmlns:p14="http://schemas.microsoft.com/office/powerpoint/2010/main" val="1981307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Box 147"/>
          <p:cNvSpPr txBox="1"/>
          <p:nvPr/>
        </p:nvSpPr>
        <p:spPr>
          <a:xfrm>
            <a:off x="8801617" y="6366162"/>
            <a:ext cx="2016224"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 Further domains possible </a:t>
            </a:r>
          </a:p>
        </p:txBody>
      </p:sp>
      <p:sp>
        <p:nvSpPr>
          <p:cNvPr id="2" name="Slide Number Placeholder 1">
            <a:extLst>
              <a:ext uri="{FF2B5EF4-FFF2-40B4-BE49-F238E27FC236}">
                <a16:creationId xmlns:a16="http://schemas.microsoft.com/office/drawing/2014/main" id="{6A85AF8B-8754-44D4-9AE9-CAFA41A9FCA9}"/>
              </a:ext>
            </a:extLst>
          </p:cNvPr>
          <p:cNvSpPr>
            <a:spLocks noGrp="1"/>
          </p:cNvSpPr>
          <p:nvPr>
            <p:ph type="sldNum" sz="quarter" idx="12"/>
          </p:nvPr>
        </p:nvSpPr>
        <p:spPr>
          <a:xfrm>
            <a:off x="9156702" y="6386884"/>
            <a:ext cx="2845541" cy="365717"/>
          </a:xfrm>
        </p:spPr>
        <p:txBody>
          <a:bodyPr/>
          <a:lstStyle/>
          <a:p>
            <a:fld id="{DB6A9238-A6DB-4432-B073-8C8D0256CD0B}" type="slidenum">
              <a:rPr lang="de-DE" sz="1000" smtClean="0"/>
              <a:pPr/>
              <a:t>19</a:t>
            </a:fld>
            <a:endParaRPr lang="de-DE" sz="1000" dirty="0"/>
          </a:p>
        </p:txBody>
      </p:sp>
      <p:sp>
        <p:nvSpPr>
          <p:cNvPr id="94" name="Title 3">
            <a:extLst>
              <a:ext uri="{FF2B5EF4-FFF2-40B4-BE49-F238E27FC236}">
                <a16:creationId xmlns:a16="http://schemas.microsoft.com/office/drawing/2014/main" id="{36E513AA-2FBE-4DEE-937E-A6F1B6AAF13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Integration Domains*</a:t>
            </a:r>
            <a:br>
              <a:rPr lang="en-US" dirty="0">
                <a:solidFill>
                  <a:srgbClr val="000000"/>
                </a:solidFill>
                <a:latin typeface="Arial"/>
              </a:rPr>
            </a:br>
            <a:r>
              <a:rPr lang="en-US" sz="2000" b="0" dirty="0">
                <a:solidFill>
                  <a:srgbClr val="000000"/>
                </a:solidFill>
                <a:latin typeface="Arial"/>
              </a:rPr>
              <a:t>Typical Integration Areas in a Hybrid Landscape</a:t>
            </a:r>
            <a:endParaRPr lang="de-DE" b="0" dirty="0">
              <a:solidFill>
                <a:srgbClr val="000000"/>
              </a:solidFill>
              <a:latin typeface="Arial"/>
            </a:endParaRPr>
          </a:p>
        </p:txBody>
      </p:sp>
      <p:grpSp>
        <p:nvGrpSpPr>
          <p:cNvPr id="3" name="Group 2">
            <a:extLst>
              <a:ext uri="{FF2B5EF4-FFF2-40B4-BE49-F238E27FC236}">
                <a16:creationId xmlns:a16="http://schemas.microsoft.com/office/drawing/2014/main" id="{147028B1-5CED-47B5-BDDB-A8562D058DD5}"/>
              </a:ext>
            </a:extLst>
          </p:cNvPr>
          <p:cNvGrpSpPr/>
          <p:nvPr/>
        </p:nvGrpSpPr>
        <p:grpSpPr>
          <a:xfrm>
            <a:off x="1489075" y="1427568"/>
            <a:ext cx="9155992" cy="4809233"/>
            <a:chOff x="1345059" y="1452751"/>
            <a:chExt cx="9155992" cy="4809233"/>
          </a:xfrm>
        </p:grpSpPr>
        <p:grpSp>
          <p:nvGrpSpPr>
            <p:cNvPr id="97" name="Group 96">
              <a:extLst>
                <a:ext uri="{FF2B5EF4-FFF2-40B4-BE49-F238E27FC236}">
                  <a16:creationId xmlns:a16="http://schemas.microsoft.com/office/drawing/2014/main" id="{B3ACF998-A606-4551-8182-1C036C637ACF}"/>
                </a:ext>
              </a:extLst>
            </p:cNvPr>
            <p:cNvGrpSpPr/>
            <p:nvPr/>
          </p:nvGrpSpPr>
          <p:grpSpPr>
            <a:xfrm>
              <a:off x="1345059" y="1452751"/>
              <a:ext cx="9155992" cy="4809233"/>
              <a:chOff x="1490841" y="1447684"/>
              <a:chExt cx="9155992" cy="4809233"/>
            </a:xfrm>
          </p:grpSpPr>
          <p:sp>
            <p:nvSpPr>
              <p:cNvPr id="98" name="Rectangle 97">
                <a:extLst>
                  <a:ext uri="{FF2B5EF4-FFF2-40B4-BE49-F238E27FC236}">
                    <a16:creationId xmlns:a16="http://schemas.microsoft.com/office/drawing/2014/main" id="{955C47DC-5761-4D17-99B6-749762469DEC}"/>
                  </a:ext>
                </a:extLst>
              </p:cNvPr>
              <p:cNvSpPr/>
              <p:nvPr/>
            </p:nvSpPr>
            <p:spPr bwMode="gray">
              <a:xfrm>
                <a:off x="3606458" y="1447684"/>
                <a:ext cx="4945678" cy="1606602"/>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1" i="0" u="none" strike="noStrike" kern="0" cap="none" spc="0" normalizeH="0" baseline="0" noProof="0" dirty="0">
                  <a:ln>
                    <a:noFill/>
                  </a:ln>
                  <a:solidFill>
                    <a:srgbClr val="000000"/>
                  </a:solidFill>
                  <a:effectLst/>
                  <a:uLnTx/>
                  <a:uFillTx/>
                  <a:latin typeface="Arial"/>
                  <a:ea typeface="Arial Unicode MS" pitchFamily="34" charset="-128"/>
                  <a:cs typeface="Arial"/>
                </a:endParaRPr>
              </a:p>
            </p:txBody>
          </p:sp>
          <p:sp>
            <p:nvSpPr>
              <p:cNvPr id="99" name="Rectangle 98">
                <a:extLst>
                  <a:ext uri="{FF2B5EF4-FFF2-40B4-BE49-F238E27FC236}">
                    <a16:creationId xmlns:a16="http://schemas.microsoft.com/office/drawing/2014/main" id="{D77C6D45-0A1C-49CD-BC34-601FEFFC0E0F}"/>
                  </a:ext>
                </a:extLst>
              </p:cNvPr>
              <p:cNvSpPr/>
              <p:nvPr/>
            </p:nvSpPr>
            <p:spPr bwMode="gray">
              <a:xfrm>
                <a:off x="3609712" y="1447684"/>
                <a:ext cx="3053028" cy="2227401"/>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1" i="0" u="none" strike="noStrike" kern="0" cap="none" spc="0" normalizeH="0" baseline="0" noProof="0" dirty="0">
                  <a:ln>
                    <a:noFill/>
                  </a:ln>
                  <a:solidFill>
                    <a:srgbClr val="000000"/>
                  </a:solidFill>
                  <a:effectLst/>
                  <a:uLnTx/>
                  <a:uFillTx/>
                  <a:latin typeface="Arial"/>
                  <a:ea typeface="Arial Unicode MS" pitchFamily="34" charset="-128"/>
                  <a:cs typeface="Arial"/>
                </a:endParaRPr>
              </a:p>
            </p:txBody>
          </p:sp>
          <p:sp>
            <p:nvSpPr>
              <p:cNvPr id="100" name="Rectangle 99">
                <a:extLst>
                  <a:ext uri="{FF2B5EF4-FFF2-40B4-BE49-F238E27FC236}">
                    <a16:creationId xmlns:a16="http://schemas.microsoft.com/office/drawing/2014/main" id="{280872C2-F9B5-4980-80CC-EBE37B4F37DD}"/>
                  </a:ext>
                </a:extLst>
              </p:cNvPr>
              <p:cNvSpPr/>
              <p:nvPr/>
            </p:nvSpPr>
            <p:spPr bwMode="gray">
              <a:xfrm>
                <a:off x="3627815" y="3040487"/>
                <a:ext cx="2034408" cy="167519"/>
              </a:xfrm>
              <a:prstGeom prst="rect">
                <a:avLst/>
              </a:prstGeom>
              <a:solidFill>
                <a:srgbClr val="FFFFFF">
                  <a:lumMod val="95000"/>
                </a:srgbClr>
              </a:solidFill>
              <a:ln w="19050" algn="ctr">
                <a:noFill/>
                <a:prstDash val="dash"/>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1" i="0" u="none" strike="noStrike" kern="0" cap="none" spc="0" normalizeH="0" baseline="0" noProof="0" dirty="0">
                  <a:ln>
                    <a:noFill/>
                  </a:ln>
                  <a:solidFill>
                    <a:srgbClr val="000000"/>
                  </a:solidFill>
                  <a:effectLst/>
                  <a:uLnTx/>
                  <a:uFillTx/>
                  <a:latin typeface="Arial"/>
                  <a:ea typeface="Arial Unicode MS" pitchFamily="34" charset="-128"/>
                  <a:cs typeface="Arial"/>
                </a:endParaRPr>
              </a:p>
            </p:txBody>
          </p:sp>
          <p:cxnSp>
            <p:nvCxnSpPr>
              <p:cNvPr id="101" name="Straight Connector 100">
                <a:extLst>
                  <a:ext uri="{FF2B5EF4-FFF2-40B4-BE49-F238E27FC236}">
                    <a16:creationId xmlns:a16="http://schemas.microsoft.com/office/drawing/2014/main" id="{8912BF20-1D16-41B7-A286-2BD48DCAD93A}"/>
                  </a:ext>
                </a:extLst>
              </p:cNvPr>
              <p:cNvCxnSpPr>
                <a:cxnSpLocks/>
              </p:cNvCxnSpPr>
              <p:nvPr/>
            </p:nvCxnSpPr>
            <p:spPr>
              <a:xfrm>
                <a:off x="3606458" y="4079181"/>
                <a:ext cx="4984191" cy="0"/>
              </a:xfrm>
              <a:prstGeom prst="line">
                <a:avLst/>
              </a:prstGeom>
              <a:noFill/>
              <a:ln w="57150" cap="flat" cmpd="sng" algn="ctr">
                <a:solidFill>
                  <a:srgbClr val="CCCCCC">
                    <a:lumMod val="50000"/>
                  </a:srgbClr>
                </a:solidFill>
                <a:prstDash val="solid"/>
              </a:ln>
              <a:effectLst/>
            </p:spPr>
          </p:cxnSp>
          <p:sp>
            <p:nvSpPr>
              <p:cNvPr id="102" name="TextBox 45">
                <a:extLst>
                  <a:ext uri="{FF2B5EF4-FFF2-40B4-BE49-F238E27FC236}">
                    <a16:creationId xmlns:a16="http://schemas.microsoft.com/office/drawing/2014/main" id="{A34BBD02-1B63-44BE-9F78-4CE7E60FEF54}"/>
                  </a:ext>
                </a:extLst>
              </p:cNvPr>
              <p:cNvSpPr txBox="1">
                <a:spLocks noChangeArrowheads="1"/>
              </p:cNvSpPr>
              <p:nvPr/>
            </p:nvSpPr>
            <p:spPr bwMode="auto">
              <a:xfrm>
                <a:off x="3518964" y="4084203"/>
                <a:ext cx="1982558" cy="294569"/>
              </a:xfrm>
              <a:prstGeom prst="rect">
                <a:avLst/>
              </a:prstGeom>
              <a:noFill/>
              <a:ln w="9525">
                <a:noFill/>
                <a:miter lim="800000"/>
                <a:headEnd/>
                <a:tailEnd/>
              </a:ln>
            </p:spPr>
            <p:txBody>
              <a:bodyPr wrap="square" lIns="108842" tIns="54420" rIns="108842" bIns="54420">
                <a:spAutoFit/>
              </a:bodyPr>
              <a:lstStyle/>
              <a:p>
                <a:pPr marL="0" marR="0" lvl="0" indent="0" defTabSz="1088776"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n-US" sz="1200" b="1" i="0" u="none" strike="noStrike" kern="0" cap="none" spc="0" normalizeH="0" baseline="0" noProof="0" dirty="0">
                    <a:ln>
                      <a:noFill/>
                    </a:ln>
                    <a:solidFill>
                      <a:srgbClr val="000000">
                        <a:lumMod val="75000"/>
                        <a:lumOff val="25000"/>
                      </a:srgbClr>
                    </a:solidFill>
                    <a:effectLst/>
                    <a:uLnTx/>
                    <a:uFillTx/>
                    <a:latin typeface="Arial"/>
                    <a:cs typeface="Arial"/>
                  </a:rPr>
                  <a:t>On-Premise</a:t>
                </a:r>
              </a:p>
            </p:txBody>
          </p:sp>
          <p:sp>
            <p:nvSpPr>
              <p:cNvPr id="103" name="Rectangle 102">
                <a:extLst>
                  <a:ext uri="{FF2B5EF4-FFF2-40B4-BE49-F238E27FC236}">
                    <a16:creationId xmlns:a16="http://schemas.microsoft.com/office/drawing/2014/main" id="{49DC5AB2-F01C-47B9-8017-97B76B7029F9}"/>
                  </a:ext>
                </a:extLst>
              </p:cNvPr>
              <p:cNvSpPr/>
              <p:nvPr/>
            </p:nvSpPr>
            <p:spPr bwMode="gray">
              <a:xfrm>
                <a:off x="3606458" y="4541374"/>
                <a:ext cx="4970844" cy="1715542"/>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1" i="0" u="none" strike="noStrike" kern="0" cap="none" spc="0" normalizeH="0" baseline="0" noProof="0" dirty="0">
                  <a:ln>
                    <a:noFill/>
                  </a:ln>
                  <a:solidFill>
                    <a:srgbClr val="000000"/>
                  </a:solidFill>
                  <a:effectLst/>
                  <a:uLnTx/>
                  <a:uFillTx/>
                  <a:latin typeface="Arial"/>
                  <a:ea typeface="Arial Unicode MS" pitchFamily="34" charset="-128"/>
                  <a:cs typeface="Arial"/>
                </a:endParaRPr>
              </a:p>
            </p:txBody>
          </p:sp>
          <p:sp>
            <p:nvSpPr>
              <p:cNvPr id="104" name="Rectangle 103">
                <a:extLst>
                  <a:ext uri="{FF2B5EF4-FFF2-40B4-BE49-F238E27FC236}">
                    <a16:creationId xmlns:a16="http://schemas.microsoft.com/office/drawing/2014/main" id="{4798E96D-5F08-4AF4-89B5-4A797F4115C4}"/>
                  </a:ext>
                </a:extLst>
              </p:cNvPr>
              <p:cNvSpPr/>
              <p:nvPr/>
            </p:nvSpPr>
            <p:spPr bwMode="gray">
              <a:xfrm>
                <a:off x="3887556" y="4740123"/>
                <a:ext cx="2612123" cy="1198763"/>
              </a:xfrm>
              <a:prstGeom prst="rect">
                <a:avLst/>
              </a:prstGeom>
              <a:no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100" b="1" i="0" u="none" strike="noStrike" kern="0" cap="none" spc="0" normalizeH="0" baseline="0" noProof="0" dirty="0">
                  <a:ln>
                    <a:noFill/>
                  </a:ln>
                  <a:solidFill>
                    <a:srgbClr val="000000"/>
                  </a:solidFill>
                  <a:effectLst/>
                  <a:uLnTx/>
                  <a:uFillTx/>
                  <a:latin typeface="Arial"/>
                  <a:ea typeface="Arial Unicode MS" pitchFamily="34" charset="-128"/>
                  <a:cs typeface="Arial"/>
                </a:endParaRPr>
              </a:p>
            </p:txBody>
          </p:sp>
          <p:sp>
            <p:nvSpPr>
              <p:cNvPr id="105" name="Rectangle 104">
                <a:extLst>
                  <a:ext uri="{FF2B5EF4-FFF2-40B4-BE49-F238E27FC236}">
                    <a16:creationId xmlns:a16="http://schemas.microsoft.com/office/drawing/2014/main" id="{87031BCC-B1B3-48C0-8BE4-780AEC2DFB8A}"/>
                  </a:ext>
                </a:extLst>
              </p:cNvPr>
              <p:cNvSpPr/>
              <p:nvPr/>
            </p:nvSpPr>
            <p:spPr bwMode="gray">
              <a:xfrm>
                <a:off x="6748144" y="3101733"/>
                <a:ext cx="1803992" cy="577125"/>
              </a:xfrm>
              <a:prstGeom prst="rect">
                <a:avLst/>
              </a:prstGeom>
              <a:solidFill>
                <a:schemeClr val="bg1">
                  <a:lumMod val="95000"/>
                </a:schemeClr>
              </a:solidFill>
              <a:ln w="6350" algn="ctr">
                <a:solidFill>
                  <a:srgbClr val="000000">
                    <a:lumMod val="85000"/>
                    <a:lumOff val="15000"/>
                  </a:srgbClr>
                </a:solidFill>
                <a:prstDash val="solid"/>
                <a:miter lim="800000"/>
                <a:headEnd/>
                <a:tailEnd/>
              </a:ln>
              <a:effectLst/>
            </p:spPr>
            <p:txBody>
              <a:bodyPr lIns="0" tIns="36000" rIns="0" bIns="36000" rtlCol="0" anchor="ct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a:endParaRPr>
              </a:p>
            </p:txBody>
          </p:sp>
          <p:cxnSp>
            <p:nvCxnSpPr>
              <p:cNvPr id="106" name="Straight Arrow Connector 18">
                <a:extLst>
                  <a:ext uri="{FF2B5EF4-FFF2-40B4-BE49-F238E27FC236}">
                    <a16:creationId xmlns:a16="http://schemas.microsoft.com/office/drawing/2014/main" id="{ED9DA6F3-395E-42E2-AC2B-A4EB5CD3AC18}"/>
                  </a:ext>
                </a:extLst>
              </p:cNvPr>
              <p:cNvCxnSpPr>
                <a:cxnSpLocks noChangeShapeType="1"/>
              </p:cNvCxnSpPr>
              <p:nvPr/>
            </p:nvCxnSpPr>
            <p:spPr bwMode="auto">
              <a:xfrm>
                <a:off x="6996930" y="3678803"/>
                <a:ext cx="0" cy="858351"/>
              </a:xfrm>
              <a:prstGeom prst="straightConnector1">
                <a:avLst/>
              </a:prstGeom>
              <a:noFill/>
              <a:ln w="57150" algn="ctr">
                <a:solidFill>
                  <a:srgbClr val="0076CB"/>
                </a:solidFill>
                <a:round/>
                <a:headEnd type="triangle" w="med" len="med"/>
                <a:tailEnd type="triangle" w="med" len="med"/>
              </a:ln>
            </p:spPr>
          </p:cxnSp>
          <p:sp>
            <p:nvSpPr>
              <p:cNvPr id="107" name="Rectangle 106">
                <a:extLst>
                  <a:ext uri="{FF2B5EF4-FFF2-40B4-BE49-F238E27FC236}">
                    <a16:creationId xmlns:a16="http://schemas.microsoft.com/office/drawing/2014/main" id="{6D63F16A-52D4-4DB3-854D-CD2330642C88}"/>
                  </a:ext>
                </a:extLst>
              </p:cNvPr>
              <p:cNvSpPr/>
              <p:nvPr/>
            </p:nvSpPr>
            <p:spPr bwMode="gray">
              <a:xfrm>
                <a:off x="7105699" y="3885539"/>
                <a:ext cx="559218" cy="381618"/>
              </a:xfrm>
              <a:prstGeom prst="rect">
                <a:avLst/>
              </a:prstGeom>
              <a:solidFill>
                <a:srgbClr val="0076CB"/>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dirty="0">
                    <a:ln>
                      <a:noFill/>
                    </a:ln>
                    <a:solidFill>
                      <a:srgbClr val="FFFFFF"/>
                    </a:solidFill>
                    <a:effectLst/>
                    <a:uLnTx/>
                    <a:uFillTx/>
                    <a:latin typeface="Arial"/>
                    <a:ea typeface="Arial Unicode MS" pitchFamily="34" charset="-128"/>
                    <a:cs typeface="Arial"/>
                  </a:rPr>
                  <a:t>B2B</a:t>
                </a:r>
              </a:p>
            </p:txBody>
          </p:sp>
          <p:sp>
            <p:nvSpPr>
              <p:cNvPr id="108" name="Rectangle 107">
                <a:extLst>
                  <a:ext uri="{FF2B5EF4-FFF2-40B4-BE49-F238E27FC236}">
                    <a16:creationId xmlns:a16="http://schemas.microsoft.com/office/drawing/2014/main" id="{88FABEC0-3D62-407A-BE2F-9AA62F6B3FD5}"/>
                  </a:ext>
                </a:extLst>
              </p:cNvPr>
              <p:cNvSpPr/>
              <p:nvPr/>
            </p:nvSpPr>
            <p:spPr bwMode="gray">
              <a:xfrm>
                <a:off x="7969795" y="3890214"/>
                <a:ext cx="559218" cy="367251"/>
              </a:xfrm>
              <a:prstGeom prst="rect">
                <a:avLst/>
              </a:prstGeom>
              <a:solidFill>
                <a:srgbClr val="0076CB"/>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dirty="0">
                    <a:ln>
                      <a:noFill/>
                    </a:ln>
                    <a:solidFill>
                      <a:srgbClr val="FFFFFF"/>
                    </a:solidFill>
                    <a:effectLst/>
                    <a:uLnTx/>
                    <a:uFillTx/>
                    <a:latin typeface="Arial"/>
                    <a:ea typeface="Arial Unicode MS" pitchFamily="34" charset="-128"/>
                    <a:cs typeface="Arial"/>
                  </a:rPr>
                  <a:t>B2G</a:t>
                </a:r>
              </a:p>
            </p:txBody>
          </p:sp>
          <p:sp>
            <p:nvSpPr>
              <p:cNvPr id="109" name="Rectangle 108">
                <a:extLst>
                  <a:ext uri="{FF2B5EF4-FFF2-40B4-BE49-F238E27FC236}">
                    <a16:creationId xmlns:a16="http://schemas.microsoft.com/office/drawing/2014/main" id="{CE3D9AC9-8C26-4AA5-BC1E-66A64B487162}"/>
                  </a:ext>
                </a:extLst>
              </p:cNvPr>
              <p:cNvSpPr/>
              <p:nvPr/>
            </p:nvSpPr>
            <p:spPr bwMode="gray">
              <a:xfrm>
                <a:off x="7681763" y="3221392"/>
                <a:ext cx="751692" cy="35718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en-US" sz="900" dirty="0">
                    <a:solidFill>
                      <a:schemeClr val="tx1">
                        <a:lumMod val="65000"/>
                        <a:lumOff val="35000"/>
                      </a:schemeClr>
                    </a:solidFill>
                    <a:latin typeface="Arial" panose="020B0604020202020204" pitchFamily="34" charset="0"/>
                    <a:cs typeface="Arial" panose="020B0604020202020204" pitchFamily="34" charset="0"/>
                  </a:rPr>
                  <a:t>Government Agency</a:t>
                </a:r>
              </a:p>
            </p:txBody>
          </p:sp>
          <p:sp>
            <p:nvSpPr>
              <p:cNvPr id="110" name="Rectangle 109">
                <a:extLst>
                  <a:ext uri="{FF2B5EF4-FFF2-40B4-BE49-F238E27FC236}">
                    <a16:creationId xmlns:a16="http://schemas.microsoft.com/office/drawing/2014/main" id="{C6190839-9D08-4AA6-A3B1-D3109B04E439}"/>
                  </a:ext>
                </a:extLst>
              </p:cNvPr>
              <p:cNvSpPr/>
              <p:nvPr/>
            </p:nvSpPr>
            <p:spPr bwMode="gray">
              <a:xfrm>
                <a:off x="6820062" y="3221392"/>
                <a:ext cx="751692" cy="35718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en-US" sz="900" dirty="0">
                    <a:solidFill>
                      <a:schemeClr val="tx1">
                        <a:lumMod val="65000"/>
                        <a:lumOff val="35000"/>
                      </a:schemeClr>
                    </a:solidFill>
                    <a:latin typeface="Arial" panose="020B0604020202020204" pitchFamily="34" charset="0"/>
                    <a:cs typeface="Arial" panose="020B0604020202020204" pitchFamily="34" charset="0"/>
                  </a:rPr>
                  <a:t>Business Partner</a:t>
                </a:r>
              </a:p>
            </p:txBody>
          </p:sp>
          <p:sp>
            <p:nvSpPr>
              <p:cNvPr id="111" name="TextBox 45">
                <a:extLst>
                  <a:ext uri="{FF2B5EF4-FFF2-40B4-BE49-F238E27FC236}">
                    <a16:creationId xmlns:a16="http://schemas.microsoft.com/office/drawing/2014/main" id="{B0361173-12A0-4295-82E8-4082C9E5570B}"/>
                  </a:ext>
                </a:extLst>
              </p:cNvPr>
              <p:cNvSpPr txBox="1">
                <a:spLocks noChangeArrowheads="1"/>
              </p:cNvSpPr>
              <p:nvPr/>
            </p:nvSpPr>
            <p:spPr bwMode="auto">
              <a:xfrm>
                <a:off x="3512595" y="3756644"/>
                <a:ext cx="1527343" cy="294569"/>
              </a:xfrm>
              <a:prstGeom prst="rect">
                <a:avLst/>
              </a:prstGeom>
              <a:noFill/>
              <a:ln w="9525">
                <a:noFill/>
                <a:miter lim="800000"/>
                <a:headEnd/>
                <a:tailEnd/>
              </a:ln>
            </p:spPr>
            <p:txBody>
              <a:bodyPr wrap="square" lIns="108842" tIns="54420" rIns="108842" bIns="54420">
                <a:spAutoFit/>
              </a:bodyPr>
              <a:lstStyle/>
              <a:p>
                <a:pPr marL="0" marR="0" lvl="0" indent="0" defTabSz="1088776"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n-US" sz="1200" b="1" i="0" u="none" strike="noStrike" kern="0" cap="none" spc="0" normalizeH="0" baseline="0" noProof="0" dirty="0">
                    <a:ln>
                      <a:noFill/>
                    </a:ln>
                    <a:solidFill>
                      <a:srgbClr val="000000">
                        <a:lumMod val="75000"/>
                        <a:lumOff val="25000"/>
                      </a:srgbClr>
                    </a:solidFill>
                    <a:effectLst/>
                    <a:uLnTx/>
                    <a:uFillTx/>
                    <a:latin typeface="Arial"/>
                    <a:cs typeface="Arial"/>
                  </a:rPr>
                  <a:t>Cloud</a:t>
                </a:r>
              </a:p>
            </p:txBody>
          </p:sp>
          <p:sp>
            <p:nvSpPr>
              <p:cNvPr id="112" name="Rectangle 111">
                <a:extLst>
                  <a:ext uri="{FF2B5EF4-FFF2-40B4-BE49-F238E27FC236}">
                    <a16:creationId xmlns:a16="http://schemas.microsoft.com/office/drawing/2014/main" id="{C52C7381-0E36-4985-AA3F-484065919864}"/>
                  </a:ext>
                </a:extLst>
              </p:cNvPr>
              <p:cNvSpPr/>
              <p:nvPr/>
            </p:nvSpPr>
            <p:spPr bwMode="gray">
              <a:xfrm>
                <a:off x="4780285" y="3886967"/>
                <a:ext cx="1940045" cy="380190"/>
              </a:xfrm>
              <a:prstGeom prst="rect">
                <a:avLst/>
              </a:prstGeom>
              <a:solidFill>
                <a:srgbClr val="0076CB"/>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OnPremise2Cloud</a:t>
                </a:r>
              </a:p>
            </p:txBody>
          </p:sp>
          <p:cxnSp>
            <p:nvCxnSpPr>
              <p:cNvPr id="113" name="Straight Arrow Connector 18">
                <a:extLst>
                  <a:ext uri="{FF2B5EF4-FFF2-40B4-BE49-F238E27FC236}">
                    <a16:creationId xmlns:a16="http://schemas.microsoft.com/office/drawing/2014/main" id="{F0ED520E-3352-4D39-B3FC-6B5643884CC3}"/>
                  </a:ext>
                </a:extLst>
              </p:cNvPr>
              <p:cNvCxnSpPr>
                <a:cxnSpLocks noChangeShapeType="1"/>
              </p:cNvCxnSpPr>
              <p:nvPr/>
            </p:nvCxnSpPr>
            <p:spPr bwMode="auto">
              <a:xfrm>
                <a:off x="4657427" y="3677576"/>
                <a:ext cx="0" cy="847260"/>
              </a:xfrm>
              <a:prstGeom prst="straightConnector1">
                <a:avLst/>
              </a:prstGeom>
              <a:noFill/>
              <a:ln w="57150" algn="ctr">
                <a:solidFill>
                  <a:srgbClr val="0076CB"/>
                </a:solidFill>
                <a:round/>
                <a:headEnd type="triangle" w="med" len="med"/>
                <a:tailEnd type="triangle" w="med" len="med"/>
              </a:ln>
            </p:spPr>
          </p:cxnSp>
          <p:cxnSp>
            <p:nvCxnSpPr>
              <p:cNvPr id="114" name="Straight Arrow Connector 18">
                <a:extLst>
                  <a:ext uri="{FF2B5EF4-FFF2-40B4-BE49-F238E27FC236}">
                    <a16:creationId xmlns:a16="http://schemas.microsoft.com/office/drawing/2014/main" id="{C4E41D69-C82D-4B87-8C53-3E84A8767CE7}"/>
                  </a:ext>
                </a:extLst>
              </p:cNvPr>
              <p:cNvCxnSpPr>
                <a:cxnSpLocks noChangeShapeType="1"/>
              </p:cNvCxnSpPr>
              <p:nvPr/>
            </p:nvCxnSpPr>
            <p:spPr bwMode="auto">
              <a:xfrm flipH="1">
                <a:off x="4907070" y="5407347"/>
                <a:ext cx="542445" cy="0"/>
              </a:xfrm>
              <a:prstGeom prst="straightConnector1">
                <a:avLst/>
              </a:prstGeom>
              <a:noFill/>
              <a:ln w="57150" algn="ctr">
                <a:solidFill>
                  <a:srgbClr val="0076CB"/>
                </a:solidFill>
                <a:round/>
                <a:headEnd type="triangle" w="med" len="med"/>
                <a:tailEnd type="triangle" w="med" len="med"/>
              </a:ln>
            </p:spPr>
          </p:cxnSp>
          <p:sp>
            <p:nvSpPr>
              <p:cNvPr id="115" name="Rectangle 114">
                <a:extLst>
                  <a:ext uri="{FF2B5EF4-FFF2-40B4-BE49-F238E27FC236}">
                    <a16:creationId xmlns:a16="http://schemas.microsoft.com/office/drawing/2014/main" id="{BC014EEC-7C40-4740-8C1F-E92007CAFF23}"/>
                  </a:ext>
                </a:extLst>
              </p:cNvPr>
              <p:cNvSpPr/>
              <p:nvPr/>
            </p:nvSpPr>
            <p:spPr bwMode="gray">
              <a:xfrm>
                <a:off x="1534943" y="1447685"/>
                <a:ext cx="1061492" cy="4809232"/>
              </a:xfrm>
              <a:prstGeom prst="rect">
                <a:avLst/>
              </a:prstGeom>
              <a:solidFill>
                <a:srgbClr val="FFFFFF"/>
              </a:solidFill>
              <a:ln w="19050" algn="ctr">
                <a:solidFill>
                  <a:srgbClr val="000000">
                    <a:lumMod val="65000"/>
                    <a:lumOff val="35000"/>
                  </a:srgbClr>
                </a:solidFill>
                <a:prstDash val="dash"/>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1" i="0" u="none" strike="noStrike" kern="0" cap="none" spc="0" normalizeH="0" baseline="0" noProof="0" dirty="0">
                  <a:ln>
                    <a:noFill/>
                  </a:ln>
                  <a:solidFill>
                    <a:srgbClr val="000000"/>
                  </a:solidFill>
                  <a:effectLst/>
                  <a:uLnTx/>
                  <a:uFillTx/>
                  <a:latin typeface="Arial"/>
                  <a:ea typeface="Arial Unicode MS" pitchFamily="34" charset="-128"/>
                  <a:cs typeface="Arial"/>
                </a:endParaRPr>
              </a:p>
            </p:txBody>
          </p:sp>
          <p:cxnSp>
            <p:nvCxnSpPr>
              <p:cNvPr id="116" name="Straight Arrow Connector 18">
                <a:extLst>
                  <a:ext uri="{FF2B5EF4-FFF2-40B4-BE49-F238E27FC236}">
                    <a16:creationId xmlns:a16="http://schemas.microsoft.com/office/drawing/2014/main" id="{61EFAA2F-C669-4017-9133-2E119569C89B}"/>
                  </a:ext>
                </a:extLst>
              </p:cNvPr>
              <p:cNvCxnSpPr>
                <a:cxnSpLocks noChangeShapeType="1"/>
              </p:cNvCxnSpPr>
              <p:nvPr/>
            </p:nvCxnSpPr>
            <p:spPr bwMode="auto">
              <a:xfrm>
                <a:off x="2596435" y="5410003"/>
                <a:ext cx="1010023" cy="0"/>
              </a:xfrm>
              <a:prstGeom prst="straightConnector1">
                <a:avLst/>
              </a:prstGeom>
              <a:noFill/>
              <a:ln w="57150" algn="ctr">
                <a:solidFill>
                  <a:srgbClr val="0076CB"/>
                </a:solidFill>
                <a:round/>
                <a:headEnd type="triangle" w="med" len="med"/>
                <a:tailEnd type="triangle" w="med" len="med"/>
              </a:ln>
            </p:spPr>
          </p:cxnSp>
          <p:sp>
            <p:nvSpPr>
              <p:cNvPr id="117" name="Rectangle 116">
                <a:extLst>
                  <a:ext uri="{FF2B5EF4-FFF2-40B4-BE49-F238E27FC236}">
                    <a16:creationId xmlns:a16="http://schemas.microsoft.com/office/drawing/2014/main" id="{4F5D4144-5B69-4127-9429-712361B6BFDA}"/>
                  </a:ext>
                </a:extLst>
              </p:cNvPr>
              <p:cNvSpPr/>
              <p:nvPr/>
            </p:nvSpPr>
            <p:spPr bwMode="gray">
              <a:xfrm>
                <a:off x="9585341" y="1447684"/>
                <a:ext cx="1061492" cy="4809231"/>
              </a:xfrm>
              <a:prstGeom prst="rect">
                <a:avLst/>
              </a:prstGeom>
              <a:solidFill>
                <a:srgbClr val="FFFFFF"/>
              </a:solidFill>
              <a:ln w="19050" algn="ctr">
                <a:solidFill>
                  <a:srgbClr val="000000">
                    <a:lumMod val="65000"/>
                    <a:lumOff val="35000"/>
                  </a:srgbClr>
                </a:solidFill>
                <a:prstDash val="dash"/>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1" i="0" u="none" strike="noStrike" kern="0" cap="none" spc="0" normalizeH="0" baseline="0" noProof="0" dirty="0">
                  <a:ln>
                    <a:noFill/>
                  </a:ln>
                  <a:solidFill>
                    <a:srgbClr val="000000"/>
                  </a:solidFill>
                  <a:effectLst/>
                  <a:uLnTx/>
                  <a:uFillTx/>
                  <a:latin typeface="Arial"/>
                  <a:ea typeface="Arial Unicode MS" pitchFamily="34" charset="-128"/>
                  <a:cs typeface="Arial"/>
                </a:endParaRPr>
              </a:p>
            </p:txBody>
          </p:sp>
          <p:sp>
            <p:nvSpPr>
              <p:cNvPr id="118" name="TextBox 45">
                <a:extLst>
                  <a:ext uri="{FF2B5EF4-FFF2-40B4-BE49-F238E27FC236}">
                    <a16:creationId xmlns:a16="http://schemas.microsoft.com/office/drawing/2014/main" id="{A04BE2E1-433D-4CEC-A6F8-C27A3BD86B0F}"/>
                  </a:ext>
                </a:extLst>
              </p:cNvPr>
              <p:cNvSpPr txBox="1">
                <a:spLocks noChangeArrowheads="1"/>
              </p:cNvSpPr>
              <p:nvPr/>
            </p:nvSpPr>
            <p:spPr bwMode="auto">
              <a:xfrm>
                <a:off x="9585341" y="1454305"/>
                <a:ext cx="1061492" cy="479235"/>
              </a:xfrm>
              <a:prstGeom prst="rect">
                <a:avLst/>
              </a:prstGeom>
              <a:noFill/>
              <a:ln w="9525">
                <a:noFill/>
                <a:miter lim="800000"/>
                <a:headEnd/>
                <a:tailEnd/>
              </a:ln>
            </p:spPr>
            <p:txBody>
              <a:bodyPr wrap="square" lIns="108842" tIns="54420" rIns="108842" bIns="54420">
                <a:spAutoFit/>
              </a:bodyPr>
              <a:lstStyle>
                <a:defPPr>
                  <a:defRPr lang="de-DE"/>
                </a:defPPr>
                <a:lvl1pPr algn="ctr">
                  <a:buClr>
                    <a:srgbClr val="F0AB00"/>
                  </a:buClr>
                  <a:buSzPct val="80000"/>
                  <a:buFont typeface="Wingdings" pitchFamily="2" charset="2"/>
                  <a:buNone/>
                  <a:defRPr sz="1200">
                    <a:cs typeface="Arial"/>
                  </a:defRPr>
                </a:lvl1pPr>
              </a:lstStyle>
              <a:p>
                <a:pPr marL="0" marR="0" lvl="0" indent="0" algn="ctr" defTabSz="1088776"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n-US" sz="1200" b="0" i="0" u="none" strike="noStrike" kern="0" cap="none" spc="0" normalizeH="0" baseline="0" noProof="0" dirty="0">
                    <a:ln>
                      <a:noFill/>
                    </a:ln>
                    <a:solidFill>
                      <a:srgbClr val="000000"/>
                    </a:solidFill>
                    <a:effectLst/>
                    <a:uLnTx/>
                    <a:uFillTx/>
                    <a:latin typeface="Arial"/>
                    <a:cs typeface="Arial"/>
                  </a:rPr>
                  <a:t>Real World Objects</a:t>
                </a:r>
              </a:p>
            </p:txBody>
          </p:sp>
          <p:sp>
            <p:nvSpPr>
              <p:cNvPr id="119" name="Oval 118">
                <a:extLst>
                  <a:ext uri="{FF2B5EF4-FFF2-40B4-BE49-F238E27FC236}">
                    <a16:creationId xmlns:a16="http://schemas.microsoft.com/office/drawing/2014/main" id="{49CEE850-935A-4ABE-8103-7F0866863071}"/>
                  </a:ext>
                </a:extLst>
              </p:cNvPr>
              <p:cNvSpPr/>
              <p:nvPr/>
            </p:nvSpPr>
            <p:spPr bwMode="gray">
              <a:xfrm rot="16200000">
                <a:off x="1774935" y="3377896"/>
                <a:ext cx="576000" cy="576000"/>
              </a:xfrm>
              <a:prstGeom prst="ellipse">
                <a:avLst/>
              </a:prstGeom>
              <a:noFill/>
              <a:ln w="38100" cmpd="sng" algn="ctr">
                <a:solidFill>
                  <a:schemeClr val="bg1">
                    <a:lumMod val="50000"/>
                  </a:scheme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20" name="Oval 119">
                <a:extLst>
                  <a:ext uri="{FF2B5EF4-FFF2-40B4-BE49-F238E27FC236}">
                    <a16:creationId xmlns:a16="http://schemas.microsoft.com/office/drawing/2014/main" id="{E368B12D-CA98-4B79-A706-A8CDCF97B91A}"/>
                  </a:ext>
                </a:extLst>
              </p:cNvPr>
              <p:cNvSpPr/>
              <p:nvPr/>
            </p:nvSpPr>
            <p:spPr bwMode="gray">
              <a:xfrm rot="16200000">
                <a:off x="1774935" y="2584406"/>
                <a:ext cx="576000" cy="576000"/>
              </a:xfrm>
              <a:prstGeom prst="ellipse">
                <a:avLst/>
              </a:prstGeom>
              <a:noFill/>
              <a:ln w="38100" cmpd="sng" algn="ctr">
                <a:solidFill>
                  <a:schemeClr val="bg1">
                    <a:lumMod val="50000"/>
                  </a:scheme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21" name="Oval 120">
                <a:extLst>
                  <a:ext uri="{FF2B5EF4-FFF2-40B4-BE49-F238E27FC236}">
                    <a16:creationId xmlns:a16="http://schemas.microsoft.com/office/drawing/2014/main" id="{0EEE1309-04C5-4718-BB99-EFDB616ED9BE}"/>
                  </a:ext>
                </a:extLst>
              </p:cNvPr>
              <p:cNvSpPr/>
              <p:nvPr/>
            </p:nvSpPr>
            <p:spPr bwMode="gray">
              <a:xfrm rot="16200000">
                <a:off x="1774935" y="4171386"/>
                <a:ext cx="576000" cy="576000"/>
              </a:xfrm>
              <a:prstGeom prst="ellipse">
                <a:avLst/>
              </a:prstGeom>
              <a:noFill/>
              <a:ln w="38100" cmpd="sng" algn="ctr">
                <a:solidFill>
                  <a:schemeClr val="bg1">
                    <a:lumMod val="50000"/>
                  </a:scheme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22" name="Rectangle 121">
                <a:extLst>
                  <a:ext uri="{FF2B5EF4-FFF2-40B4-BE49-F238E27FC236}">
                    <a16:creationId xmlns:a16="http://schemas.microsoft.com/office/drawing/2014/main" id="{74D03504-801A-47DD-81A1-B774D10CABBF}"/>
                  </a:ext>
                </a:extLst>
              </p:cNvPr>
              <p:cNvSpPr/>
              <p:nvPr/>
            </p:nvSpPr>
            <p:spPr bwMode="gray">
              <a:xfrm>
                <a:off x="1871914" y="5721646"/>
                <a:ext cx="1940108" cy="381329"/>
              </a:xfrm>
              <a:prstGeom prst="rect">
                <a:avLst/>
              </a:prstGeom>
              <a:solidFill>
                <a:srgbClr val="0076CB"/>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dirty="0">
                    <a:ln>
                      <a:noFill/>
                    </a:ln>
                    <a:solidFill>
                      <a:srgbClr val="FFFFFF"/>
                    </a:solidFill>
                    <a:effectLst/>
                    <a:uLnTx/>
                    <a:uFillTx/>
                    <a:latin typeface="Arial"/>
                    <a:ea typeface="Arial Unicode MS" pitchFamily="34" charset="-128"/>
                    <a:cs typeface="Arial"/>
                  </a:rPr>
                  <a:t>User2OnPremise</a:t>
                </a:r>
              </a:p>
            </p:txBody>
          </p:sp>
          <p:sp>
            <p:nvSpPr>
              <p:cNvPr id="123" name="Rectangle 122">
                <a:extLst>
                  <a:ext uri="{FF2B5EF4-FFF2-40B4-BE49-F238E27FC236}">
                    <a16:creationId xmlns:a16="http://schemas.microsoft.com/office/drawing/2014/main" id="{DF719816-6EDC-42FE-AC9E-A64CB83B8DD6}"/>
                  </a:ext>
                </a:extLst>
              </p:cNvPr>
              <p:cNvSpPr/>
              <p:nvPr/>
            </p:nvSpPr>
            <p:spPr bwMode="gray">
              <a:xfrm>
                <a:off x="1945560" y="2072256"/>
                <a:ext cx="1812708" cy="381329"/>
              </a:xfrm>
              <a:prstGeom prst="rect">
                <a:avLst/>
              </a:prstGeom>
              <a:solidFill>
                <a:srgbClr val="0076CB"/>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dirty="0">
                    <a:ln>
                      <a:noFill/>
                    </a:ln>
                    <a:solidFill>
                      <a:srgbClr val="FFFFFF"/>
                    </a:solidFill>
                    <a:effectLst/>
                    <a:uLnTx/>
                    <a:uFillTx/>
                    <a:latin typeface="Arial"/>
                    <a:ea typeface="Arial Unicode MS" pitchFamily="34" charset="-128"/>
                    <a:cs typeface="Arial"/>
                  </a:rPr>
                  <a:t>User2Cloud</a:t>
                </a:r>
              </a:p>
            </p:txBody>
          </p:sp>
          <p:sp>
            <p:nvSpPr>
              <p:cNvPr id="124" name="Freeform 70">
                <a:extLst>
                  <a:ext uri="{FF2B5EF4-FFF2-40B4-BE49-F238E27FC236}">
                    <a16:creationId xmlns:a16="http://schemas.microsoft.com/office/drawing/2014/main" id="{2C46B1B7-A2A5-461B-B1AA-BA04614E1F94}"/>
                  </a:ext>
                </a:extLst>
              </p:cNvPr>
              <p:cNvSpPr>
                <a:spLocks/>
              </p:cNvSpPr>
              <p:nvPr/>
            </p:nvSpPr>
            <p:spPr bwMode="gray">
              <a:xfrm>
                <a:off x="3692321" y="1646041"/>
                <a:ext cx="2574326" cy="1709766"/>
              </a:xfrm>
              <a:custGeom>
                <a:avLst/>
                <a:gdLst>
                  <a:gd name="T0" fmla="*/ 2147483647 w 522"/>
                  <a:gd name="T1" fmla="*/ 2147483647 h 234"/>
                  <a:gd name="T2" fmla="*/ 2147483647 w 522"/>
                  <a:gd name="T3" fmla="*/ 2147483647 h 234"/>
                  <a:gd name="T4" fmla="*/ 2147483647 w 522"/>
                  <a:gd name="T5" fmla="*/ 2147483647 h 234"/>
                  <a:gd name="T6" fmla="*/ 2147483647 w 522"/>
                  <a:gd name="T7" fmla="*/ 2147483647 h 234"/>
                  <a:gd name="T8" fmla="*/ 2147483647 w 522"/>
                  <a:gd name="T9" fmla="*/ 2147483647 h 234"/>
                  <a:gd name="T10" fmla="*/ 2147483647 w 522"/>
                  <a:gd name="T11" fmla="*/ 2147483647 h 234"/>
                  <a:gd name="T12" fmla="*/ 2147483647 w 522"/>
                  <a:gd name="T13" fmla="*/ 2147483647 h 234"/>
                  <a:gd name="T14" fmla="*/ 2147483647 w 522"/>
                  <a:gd name="T15" fmla="*/ 2147483647 h 234"/>
                  <a:gd name="T16" fmla="*/ 2147483647 w 522"/>
                  <a:gd name="T17" fmla="*/ 2147483647 h 234"/>
                  <a:gd name="T18" fmla="*/ 2147483647 w 522"/>
                  <a:gd name="T19" fmla="*/ 2147483647 h 234"/>
                  <a:gd name="T20" fmla="*/ 2147483647 w 522"/>
                  <a:gd name="T21" fmla="*/ 2147483647 h 234"/>
                  <a:gd name="T22" fmla="*/ 2147483647 w 522"/>
                  <a:gd name="T23" fmla="*/ 2147483647 h 234"/>
                  <a:gd name="T24" fmla="*/ 2147483647 w 522"/>
                  <a:gd name="T25" fmla="*/ 2147483647 h 234"/>
                  <a:gd name="T26" fmla="*/ 2147483647 w 522"/>
                  <a:gd name="T27" fmla="*/ 2147483647 h 234"/>
                  <a:gd name="T28" fmla="*/ 2147483647 w 522"/>
                  <a:gd name="T29" fmla="*/ 2147483647 h 234"/>
                  <a:gd name="T30" fmla="*/ 2147483647 w 522"/>
                  <a:gd name="T31" fmla="*/ 2147483647 h 234"/>
                  <a:gd name="T32" fmla="*/ 2147483647 w 522"/>
                  <a:gd name="T33" fmla="*/ 2147483647 h 234"/>
                  <a:gd name="T34" fmla="*/ 2147483647 w 522"/>
                  <a:gd name="T35" fmla="*/ 2147483647 h 234"/>
                  <a:gd name="T36" fmla="*/ 2147483647 w 522"/>
                  <a:gd name="T37" fmla="*/ 2147483647 h 234"/>
                  <a:gd name="T38" fmla="*/ 2147483647 w 522"/>
                  <a:gd name="T39" fmla="*/ 2147483647 h 234"/>
                  <a:gd name="T40" fmla="*/ 2147483647 w 522"/>
                  <a:gd name="T41" fmla="*/ 2147483647 h 234"/>
                  <a:gd name="T42" fmla="*/ 2147483647 w 522"/>
                  <a:gd name="T43" fmla="*/ 2147483647 h 234"/>
                  <a:gd name="T44" fmla="*/ 2147483647 w 522"/>
                  <a:gd name="T45" fmla="*/ 2147483647 h 2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2"/>
                  <a:gd name="T70" fmla="*/ 0 h 234"/>
                  <a:gd name="T71" fmla="*/ 522 w 522"/>
                  <a:gd name="T72" fmla="*/ 234 h 2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2" h="234">
                    <a:moveTo>
                      <a:pt x="375" y="68"/>
                    </a:moveTo>
                    <a:cubicBezTo>
                      <a:pt x="375" y="68"/>
                      <a:pt x="417" y="56"/>
                      <a:pt x="451" y="69"/>
                    </a:cubicBezTo>
                    <a:cubicBezTo>
                      <a:pt x="485" y="83"/>
                      <a:pt x="472" y="116"/>
                      <a:pt x="472" y="116"/>
                    </a:cubicBezTo>
                    <a:cubicBezTo>
                      <a:pt x="472" y="116"/>
                      <a:pt x="522" y="120"/>
                      <a:pt x="508" y="159"/>
                    </a:cubicBezTo>
                    <a:cubicBezTo>
                      <a:pt x="493" y="198"/>
                      <a:pt x="440" y="207"/>
                      <a:pt x="440" y="207"/>
                    </a:cubicBezTo>
                    <a:cubicBezTo>
                      <a:pt x="440" y="207"/>
                      <a:pt x="429" y="220"/>
                      <a:pt x="406" y="226"/>
                    </a:cubicBezTo>
                    <a:cubicBezTo>
                      <a:pt x="388" y="231"/>
                      <a:pt x="370" y="233"/>
                      <a:pt x="356" y="228"/>
                    </a:cubicBezTo>
                    <a:cubicBezTo>
                      <a:pt x="345" y="225"/>
                      <a:pt x="328" y="216"/>
                      <a:pt x="328" y="216"/>
                    </a:cubicBezTo>
                    <a:cubicBezTo>
                      <a:pt x="328" y="216"/>
                      <a:pt x="308" y="220"/>
                      <a:pt x="294" y="217"/>
                    </a:cubicBezTo>
                    <a:cubicBezTo>
                      <a:pt x="281" y="214"/>
                      <a:pt x="271" y="209"/>
                      <a:pt x="271" y="209"/>
                    </a:cubicBezTo>
                    <a:cubicBezTo>
                      <a:pt x="271" y="209"/>
                      <a:pt x="259" y="222"/>
                      <a:pt x="237" y="226"/>
                    </a:cubicBezTo>
                    <a:cubicBezTo>
                      <a:pt x="219" y="230"/>
                      <a:pt x="198" y="234"/>
                      <a:pt x="179" y="231"/>
                    </a:cubicBezTo>
                    <a:cubicBezTo>
                      <a:pt x="161" y="228"/>
                      <a:pt x="144" y="221"/>
                      <a:pt x="144" y="221"/>
                    </a:cubicBezTo>
                    <a:cubicBezTo>
                      <a:pt x="144" y="221"/>
                      <a:pt x="115" y="232"/>
                      <a:pt x="85" y="228"/>
                    </a:cubicBezTo>
                    <a:cubicBezTo>
                      <a:pt x="36" y="221"/>
                      <a:pt x="0" y="189"/>
                      <a:pt x="7" y="156"/>
                    </a:cubicBezTo>
                    <a:cubicBezTo>
                      <a:pt x="17" y="113"/>
                      <a:pt x="70" y="101"/>
                      <a:pt x="70" y="101"/>
                    </a:cubicBezTo>
                    <a:cubicBezTo>
                      <a:pt x="70" y="101"/>
                      <a:pt x="68" y="86"/>
                      <a:pt x="79" y="75"/>
                    </a:cubicBezTo>
                    <a:cubicBezTo>
                      <a:pt x="95" y="58"/>
                      <a:pt x="117" y="46"/>
                      <a:pt x="153" y="51"/>
                    </a:cubicBezTo>
                    <a:cubicBezTo>
                      <a:pt x="165" y="52"/>
                      <a:pt x="171" y="60"/>
                      <a:pt x="171" y="60"/>
                    </a:cubicBezTo>
                    <a:cubicBezTo>
                      <a:pt x="171" y="60"/>
                      <a:pt x="169" y="26"/>
                      <a:pt x="211" y="14"/>
                    </a:cubicBezTo>
                    <a:cubicBezTo>
                      <a:pt x="255" y="0"/>
                      <a:pt x="286" y="2"/>
                      <a:pt x="307" y="6"/>
                    </a:cubicBezTo>
                    <a:cubicBezTo>
                      <a:pt x="346" y="12"/>
                      <a:pt x="371" y="25"/>
                      <a:pt x="377" y="44"/>
                    </a:cubicBezTo>
                    <a:cubicBezTo>
                      <a:pt x="381" y="57"/>
                      <a:pt x="375" y="68"/>
                      <a:pt x="375" y="68"/>
                    </a:cubicBezTo>
                    <a:close/>
                  </a:path>
                </a:pathLst>
              </a:custGeom>
              <a:solidFill>
                <a:srgbClr val="FFFFFF"/>
              </a:solidFill>
              <a:ln w="19050">
                <a:solidFill>
                  <a:srgbClr val="666666"/>
                </a:solidFill>
                <a:round/>
                <a:headEnd/>
                <a:tailEnd/>
              </a:ln>
            </p:spPr>
            <p:txBody>
              <a:bodyPr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Arial"/>
                    <a:ea typeface="Arial Unicode MS" pitchFamily="34" charset="-128"/>
                    <a:cs typeface="Arial"/>
                  </a:rPr>
                  <a:t>Non-SAP </a:t>
                </a:r>
                <a:br>
                  <a:rPr kumimoji="0" lang="en-US" sz="1100" b="1" i="0" u="none" strike="noStrike" kern="0" cap="none" spc="0" normalizeH="0" baseline="0" noProof="0" dirty="0">
                    <a:ln>
                      <a:noFill/>
                    </a:ln>
                    <a:solidFill>
                      <a:srgbClr val="FFFFFF"/>
                    </a:solidFill>
                    <a:effectLst/>
                    <a:uLnTx/>
                    <a:uFillTx/>
                    <a:latin typeface="Arial"/>
                    <a:ea typeface="Arial Unicode MS" pitchFamily="34" charset="-128"/>
                    <a:cs typeface="Arial"/>
                  </a:rPr>
                </a:br>
                <a:r>
                  <a:rPr kumimoji="0" lang="en-US" sz="1100" b="1" i="0" u="none" strike="noStrike" kern="0" cap="none" spc="0" normalizeH="0" baseline="0" noProof="0" dirty="0">
                    <a:ln>
                      <a:noFill/>
                    </a:ln>
                    <a:solidFill>
                      <a:srgbClr val="FFFFFF"/>
                    </a:solidFill>
                    <a:effectLst/>
                    <a:uLnTx/>
                    <a:uFillTx/>
                    <a:latin typeface="Arial"/>
                    <a:ea typeface="Arial Unicode MS" pitchFamily="34" charset="-128"/>
                    <a:cs typeface="Arial"/>
                  </a:rPr>
                  <a:t>Clouds</a:t>
                </a:r>
              </a:p>
            </p:txBody>
          </p:sp>
          <p:pic>
            <p:nvPicPr>
              <p:cNvPr id="125" name="Picture 124">
                <a:extLst>
                  <a:ext uri="{FF2B5EF4-FFF2-40B4-BE49-F238E27FC236}">
                    <a16:creationId xmlns:a16="http://schemas.microsoft.com/office/drawing/2014/main" id="{5AED8627-398B-4AC4-AB57-DB5C8A8F21A0}"/>
                  </a:ext>
                </a:extLst>
              </p:cNvPr>
              <p:cNvPicPr>
                <a:picLocks noChangeAspect="1"/>
              </p:cNvPicPr>
              <p:nvPr/>
            </p:nvPicPr>
            <p:blipFill rotWithShape="1">
              <a:blip r:embed="rId3" cstate="screen">
                <a:grayscl/>
                <a:extLst>
                  <a:ext uri="{28A0092B-C50C-407E-A947-70E740481C1C}">
                    <a14:useLocalDpi xmlns:a14="http://schemas.microsoft.com/office/drawing/2010/main"/>
                  </a:ext>
                </a:extLst>
              </a:blip>
              <a:srcRect b="-2"/>
              <a:stretch/>
            </p:blipFill>
            <p:spPr>
              <a:xfrm>
                <a:off x="3906292" y="2716813"/>
                <a:ext cx="689074" cy="194955"/>
              </a:xfrm>
              <a:prstGeom prst="rect">
                <a:avLst/>
              </a:prstGeom>
              <a:solidFill>
                <a:schemeClr val="bg1"/>
              </a:solidFill>
              <a:ln>
                <a:solidFill>
                  <a:schemeClr val="bg1"/>
                </a:solidFill>
              </a:ln>
            </p:spPr>
          </p:pic>
          <p:pic>
            <p:nvPicPr>
              <p:cNvPr id="126" name="Picture 125">
                <a:extLst>
                  <a:ext uri="{FF2B5EF4-FFF2-40B4-BE49-F238E27FC236}">
                    <a16:creationId xmlns:a16="http://schemas.microsoft.com/office/drawing/2014/main" id="{300E8BAD-EC07-4994-857B-41B2D22A6BCA}"/>
                  </a:ext>
                </a:extLst>
              </p:cNvPr>
              <p:cNvPicPr>
                <a:picLocks noChangeAspect="1"/>
              </p:cNvPicPr>
              <p:nvPr/>
            </p:nvPicPr>
            <p:blipFill rotWithShape="1">
              <a:blip r:embed="rId4" cstate="screen">
                <a:grayscl/>
                <a:extLst>
                  <a:ext uri="{28A0092B-C50C-407E-A947-70E740481C1C}">
                    <a14:useLocalDpi xmlns:a14="http://schemas.microsoft.com/office/drawing/2010/main"/>
                  </a:ext>
                </a:extLst>
              </a:blip>
              <a:srcRect/>
              <a:stretch/>
            </p:blipFill>
            <p:spPr>
              <a:xfrm>
                <a:off x="4968273" y="2845604"/>
                <a:ext cx="959618" cy="243694"/>
              </a:xfrm>
              <a:prstGeom prst="rect">
                <a:avLst/>
              </a:prstGeom>
              <a:solidFill>
                <a:schemeClr val="bg1"/>
              </a:solidFill>
              <a:ln>
                <a:solidFill>
                  <a:schemeClr val="bg1"/>
                </a:solidFill>
              </a:ln>
            </p:spPr>
          </p:pic>
          <p:pic>
            <p:nvPicPr>
              <p:cNvPr id="127" name="Picture 126">
                <a:extLst>
                  <a:ext uri="{FF2B5EF4-FFF2-40B4-BE49-F238E27FC236}">
                    <a16:creationId xmlns:a16="http://schemas.microsoft.com/office/drawing/2014/main" id="{4BA649C2-66E7-4644-B27C-64CD15F2B276}"/>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b="-1"/>
              <a:stretch/>
            </p:blipFill>
            <p:spPr>
              <a:xfrm>
                <a:off x="4645959" y="1999426"/>
                <a:ext cx="687783" cy="194955"/>
              </a:xfrm>
              <a:prstGeom prst="rect">
                <a:avLst/>
              </a:prstGeom>
              <a:solidFill>
                <a:schemeClr val="bg1"/>
              </a:solidFill>
              <a:ln>
                <a:noFill/>
              </a:ln>
            </p:spPr>
          </p:pic>
          <p:pic>
            <p:nvPicPr>
              <p:cNvPr id="128" name="Picture 127">
                <a:extLst>
                  <a:ext uri="{FF2B5EF4-FFF2-40B4-BE49-F238E27FC236}">
                    <a16:creationId xmlns:a16="http://schemas.microsoft.com/office/drawing/2014/main" id="{D0D8B588-5339-4305-A858-6C19D27EB037}"/>
                  </a:ext>
                </a:extLst>
              </p:cNvPr>
              <p:cNvPicPr>
                <a:picLocks noChangeAspect="1"/>
              </p:cNvPicPr>
              <p:nvPr/>
            </p:nvPicPr>
            <p:blipFill rotWithShape="1">
              <a:blip r:embed="rId6" cstate="screen">
                <a:grayscl/>
                <a:extLst>
                  <a:ext uri="{28A0092B-C50C-407E-A947-70E740481C1C}">
                    <a14:useLocalDpi xmlns:a14="http://schemas.microsoft.com/office/drawing/2010/main"/>
                  </a:ext>
                </a:extLst>
              </a:blip>
              <a:srcRect b="-2"/>
              <a:stretch/>
            </p:blipFill>
            <p:spPr>
              <a:xfrm>
                <a:off x="3969102" y="2435673"/>
                <a:ext cx="1310998" cy="194955"/>
              </a:xfrm>
              <a:prstGeom prst="rect">
                <a:avLst/>
              </a:prstGeom>
              <a:solidFill>
                <a:schemeClr val="bg1"/>
              </a:solidFill>
              <a:ln>
                <a:solidFill>
                  <a:schemeClr val="bg1"/>
                </a:solidFill>
              </a:ln>
            </p:spPr>
          </p:pic>
          <p:pic>
            <p:nvPicPr>
              <p:cNvPr id="129" name="Picture 128" descr="concur_logo.png">
                <a:extLst>
                  <a:ext uri="{FF2B5EF4-FFF2-40B4-BE49-F238E27FC236}">
                    <a16:creationId xmlns:a16="http://schemas.microsoft.com/office/drawing/2014/main" id="{470FE5DA-1B2C-43B2-AABB-2EE4F2B7635F}"/>
                  </a:ext>
                </a:extLst>
              </p:cNvPr>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4259877" y="2210420"/>
                <a:ext cx="798914" cy="195613"/>
              </a:xfrm>
              <a:prstGeom prst="rect">
                <a:avLst/>
              </a:prstGeom>
              <a:solidFill>
                <a:schemeClr val="bg1"/>
              </a:solidFill>
              <a:ln>
                <a:solidFill>
                  <a:schemeClr val="bg1"/>
                </a:solidFill>
              </a:ln>
            </p:spPr>
          </p:pic>
          <p:sp>
            <p:nvSpPr>
              <p:cNvPr id="130" name="TextBox 129">
                <a:extLst>
                  <a:ext uri="{FF2B5EF4-FFF2-40B4-BE49-F238E27FC236}">
                    <a16:creationId xmlns:a16="http://schemas.microsoft.com/office/drawing/2014/main" id="{EDB2FB37-254C-417B-9427-F6417BDE5287}"/>
                  </a:ext>
                </a:extLst>
              </p:cNvPr>
              <p:cNvSpPr txBox="1"/>
              <p:nvPr/>
            </p:nvSpPr>
            <p:spPr>
              <a:xfrm>
                <a:off x="4086356" y="5245409"/>
                <a:ext cx="748661" cy="369332"/>
              </a:xfrm>
              <a:prstGeom prst="rect">
                <a:avLst/>
              </a:prstGeom>
              <a:noFill/>
            </p:spPr>
            <p:txBody>
              <a:bodyPr wrap="square" lIns="0" tIns="0" rIns="0" bIns="0" rtlCol="0">
                <a:spAutoFit/>
              </a:bodyPr>
              <a:lstStyle/>
              <a:p>
                <a:pPr marL="0" marR="0" lvl="0" indent="0" algn="ctr" defTabSz="1088776" eaLnBrk="1" fontAlgn="base" latinLnBrk="0" hangingPunct="1">
                  <a:lnSpc>
                    <a:spcPct val="100000"/>
                  </a:lnSpc>
                  <a:spcBef>
                    <a:spcPts val="600"/>
                  </a:spcBef>
                  <a:spcAft>
                    <a:spcPct val="0"/>
                  </a:spcAft>
                  <a:buClr>
                    <a:srgbClr val="F0AB00"/>
                  </a:buClr>
                  <a:buSzPct val="80000"/>
                  <a:buFontTx/>
                  <a:buNone/>
                  <a:tabLst/>
                  <a:defRPr/>
                </a:pPr>
                <a:r>
                  <a:rPr kumimoji="0" lang="en-US" sz="1200" b="1" i="0" u="none" strike="noStrike" kern="0" cap="none" spc="0" normalizeH="0" baseline="0" noProof="0" dirty="0">
                    <a:ln>
                      <a:noFill/>
                    </a:ln>
                    <a:solidFill>
                      <a:srgbClr val="CCCCCC">
                        <a:lumMod val="50000"/>
                      </a:srgbClr>
                    </a:solidFill>
                    <a:effectLst/>
                    <a:uLnTx/>
                    <a:uFillTx/>
                    <a:latin typeface="Arial"/>
                    <a:ea typeface="Arial Unicode MS" pitchFamily="34" charset="-128"/>
                    <a:cs typeface="Arial Unicode MS" pitchFamily="34" charset="-128"/>
                  </a:rPr>
                  <a:t>Business </a:t>
                </a:r>
                <a:br>
                  <a:rPr kumimoji="0" lang="en-US" sz="1200" b="1" i="0" u="none" strike="noStrike" kern="0" cap="none" spc="0" normalizeH="0" baseline="0" noProof="0" dirty="0">
                    <a:ln>
                      <a:noFill/>
                    </a:ln>
                    <a:solidFill>
                      <a:srgbClr val="CCCCCC">
                        <a:lumMod val="50000"/>
                      </a:srgbClr>
                    </a:solidFill>
                    <a:effectLst/>
                    <a:uLnTx/>
                    <a:uFillTx/>
                    <a:latin typeface="Arial"/>
                    <a:ea typeface="Arial Unicode MS" pitchFamily="34" charset="-128"/>
                    <a:cs typeface="Arial Unicode MS" pitchFamily="34" charset="-128"/>
                  </a:rPr>
                </a:br>
                <a:r>
                  <a:rPr kumimoji="0" lang="en-US" sz="1200" b="1" i="0" u="none" strike="noStrike" kern="0" cap="none" spc="0" normalizeH="0" baseline="0" noProof="0" dirty="0">
                    <a:ln>
                      <a:noFill/>
                    </a:ln>
                    <a:solidFill>
                      <a:srgbClr val="CCCCCC">
                        <a:lumMod val="50000"/>
                      </a:srgbClr>
                    </a:solidFill>
                    <a:effectLst/>
                    <a:uLnTx/>
                    <a:uFillTx/>
                    <a:latin typeface="Arial"/>
                    <a:ea typeface="Arial Unicode MS" pitchFamily="34" charset="-128"/>
                    <a:cs typeface="Arial Unicode MS" pitchFamily="34" charset="-128"/>
                  </a:rPr>
                  <a:t>Suite</a:t>
                </a:r>
              </a:p>
            </p:txBody>
          </p:sp>
          <p:sp>
            <p:nvSpPr>
              <p:cNvPr id="131" name="Rectangle 130">
                <a:extLst>
                  <a:ext uri="{FF2B5EF4-FFF2-40B4-BE49-F238E27FC236}">
                    <a16:creationId xmlns:a16="http://schemas.microsoft.com/office/drawing/2014/main" id="{468CDACF-53EA-4BCF-A6C5-AB7B032F26A5}"/>
                  </a:ext>
                </a:extLst>
              </p:cNvPr>
              <p:cNvSpPr/>
              <p:nvPr/>
            </p:nvSpPr>
            <p:spPr bwMode="gray">
              <a:xfrm>
                <a:off x="4971068" y="5748972"/>
                <a:ext cx="2687236" cy="368999"/>
              </a:xfrm>
              <a:prstGeom prst="rect">
                <a:avLst/>
              </a:prstGeom>
              <a:solidFill>
                <a:srgbClr val="0076CB"/>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OnPremise2OnPremise</a:t>
                </a:r>
              </a:p>
            </p:txBody>
          </p:sp>
          <p:cxnSp>
            <p:nvCxnSpPr>
              <p:cNvPr id="132" name="Straight Arrow Connector 18">
                <a:extLst>
                  <a:ext uri="{FF2B5EF4-FFF2-40B4-BE49-F238E27FC236}">
                    <a16:creationId xmlns:a16="http://schemas.microsoft.com/office/drawing/2014/main" id="{73B39707-88D4-4E48-AB5C-5540DFB2DBAC}"/>
                  </a:ext>
                </a:extLst>
              </p:cNvPr>
              <p:cNvCxnSpPr>
                <a:cxnSpLocks noChangeShapeType="1"/>
              </p:cNvCxnSpPr>
              <p:nvPr/>
            </p:nvCxnSpPr>
            <p:spPr bwMode="auto">
              <a:xfrm flipH="1">
                <a:off x="6579482" y="5411195"/>
                <a:ext cx="557162" cy="0"/>
              </a:xfrm>
              <a:prstGeom prst="straightConnector1">
                <a:avLst/>
              </a:prstGeom>
              <a:noFill/>
              <a:ln w="57150" algn="ctr">
                <a:solidFill>
                  <a:srgbClr val="0076CB"/>
                </a:solidFill>
                <a:round/>
                <a:headEnd type="triangle" w="med" len="med"/>
                <a:tailEnd type="triangle" w="med" len="med"/>
              </a:ln>
            </p:spPr>
          </p:cxnSp>
          <p:cxnSp>
            <p:nvCxnSpPr>
              <p:cNvPr id="133" name="Straight Arrow Connector 18">
                <a:extLst>
                  <a:ext uri="{FF2B5EF4-FFF2-40B4-BE49-F238E27FC236}">
                    <a16:creationId xmlns:a16="http://schemas.microsoft.com/office/drawing/2014/main" id="{4D17E193-A7B3-4B64-9270-9F31466CFEF4}"/>
                  </a:ext>
                </a:extLst>
              </p:cNvPr>
              <p:cNvCxnSpPr>
                <a:cxnSpLocks noChangeShapeType="1"/>
              </p:cNvCxnSpPr>
              <p:nvPr/>
            </p:nvCxnSpPr>
            <p:spPr bwMode="auto">
              <a:xfrm>
                <a:off x="2596435" y="2670780"/>
                <a:ext cx="1010023" cy="0"/>
              </a:xfrm>
              <a:prstGeom prst="straightConnector1">
                <a:avLst/>
              </a:prstGeom>
              <a:noFill/>
              <a:ln w="57150" algn="ctr">
                <a:solidFill>
                  <a:srgbClr val="0076CB"/>
                </a:solidFill>
                <a:round/>
                <a:headEnd type="triangle" w="med" len="med"/>
                <a:tailEnd type="triangle" w="med" len="med"/>
              </a:ln>
            </p:spPr>
          </p:cxnSp>
          <p:cxnSp>
            <p:nvCxnSpPr>
              <p:cNvPr id="134" name="Straight Arrow Connector 18">
                <a:extLst>
                  <a:ext uri="{FF2B5EF4-FFF2-40B4-BE49-F238E27FC236}">
                    <a16:creationId xmlns:a16="http://schemas.microsoft.com/office/drawing/2014/main" id="{F077ABEE-18A6-4C8D-ABBB-53135BFDA1F9}"/>
                  </a:ext>
                </a:extLst>
              </p:cNvPr>
              <p:cNvCxnSpPr>
                <a:cxnSpLocks noChangeShapeType="1"/>
              </p:cNvCxnSpPr>
              <p:nvPr/>
            </p:nvCxnSpPr>
            <p:spPr bwMode="auto">
              <a:xfrm>
                <a:off x="8590649" y="5410003"/>
                <a:ext cx="1010023" cy="0"/>
              </a:xfrm>
              <a:prstGeom prst="straightConnector1">
                <a:avLst/>
              </a:prstGeom>
              <a:noFill/>
              <a:ln w="57150" algn="ctr">
                <a:solidFill>
                  <a:srgbClr val="0076CB"/>
                </a:solidFill>
                <a:round/>
                <a:headEnd type="triangle" w="med" len="med"/>
                <a:tailEnd type="triangle" w="med" len="med"/>
              </a:ln>
            </p:spPr>
          </p:cxnSp>
          <p:sp>
            <p:nvSpPr>
              <p:cNvPr id="135" name="Rectangle 134">
                <a:extLst>
                  <a:ext uri="{FF2B5EF4-FFF2-40B4-BE49-F238E27FC236}">
                    <a16:creationId xmlns:a16="http://schemas.microsoft.com/office/drawing/2014/main" id="{DC713833-4CAC-4C7B-BE06-00127D696446}"/>
                  </a:ext>
                </a:extLst>
              </p:cNvPr>
              <p:cNvSpPr/>
              <p:nvPr/>
            </p:nvSpPr>
            <p:spPr bwMode="gray">
              <a:xfrm>
                <a:off x="8424312" y="5721646"/>
                <a:ext cx="2065763" cy="381329"/>
              </a:xfrm>
              <a:prstGeom prst="rect">
                <a:avLst/>
              </a:prstGeom>
              <a:solidFill>
                <a:srgbClr val="0076CB"/>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dirty="0">
                    <a:ln>
                      <a:noFill/>
                    </a:ln>
                    <a:solidFill>
                      <a:srgbClr val="FFFFFF"/>
                    </a:solidFill>
                    <a:effectLst/>
                    <a:uLnTx/>
                    <a:uFillTx/>
                    <a:latin typeface="Arial"/>
                    <a:ea typeface="Arial Unicode MS" pitchFamily="34" charset="-128"/>
                    <a:cs typeface="Arial"/>
                  </a:rPr>
                  <a:t>Thing2OnPremise</a:t>
                </a:r>
              </a:p>
            </p:txBody>
          </p:sp>
          <p:sp>
            <p:nvSpPr>
              <p:cNvPr id="136" name="Rectangle 135">
                <a:extLst>
                  <a:ext uri="{FF2B5EF4-FFF2-40B4-BE49-F238E27FC236}">
                    <a16:creationId xmlns:a16="http://schemas.microsoft.com/office/drawing/2014/main" id="{124FE282-37CE-433F-8D2F-102F47706BD1}"/>
                  </a:ext>
                </a:extLst>
              </p:cNvPr>
              <p:cNvSpPr/>
              <p:nvPr/>
            </p:nvSpPr>
            <p:spPr bwMode="gray">
              <a:xfrm>
                <a:off x="8388081" y="2072256"/>
                <a:ext cx="2097172" cy="381329"/>
              </a:xfrm>
              <a:prstGeom prst="rect">
                <a:avLst/>
              </a:prstGeom>
              <a:solidFill>
                <a:srgbClr val="0076CB"/>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dirty="0">
                    <a:ln>
                      <a:noFill/>
                    </a:ln>
                    <a:solidFill>
                      <a:srgbClr val="FFFFFF"/>
                    </a:solidFill>
                    <a:effectLst/>
                    <a:uLnTx/>
                    <a:uFillTx/>
                    <a:latin typeface="Arial"/>
                    <a:ea typeface="Arial Unicode MS" pitchFamily="34" charset="-128"/>
                    <a:cs typeface="Arial"/>
                  </a:rPr>
                  <a:t>Thing2Cloud</a:t>
                </a:r>
              </a:p>
            </p:txBody>
          </p:sp>
          <p:cxnSp>
            <p:nvCxnSpPr>
              <p:cNvPr id="137" name="Straight Arrow Connector 18">
                <a:extLst>
                  <a:ext uri="{FF2B5EF4-FFF2-40B4-BE49-F238E27FC236}">
                    <a16:creationId xmlns:a16="http://schemas.microsoft.com/office/drawing/2014/main" id="{9209831E-40E7-48CD-949B-C8A96C2D79C6}"/>
                  </a:ext>
                </a:extLst>
              </p:cNvPr>
              <p:cNvCxnSpPr>
                <a:cxnSpLocks noChangeShapeType="1"/>
              </p:cNvCxnSpPr>
              <p:nvPr/>
            </p:nvCxnSpPr>
            <p:spPr bwMode="auto">
              <a:xfrm>
                <a:off x="8552136" y="2670780"/>
                <a:ext cx="1010023" cy="0"/>
              </a:xfrm>
              <a:prstGeom prst="straightConnector1">
                <a:avLst/>
              </a:prstGeom>
              <a:noFill/>
              <a:ln w="57150" algn="ctr">
                <a:solidFill>
                  <a:srgbClr val="0076CB"/>
                </a:solidFill>
                <a:round/>
                <a:headEnd type="triangle" w="med" len="med"/>
                <a:tailEnd type="triangle" w="med" len="med"/>
              </a:ln>
            </p:spPr>
          </p:cxnSp>
          <p:sp>
            <p:nvSpPr>
              <p:cNvPr id="138" name="Rectangle 137">
                <a:extLst>
                  <a:ext uri="{FF2B5EF4-FFF2-40B4-BE49-F238E27FC236}">
                    <a16:creationId xmlns:a16="http://schemas.microsoft.com/office/drawing/2014/main" id="{572D34AC-A23A-46C2-8C4D-CAEF9A8798DD}"/>
                  </a:ext>
                </a:extLst>
              </p:cNvPr>
              <p:cNvSpPr/>
              <p:nvPr/>
            </p:nvSpPr>
            <p:spPr bwMode="gray">
              <a:xfrm>
                <a:off x="6495266" y="1463374"/>
                <a:ext cx="1190220" cy="1567327"/>
              </a:xfrm>
              <a:prstGeom prst="rect">
                <a:avLst/>
              </a:prstGeom>
              <a:solidFill>
                <a:srgbClr val="FFFFFF">
                  <a:lumMod val="95000"/>
                </a:srgbClr>
              </a:solidFill>
              <a:ln w="19050" algn="ctr">
                <a:noFill/>
                <a:prstDash val="dash"/>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1" i="0" u="none" strike="noStrike" kern="0" cap="none" spc="0" normalizeH="0" baseline="0" noProof="0" dirty="0">
                  <a:ln>
                    <a:noFill/>
                  </a:ln>
                  <a:solidFill>
                    <a:srgbClr val="000000"/>
                  </a:solidFill>
                  <a:effectLst/>
                  <a:uLnTx/>
                  <a:uFillTx/>
                  <a:latin typeface="Arial"/>
                  <a:ea typeface="Arial Unicode MS" pitchFamily="34" charset="-128"/>
                  <a:cs typeface="Arial"/>
                </a:endParaRPr>
              </a:p>
            </p:txBody>
          </p:sp>
          <p:sp>
            <p:nvSpPr>
              <p:cNvPr id="139" name="Freeform 70">
                <a:extLst>
                  <a:ext uri="{FF2B5EF4-FFF2-40B4-BE49-F238E27FC236}">
                    <a16:creationId xmlns:a16="http://schemas.microsoft.com/office/drawing/2014/main" id="{E72473DD-5E2B-419D-BAE6-7F58D03310C4}"/>
                  </a:ext>
                </a:extLst>
              </p:cNvPr>
              <p:cNvSpPr>
                <a:spLocks/>
              </p:cNvSpPr>
              <p:nvPr/>
            </p:nvSpPr>
            <p:spPr bwMode="gray">
              <a:xfrm>
                <a:off x="6630312" y="1714667"/>
                <a:ext cx="1718389" cy="1239378"/>
              </a:xfrm>
              <a:custGeom>
                <a:avLst/>
                <a:gdLst>
                  <a:gd name="T0" fmla="*/ 2147483647 w 522"/>
                  <a:gd name="T1" fmla="*/ 2147483647 h 234"/>
                  <a:gd name="T2" fmla="*/ 2147483647 w 522"/>
                  <a:gd name="T3" fmla="*/ 2147483647 h 234"/>
                  <a:gd name="T4" fmla="*/ 2147483647 w 522"/>
                  <a:gd name="T5" fmla="*/ 2147483647 h 234"/>
                  <a:gd name="T6" fmla="*/ 2147483647 w 522"/>
                  <a:gd name="T7" fmla="*/ 2147483647 h 234"/>
                  <a:gd name="T8" fmla="*/ 2147483647 w 522"/>
                  <a:gd name="T9" fmla="*/ 2147483647 h 234"/>
                  <a:gd name="T10" fmla="*/ 2147483647 w 522"/>
                  <a:gd name="T11" fmla="*/ 2147483647 h 234"/>
                  <a:gd name="T12" fmla="*/ 2147483647 w 522"/>
                  <a:gd name="T13" fmla="*/ 2147483647 h 234"/>
                  <a:gd name="T14" fmla="*/ 2147483647 w 522"/>
                  <a:gd name="T15" fmla="*/ 2147483647 h 234"/>
                  <a:gd name="T16" fmla="*/ 2147483647 w 522"/>
                  <a:gd name="T17" fmla="*/ 2147483647 h 234"/>
                  <a:gd name="T18" fmla="*/ 2147483647 w 522"/>
                  <a:gd name="T19" fmla="*/ 2147483647 h 234"/>
                  <a:gd name="T20" fmla="*/ 2147483647 w 522"/>
                  <a:gd name="T21" fmla="*/ 2147483647 h 234"/>
                  <a:gd name="T22" fmla="*/ 2147483647 w 522"/>
                  <a:gd name="T23" fmla="*/ 2147483647 h 234"/>
                  <a:gd name="T24" fmla="*/ 2147483647 w 522"/>
                  <a:gd name="T25" fmla="*/ 2147483647 h 234"/>
                  <a:gd name="T26" fmla="*/ 2147483647 w 522"/>
                  <a:gd name="T27" fmla="*/ 2147483647 h 234"/>
                  <a:gd name="T28" fmla="*/ 2147483647 w 522"/>
                  <a:gd name="T29" fmla="*/ 2147483647 h 234"/>
                  <a:gd name="T30" fmla="*/ 2147483647 w 522"/>
                  <a:gd name="T31" fmla="*/ 2147483647 h 234"/>
                  <a:gd name="T32" fmla="*/ 2147483647 w 522"/>
                  <a:gd name="T33" fmla="*/ 2147483647 h 234"/>
                  <a:gd name="T34" fmla="*/ 2147483647 w 522"/>
                  <a:gd name="T35" fmla="*/ 2147483647 h 234"/>
                  <a:gd name="T36" fmla="*/ 2147483647 w 522"/>
                  <a:gd name="T37" fmla="*/ 2147483647 h 234"/>
                  <a:gd name="T38" fmla="*/ 2147483647 w 522"/>
                  <a:gd name="T39" fmla="*/ 2147483647 h 234"/>
                  <a:gd name="T40" fmla="*/ 2147483647 w 522"/>
                  <a:gd name="T41" fmla="*/ 2147483647 h 234"/>
                  <a:gd name="T42" fmla="*/ 2147483647 w 522"/>
                  <a:gd name="T43" fmla="*/ 2147483647 h 234"/>
                  <a:gd name="T44" fmla="*/ 2147483647 w 522"/>
                  <a:gd name="T45" fmla="*/ 2147483647 h 2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2"/>
                  <a:gd name="T70" fmla="*/ 0 h 234"/>
                  <a:gd name="T71" fmla="*/ 522 w 522"/>
                  <a:gd name="T72" fmla="*/ 234 h 2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2" h="234">
                    <a:moveTo>
                      <a:pt x="375" y="68"/>
                    </a:moveTo>
                    <a:cubicBezTo>
                      <a:pt x="375" y="68"/>
                      <a:pt x="417" y="56"/>
                      <a:pt x="451" y="69"/>
                    </a:cubicBezTo>
                    <a:cubicBezTo>
                      <a:pt x="485" y="83"/>
                      <a:pt x="472" y="116"/>
                      <a:pt x="472" y="116"/>
                    </a:cubicBezTo>
                    <a:cubicBezTo>
                      <a:pt x="472" y="116"/>
                      <a:pt x="522" y="120"/>
                      <a:pt x="508" y="159"/>
                    </a:cubicBezTo>
                    <a:cubicBezTo>
                      <a:pt x="493" y="198"/>
                      <a:pt x="440" y="207"/>
                      <a:pt x="440" y="207"/>
                    </a:cubicBezTo>
                    <a:cubicBezTo>
                      <a:pt x="440" y="207"/>
                      <a:pt x="429" y="220"/>
                      <a:pt x="406" y="226"/>
                    </a:cubicBezTo>
                    <a:cubicBezTo>
                      <a:pt x="388" y="231"/>
                      <a:pt x="370" y="233"/>
                      <a:pt x="356" y="228"/>
                    </a:cubicBezTo>
                    <a:cubicBezTo>
                      <a:pt x="345" y="225"/>
                      <a:pt x="328" y="216"/>
                      <a:pt x="328" y="216"/>
                    </a:cubicBezTo>
                    <a:cubicBezTo>
                      <a:pt x="328" y="216"/>
                      <a:pt x="308" y="220"/>
                      <a:pt x="294" y="217"/>
                    </a:cubicBezTo>
                    <a:cubicBezTo>
                      <a:pt x="281" y="214"/>
                      <a:pt x="271" y="209"/>
                      <a:pt x="271" y="209"/>
                    </a:cubicBezTo>
                    <a:cubicBezTo>
                      <a:pt x="271" y="209"/>
                      <a:pt x="259" y="222"/>
                      <a:pt x="237" y="226"/>
                    </a:cubicBezTo>
                    <a:cubicBezTo>
                      <a:pt x="219" y="230"/>
                      <a:pt x="198" y="234"/>
                      <a:pt x="179" y="231"/>
                    </a:cubicBezTo>
                    <a:cubicBezTo>
                      <a:pt x="161" y="228"/>
                      <a:pt x="144" y="221"/>
                      <a:pt x="144" y="221"/>
                    </a:cubicBezTo>
                    <a:cubicBezTo>
                      <a:pt x="144" y="221"/>
                      <a:pt x="115" y="232"/>
                      <a:pt x="85" y="228"/>
                    </a:cubicBezTo>
                    <a:cubicBezTo>
                      <a:pt x="36" y="221"/>
                      <a:pt x="0" y="189"/>
                      <a:pt x="7" y="156"/>
                    </a:cubicBezTo>
                    <a:cubicBezTo>
                      <a:pt x="17" y="113"/>
                      <a:pt x="70" y="101"/>
                      <a:pt x="70" y="101"/>
                    </a:cubicBezTo>
                    <a:cubicBezTo>
                      <a:pt x="70" y="101"/>
                      <a:pt x="68" y="86"/>
                      <a:pt x="79" y="75"/>
                    </a:cubicBezTo>
                    <a:cubicBezTo>
                      <a:pt x="95" y="58"/>
                      <a:pt x="117" y="46"/>
                      <a:pt x="153" y="51"/>
                    </a:cubicBezTo>
                    <a:cubicBezTo>
                      <a:pt x="165" y="52"/>
                      <a:pt x="171" y="60"/>
                      <a:pt x="171" y="60"/>
                    </a:cubicBezTo>
                    <a:cubicBezTo>
                      <a:pt x="171" y="60"/>
                      <a:pt x="169" y="26"/>
                      <a:pt x="211" y="14"/>
                    </a:cubicBezTo>
                    <a:cubicBezTo>
                      <a:pt x="255" y="0"/>
                      <a:pt x="286" y="2"/>
                      <a:pt x="307" y="6"/>
                    </a:cubicBezTo>
                    <a:cubicBezTo>
                      <a:pt x="346" y="12"/>
                      <a:pt x="371" y="25"/>
                      <a:pt x="377" y="44"/>
                    </a:cubicBezTo>
                    <a:cubicBezTo>
                      <a:pt x="381" y="57"/>
                      <a:pt x="375" y="68"/>
                      <a:pt x="375" y="68"/>
                    </a:cubicBezTo>
                    <a:close/>
                  </a:path>
                </a:pathLst>
              </a:custGeom>
              <a:solidFill>
                <a:srgbClr val="FFFFFF"/>
              </a:solidFill>
              <a:ln w="19050">
                <a:solidFill>
                  <a:srgbClr val="666666"/>
                </a:solidFill>
                <a:round/>
                <a:headEnd/>
                <a:tailEnd/>
              </a:ln>
            </p:spPr>
            <p:txBody>
              <a:bodyPr anchor="ctr"/>
              <a:lstStyle/>
              <a:p>
                <a:pPr marL="0" marR="0" lvl="0" indent="0" algn="ctr" defTabSz="1088776" eaLnBrk="1" fontAlgn="auto" latinLnBrk="0" hangingPunct="1">
                  <a:lnSpc>
                    <a:spcPct val="100000"/>
                  </a:lnSpc>
                  <a:spcBef>
                    <a:spcPts val="0"/>
                  </a:spcBef>
                  <a:spcAft>
                    <a:spcPts val="0"/>
                  </a:spcAft>
                  <a:buClrTx/>
                  <a:buSzTx/>
                  <a:buFontTx/>
                  <a:buNone/>
                  <a:tabLst/>
                  <a:defRPr/>
                </a:pPr>
                <a:br>
                  <a:rPr kumimoji="0" lang="en-US" sz="1100" b="1" i="0" u="none" strike="noStrike" kern="0" cap="none" spc="0" normalizeH="0" baseline="0" noProof="0" dirty="0">
                    <a:ln>
                      <a:noFill/>
                    </a:ln>
                    <a:solidFill>
                      <a:srgbClr val="000000"/>
                    </a:solidFill>
                    <a:effectLst/>
                    <a:uLnTx/>
                    <a:uFillTx/>
                    <a:latin typeface="Arial"/>
                    <a:ea typeface="Arial Unicode MS" pitchFamily="34" charset="-128"/>
                    <a:cs typeface="Arial"/>
                  </a:rPr>
                </a:br>
                <a:r>
                  <a:rPr kumimoji="0" lang="en-US" sz="1200" i="0" u="none" strike="noStrike" kern="0" cap="none" spc="0" normalizeH="0" baseline="0" noProof="0" dirty="0">
                    <a:ln>
                      <a:noFill/>
                    </a:ln>
                    <a:solidFill>
                      <a:srgbClr val="CCCCCC">
                        <a:lumMod val="50000"/>
                      </a:srgbClr>
                    </a:solidFill>
                    <a:effectLst/>
                    <a:uLnTx/>
                    <a:uFillTx/>
                    <a:latin typeface="Arial"/>
                    <a:ea typeface="Arial Unicode MS" pitchFamily="34" charset="-128"/>
                    <a:cs typeface="Arial"/>
                  </a:rPr>
                  <a:t>Non SAP </a:t>
                </a:r>
                <a:br>
                  <a:rPr kumimoji="0" lang="en-US" sz="1200" i="0" u="none" strike="noStrike" kern="0" cap="none" spc="0" normalizeH="0" baseline="0" noProof="0" dirty="0">
                    <a:ln>
                      <a:noFill/>
                    </a:ln>
                    <a:solidFill>
                      <a:srgbClr val="CCCCCC">
                        <a:lumMod val="50000"/>
                      </a:srgbClr>
                    </a:solidFill>
                    <a:effectLst/>
                    <a:uLnTx/>
                    <a:uFillTx/>
                    <a:latin typeface="Arial"/>
                    <a:ea typeface="Arial Unicode MS" pitchFamily="34" charset="-128"/>
                    <a:cs typeface="Arial"/>
                  </a:rPr>
                </a:br>
                <a:r>
                  <a:rPr kumimoji="0" lang="en-US" sz="1200" i="0" u="none" strike="noStrike" kern="0" cap="none" spc="0" normalizeH="0" baseline="0" noProof="0" dirty="0">
                    <a:ln>
                      <a:noFill/>
                    </a:ln>
                    <a:solidFill>
                      <a:srgbClr val="CCCCCC">
                        <a:lumMod val="50000"/>
                      </a:srgbClr>
                    </a:solidFill>
                    <a:effectLst/>
                    <a:uLnTx/>
                    <a:uFillTx/>
                    <a:latin typeface="Arial"/>
                    <a:ea typeface="Arial Unicode MS" pitchFamily="34" charset="-128"/>
                    <a:cs typeface="Arial"/>
                  </a:rPr>
                  <a:t>Cloud Apps</a:t>
                </a:r>
              </a:p>
            </p:txBody>
          </p:sp>
          <p:cxnSp>
            <p:nvCxnSpPr>
              <p:cNvPr id="140" name="Straight Arrow Connector 18">
                <a:extLst>
                  <a:ext uri="{FF2B5EF4-FFF2-40B4-BE49-F238E27FC236}">
                    <a16:creationId xmlns:a16="http://schemas.microsoft.com/office/drawing/2014/main" id="{CFB43921-E384-453D-B8C9-2AF86CE87496}"/>
                  </a:ext>
                </a:extLst>
              </p:cNvPr>
              <p:cNvCxnSpPr>
                <a:cxnSpLocks noChangeShapeType="1"/>
              </p:cNvCxnSpPr>
              <p:nvPr/>
            </p:nvCxnSpPr>
            <p:spPr bwMode="auto">
              <a:xfrm flipH="1">
                <a:off x="5623992" y="2670780"/>
                <a:ext cx="1320854" cy="0"/>
              </a:xfrm>
              <a:prstGeom prst="straightConnector1">
                <a:avLst/>
              </a:prstGeom>
              <a:noFill/>
              <a:ln w="57150" algn="ctr">
                <a:solidFill>
                  <a:srgbClr val="0076CB"/>
                </a:solidFill>
                <a:round/>
                <a:headEnd type="triangle" w="med" len="med"/>
                <a:tailEnd type="triangle" w="med" len="med"/>
              </a:ln>
            </p:spPr>
          </p:cxnSp>
          <p:sp>
            <p:nvSpPr>
              <p:cNvPr id="141" name="Rectangle 140">
                <a:extLst>
                  <a:ext uri="{FF2B5EF4-FFF2-40B4-BE49-F238E27FC236}">
                    <a16:creationId xmlns:a16="http://schemas.microsoft.com/office/drawing/2014/main" id="{2A50D5E2-CFFA-44ED-9436-FACAF31C22CF}"/>
                  </a:ext>
                </a:extLst>
              </p:cNvPr>
              <p:cNvSpPr/>
              <p:nvPr/>
            </p:nvSpPr>
            <p:spPr bwMode="gray">
              <a:xfrm>
                <a:off x="5370280" y="2091516"/>
                <a:ext cx="1574566" cy="325893"/>
              </a:xfrm>
              <a:prstGeom prst="rect">
                <a:avLst/>
              </a:prstGeom>
              <a:solidFill>
                <a:srgbClr val="0076CB"/>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dirty="0">
                    <a:ln>
                      <a:noFill/>
                    </a:ln>
                    <a:solidFill>
                      <a:srgbClr val="FFFFFF"/>
                    </a:solidFill>
                    <a:effectLst/>
                    <a:uLnTx/>
                    <a:uFillTx/>
                    <a:latin typeface="Arial"/>
                    <a:ea typeface="Arial Unicode MS" pitchFamily="34" charset="-128"/>
                    <a:cs typeface="Arial"/>
                  </a:rPr>
                  <a:t>Cloud2Cloud</a:t>
                </a:r>
              </a:p>
            </p:txBody>
          </p:sp>
          <p:sp>
            <p:nvSpPr>
              <p:cNvPr id="142" name="TextBox 45">
                <a:extLst>
                  <a:ext uri="{FF2B5EF4-FFF2-40B4-BE49-F238E27FC236}">
                    <a16:creationId xmlns:a16="http://schemas.microsoft.com/office/drawing/2014/main" id="{A7B3D286-445C-437E-AAE9-E6B0EE936449}"/>
                  </a:ext>
                </a:extLst>
              </p:cNvPr>
              <p:cNvSpPr txBox="1">
                <a:spLocks noChangeArrowheads="1"/>
              </p:cNvSpPr>
              <p:nvPr/>
            </p:nvSpPr>
            <p:spPr bwMode="auto">
              <a:xfrm>
                <a:off x="1490841" y="1473160"/>
                <a:ext cx="1124448" cy="479235"/>
              </a:xfrm>
              <a:prstGeom prst="rect">
                <a:avLst/>
              </a:prstGeom>
              <a:noFill/>
              <a:ln w="9525">
                <a:noFill/>
                <a:miter lim="800000"/>
                <a:headEnd/>
                <a:tailEnd/>
              </a:ln>
            </p:spPr>
            <p:txBody>
              <a:bodyPr wrap="square" lIns="108842" tIns="54420" rIns="108842" bIns="54420">
                <a:spAutoFit/>
              </a:bodyPr>
              <a:lstStyle/>
              <a:p>
                <a:pPr marL="0" marR="0" lvl="0" indent="0" algn="ctr" defTabSz="1088776" eaLnBrk="1" fontAlgn="auto" latinLnBrk="0" hangingPunct="1">
                  <a:lnSpc>
                    <a:spcPct val="100000"/>
                  </a:lnSpc>
                  <a:spcBef>
                    <a:spcPts val="0"/>
                  </a:spcBef>
                  <a:spcAft>
                    <a:spcPts val="0"/>
                  </a:spcAft>
                  <a:buClr>
                    <a:srgbClr val="F0AB00"/>
                  </a:buClr>
                  <a:buSzPct val="80000"/>
                  <a:buFont typeface="Wingdings" pitchFamily="2" charset="2"/>
                  <a:buNone/>
                  <a:tabLst/>
                  <a:defRPr/>
                </a:pPr>
                <a:r>
                  <a:rPr kumimoji="0" lang="en-US" sz="1200" b="0" i="0" u="none" strike="noStrike" kern="0" cap="none" spc="0" normalizeH="0" baseline="0" noProof="0" dirty="0">
                    <a:ln>
                      <a:noFill/>
                    </a:ln>
                    <a:solidFill>
                      <a:srgbClr val="000000"/>
                    </a:solidFill>
                    <a:effectLst/>
                    <a:uLnTx/>
                    <a:uFillTx/>
                    <a:latin typeface="Arial"/>
                    <a:cs typeface="Arial"/>
                  </a:rPr>
                  <a:t>User-Centric Applications</a:t>
                </a:r>
              </a:p>
            </p:txBody>
          </p:sp>
          <p:cxnSp>
            <p:nvCxnSpPr>
              <p:cNvPr id="143" name="Straight Arrow Connector 18">
                <a:extLst>
                  <a:ext uri="{FF2B5EF4-FFF2-40B4-BE49-F238E27FC236}">
                    <a16:creationId xmlns:a16="http://schemas.microsoft.com/office/drawing/2014/main" id="{BA1DE997-2050-4F6A-9458-0203576C73E1}"/>
                  </a:ext>
                </a:extLst>
              </p:cNvPr>
              <p:cNvCxnSpPr>
                <a:cxnSpLocks noChangeShapeType="1"/>
                <a:stCxn id="105" idx="1"/>
              </p:cNvCxnSpPr>
              <p:nvPr/>
            </p:nvCxnSpPr>
            <p:spPr bwMode="auto">
              <a:xfrm rot="10800000">
                <a:off x="5680326" y="3085118"/>
                <a:ext cx="1067818" cy="305179"/>
              </a:xfrm>
              <a:prstGeom prst="bentConnector3">
                <a:avLst>
                  <a:gd name="adj1" fmla="val 99952"/>
                </a:avLst>
              </a:prstGeom>
              <a:noFill/>
              <a:ln w="57150" algn="ctr">
                <a:solidFill>
                  <a:srgbClr val="0076CB"/>
                </a:solidFill>
                <a:round/>
                <a:headEnd type="triangle" w="med" len="med"/>
                <a:tailEnd type="triangle" w="med" len="med"/>
              </a:ln>
            </p:spPr>
          </p:cxnSp>
          <p:cxnSp>
            <p:nvCxnSpPr>
              <p:cNvPr id="144" name="Straight Arrow Connector 18">
                <a:extLst>
                  <a:ext uri="{FF2B5EF4-FFF2-40B4-BE49-F238E27FC236}">
                    <a16:creationId xmlns:a16="http://schemas.microsoft.com/office/drawing/2014/main" id="{5CBEC8F7-F046-4801-B6B9-CCF15ADCCD74}"/>
                  </a:ext>
                </a:extLst>
              </p:cNvPr>
              <p:cNvCxnSpPr>
                <a:cxnSpLocks noChangeShapeType="1"/>
              </p:cNvCxnSpPr>
              <p:nvPr/>
            </p:nvCxnSpPr>
            <p:spPr bwMode="auto">
              <a:xfrm>
                <a:off x="7886357" y="3678803"/>
                <a:ext cx="0" cy="858351"/>
              </a:xfrm>
              <a:prstGeom prst="straightConnector1">
                <a:avLst/>
              </a:prstGeom>
              <a:noFill/>
              <a:ln w="57150" algn="ctr">
                <a:solidFill>
                  <a:srgbClr val="0076CB"/>
                </a:solidFill>
                <a:round/>
                <a:headEnd type="triangle" w="med" len="med"/>
                <a:tailEnd type="triangle" w="med" len="med"/>
              </a:ln>
            </p:spPr>
          </p:cxnSp>
          <p:sp>
            <p:nvSpPr>
              <p:cNvPr id="145" name="Rectangle 144">
                <a:extLst>
                  <a:ext uri="{FF2B5EF4-FFF2-40B4-BE49-F238E27FC236}">
                    <a16:creationId xmlns:a16="http://schemas.microsoft.com/office/drawing/2014/main" id="{C51E2140-A7EB-4D1A-A0B6-55B3B1DAA41B}"/>
                  </a:ext>
                </a:extLst>
              </p:cNvPr>
              <p:cNvSpPr/>
              <p:nvPr/>
            </p:nvSpPr>
            <p:spPr>
              <a:xfrm>
                <a:off x="3969102" y="5101071"/>
                <a:ext cx="906529" cy="574479"/>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latin typeface="Arial" panose="020B0604020202020204" pitchFamily="34" charset="0"/>
                    <a:cs typeface="Arial" panose="020B0604020202020204" pitchFamily="34" charset="0"/>
                  </a:rPr>
                  <a:t>Business Suite</a:t>
                </a:r>
              </a:p>
            </p:txBody>
          </p:sp>
          <p:sp>
            <p:nvSpPr>
              <p:cNvPr id="146" name="Rectangle 145">
                <a:extLst>
                  <a:ext uri="{FF2B5EF4-FFF2-40B4-BE49-F238E27FC236}">
                    <a16:creationId xmlns:a16="http://schemas.microsoft.com/office/drawing/2014/main" id="{C02D66EC-0CE6-42EB-BA29-7AB1C776FB01}"/>
                  </a:ext>
                </a:extLst>
              </p:cNvPr>
              <p:cNvSpPr/>
              <p:nvPr/>
            </p:nvSpPr>
            <p:spPr>
              <a:xfrm>
                <a:off x="5487226" y="5101071"/>
                <a:ext cx="906529" cy="574479"/>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47" name="Rectangle 146">
                <a:extLst>
                  <a:ext uri="{FF2B5EF4-FFF2-40B4-BE49-F238E27FC236}">
                    <a16:creationId xmlns:a16="http://schemas.microsoft.com/office/drawing/2014/main" id="{197D31C5-35BD-4DAF-98AB-7980287BE895}"/>
                  </a:ext>
                </a:extLst>
              </p:cNvPr>
              <p:cNvSpPr/>
              <p:nvPr/>
            </p:nvSpPr>
            <p:spPr>
              <a:xfrm>
                <a:off x="7270131" y="5101071"/>
                <a:ext cx="906529" cy="574479"/>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lumMod val="65000"/>
                        <a:lumOff val="35000"/>
                      </a:schemeClr>
                    </a:solidFill>
                    <a:latin typeface="Arial" panose="020B0604020202020204" pitchFamily="34" charset="0"/>
                    <a:cs typeface="Arial" panose="020B0604020202020204" pitchFamily="34" charset="0"/>
                  </a:rPr>
                  <a:t>Non</a:t>
                </a:r>
                <a:br>
                  <a:rPr lang="en-US" sz="1300" dirty="0">
                    <a:solidFill>
                      <a:schemeClr val="tx1">
                        <a:lumMod val="65000"/>
                        <a:lumOff val="35000"/>
                      </a:schemeClr>
                    </a:solidFill>
                    <a:latin typeface="Arial" panose="020B0604020202020204" pitchFamily="34" charset="0"/>
                    <a:cs typeface="Arial" panose="020B0604020202020204" pitchFamily="34" charset="0"/>
                  </a:rPr>
                </a:br>
                <a:r>
                  <a:rPr lang="en-US" sz="1300" dirty="0">
                    <a:solidFill>
                      <a:schemeClr val="tx1">
                        <a:lumMod val="65000"/>
                        <a:lumOff val="35000"/>
                      </a:schemeClr>
                    </a:solidFill>
                    <a:latin typeface="Arial" panose="020B0604020202020204" pitchFamily="34" charset="0"/>
                    <a:cs typeface="Arial" panose="020B0604020202020204" pitchFamily="34" charset="0"/>
                  </a:rPr>
                  <a:t>SAP</a:t>
                </a:r>
              </a:p>
            </p:txBody>
          </p:sp>
          <p:sp>
            <p:nvSpPr>
              <p:cNvPr id="149" name="Oval 148">
                <a:extLst>
                  <a:ext uri="{FF2B5EF4-FFF2-40B4-BE49-F238E27FC236}">
                    <a16:creationId xmlns:a16="http://schemas.microsoft.com/office/drawing/2014/main" id="{824AA234-FDB8-4B11-AAF2-F655406017DD}"/>
                  </a:ext>
                </a:extLst>
              </p:cNvPr>
              <p:cNvSpPr/>
              <p:nvPr/>
            </p:nvSpPr>
            <p:spPr bwMode="gray">
              <a:xfrm rot="16200000">
                <a:off x="1774935" y="4964877"/>
                <a:ext cx="576000" cy="576000"/>
              </a:xfrm>
              <a:prstGeom prst="ellipse">
                <a:avLst/>
              </a:prstGeom>
              <a:noFill/>
              <a:ln w="38100" cmpd="sng" algn="ctr">
                <a:solidFill>
                  <a:schemeClr val="bg1">
                    <a:lumMod val="50000"/>
                  </a:scheme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50" name="Oval 149">
                <a:extLst>
                  <a:ext uri="{FF2B5EF4-FFF2-40B4-BE49-F238E27FC236}">
                    <a16:creationId xmlns:a16="http://schemas.microsoft.com/office/drawing/2014/main" id="{268ACAF7-6B75-4A98-B936-1031E3CC3E15}"/>
                  </a:ext>
                </a:extLst>
              </p:cNvPr>
              <p:cNvSpPr/>
              <p:nvPr/>
            </p:nvSpPr>
            <p:spPr bwMode="gray">
              <a:xfrm rot="16200000">
                <a:off x="9841268" y="4105161"/>
                <a:ext cx="576000" cy="576000"/>
              </a:xfrm>
              <a:prstGeom prst="ellipse">
                <a:avLst/>
              </a:prstGeom>
              <a:noFill/>
              <a:ln w="38100" cmpd="sng" algn="ctr">
                <a:solidFill>
                  <a:schemeClr val="bg1">
                    <a:lumMod val="50000"/>
                  </a:scheme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51" name="Oval 150">
                <a:extLst>
                  <a:ext uri="{FF2B5EF4-FFF2-40B4-BE49-F238E27FC236}">
                    <a16:creationId xmlns:a16="http://schemas.microsoft.com/office/drawing/2014/main" id="{E892ABDC-25CB-48B3-B966-1A88800A0A1B}"/>
                  </a:ext>
                </a:extLst>
              </p:cNvPr>
              <p:cNvSpPr/>
              <p:nvPr/>
            </p:nvSpPr>
            <p:spPr bwMode="gray">
              <a:xfrm rot="16200000">
                <a:off x="9841268" y="3337354"/>
                <a:ext cx="576000" cy="576000"/>
              </a:xfrm>
              <a:prstGeom prst="ellipse">
                <a:avLst/>
              </a:prstGeom>
              <a:noFill/>
              <a:ln w="38100" cmpd="sng" algn="ctr">
                <a:solidFill>
                  <a:schemeClr val="bg1">
                    <a:lumMod val="50000"/>
                  </a:scheme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52" name="Oval 151">
                <a:extLst>
                  <a:ext uri="{FF2B5EF4-FFF2-40B4-BE49-F238E27FC236}">
                    <a16:creationId xmlns:a16="http://schemas.microsoft.com/office/drawing/2014/main" id="{44FCE123-3FE7-4E43-BA8D-8A6D907FFE21}"/>
                  </a:ext>
                </a:extLst>
              </p:cNvPr>
              <p:cNvSpPr/>
              <p:nvPr/>
            </p:nvSpPr>
            <p:spPr bwMode="gray">
              <a:xfrm rot="16200000">
                <a:off x="9841268" y="2569547"/>
                <a:ext cx="576000" cy="576000"/>
              </a:xfrm>
              <a:prstGeom prst="ellipse">
                <a:avLst/>
              </a:prstGeom>
              <a:noFill/>
              <a:ln w="38100" cmpd="sng" algn="ctr">
                <a:solidFill>
                  <a:schemeClr val="bg1">
                    <a:lumMod val="50000"/>
                  </a:scheme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53" name="Oval 152">
                <a:extLst>
                  <a:ext uri="{FF2B5EF4-FFF2-40B4-BE49-F238E27FC236}">
                    <a16:creationId xmlns:a16="http://schemas.microsoft.com/office/drawing/2014/main" id="{F000737E-8816-478A-B8A3-6761EEA3B23E}"/>
                  </a:ext>
                </a:extLst>
              </p:cNvPr>
              <p:cNvSpPr/>
              <p:nvPr/>
            </p:nvSpPr>
            <p:spPr bwMode="gray">
              <a:xfrm rot="16200000">
                <a:off x="9841268" y="4872969"/>
                <a:ext cx="576000" cy="576000"/>
              </a:xfrm>
              <a:prstGeom prst="ellipse">
                <a:avLst/>
              </a:prstGeom>
              <a:noFill/>
              <a:ln w="38100" cmpd="sng" algn="ctr">
                <a:solidFill>
                  <a:schemeClr val="bg1">
                    <a:lumMod val="50000"/>
                  </a:scheme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2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54" name="TextBox 153">
                <a:extLst>
                  <a:ext uri="{FF2B5EF4-FFF2-40B4-BE49-F238E27FC236}">
                    <a16:creationId xmlns:a16="http://schemas.microsoft.com/office/drawing/2014/main" id="{CB8B0D14-FC38-43DB-97F1-D038E2E993C6}"/>
                  </a:ext>
                </a:extLst>
              </p:cNvPr>
              <p:cNvSpPr txBox="1"/>
              <p:nvPr/>
            </p:nvSpPr>
            <p:spPr>
              <a:xfrm>
                <a:off x="5218470" y="2140437"/>
                <a:ext cx="876326"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t>
                </a:r>
              </a:p>
            </p:txBody>
          </p:sp>
          <p:sp>
            <p:nvSpPr>
              <p:cNvPr id="155" name="TextBox 154">
                <a:extLst>
                  <a:ext uri="{FF2B5EF4-FFF2-40B4-BE49-F238E27FC236}">
                    <a16:creationId xmlns:a16="http://schemas.microsoft.com/office/drawing/2014/main" id="{8C368B60-F04B-4261-8CFE-FDE7890B093B}"/>
                  </a:ext>
                </a:extLst>
              </p:cNvPr>
              <p:cNvSpPr txBox="1"/>
              <p:nvPr/>
            </p:nvSpPr>
            <p:spPr>
              <a:xfrm>
                <a:off x="4539334" y="2593765"/>
                <a:ext cx="1127151" cy="307777"/>
              </a:xfrm>
              <a:prstGeom prst="rect">
                <a:avLst/>
              </a:prstGeom>
              <a:noFill/>
            </p:spPr>
            <p:txBody>
              <a:bodyPr wrap="square" rtlCol="0">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C/4 HANA</a:t>
                </a:r>
              </a:p>
            </p:txBody>
          </p:sp>
          <p:pic>
            <p:nvPicPr>
              <p:cNvPr id="156" name="Picture 155">
                <a:extLst>
                  <a:ext uri="{FF2B5EF4-FFF2-40B4-BE49-F238E27FC236}">
                    <a16:creationId xmlns:a16="http://schemas.microsoft.com/office/drawing/2014/main" id="{C8906DFA-2267-443D-9AC7-5FC8424A2B2E}"/>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5557323" y="5320718"/>
                <a:ext cx="759913" cy="139342"/>
              </a:xfrm>
              <a:prstGeom prst="rect">
                <a:avLst/>
              </a:prstGeom>
              <a:solidFill>
                <a:schemeClr val="bg1"/>
              </a:solidFill>
              <a:ln>
                <a:solidFill>
                  <a:schemeClr val="bg1"/>
                </a:solidFill>
              </a:ln>
            </p:spPr>
          </p:pic>
          <p:pic>
            <p:nvPicPr>
              <p:cNvPr id="157" name="Picture 156">
                <a:extLst>
                  <a:ext uri="{FF2B5EF4-FFF2-40B4-BE49-F238E27FC236}">
                    <a16:creationId xmlns:a16="http://schemas.microsoft.com/office/drawing/2014/main" id="{78194307-A7B3-4E80-8705-2693F9F23925}"/>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4024785" y="3015488"/>
                <a:ext cx="759913" cy="139342"/>
              </a:xfrm>
              <a:prstGeom prst="rect">
                <a:avLst/>
              </a:prstGeom>
              <a:solidFill>
                <a:schemeClr val="bg1"/>
              </a:solidFill>
              <a:ln>
                <a:solidFill>
                  <a:schemeClr val="bg1"/>
                </a:solidFill>
              </a:ln>
            </p:spPr>
          </p:pic>
          <p:pic>
            <p:nvPicPr>
              <p:cNvPr id="158" name="Picture 157" descr="SAP_grad_R_pref.png">
                <a:extLst>
                  <a:ext uri="{FF2B5EF4-FFF2-40B4-BE49-F238E27FC236}">
                    <a16:creationId xmlns:a16="http://schemas.microsoft.com/office/drawing/2014/main" id="{DBC4E9D7-549E-43D3-81BE-FF160062D0C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759288" y="4617193"/>
                <a:ext cx="765356" cy="411549"/>
              </a:xfrm>
              <a:prstGeom prst="rect">
                <a:avLst/>
              </a:prstGeom>
              <a:noFill/>
              <a:ln>
                <a:noFill/>
              </a:ln>
            </p:spPr>
          </p:pic>
          <p:pic>
            <p:nvPicPr>
              <p:cNvPr id="159" name="Picture 158" descr="SAP_grad_R_pref.png">
                <a:extLst>
                  <a:ext uri="{FF2B5EF4-FFF2-40B4-BE49-F238E27FC236}">
                    <a16:creationId xmlns:a16="http://schemas.microsoft.com/office/drawing/2014/main" id="{A31E8C05-FF94-4D14-8D8C-E5AAD0B8E14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419489" y="1569272"/>
                <a:ext cx="765356" cy="411549"/>
              </a:xfrm>
              <a:prstGeom prst="rect">
                <a:avLst/>
              </a:prstGeom>
              <a:noFill/>
              <a:ln>
                <a:noFill/>
              </a:ln>
            </p:spPr>
          </p:pic>
        </p:grpSp>
        <p:pic>
          <p:nvPicPr>
            <p:cNvPr id="160" name="Picture 159">
              <a:extLst>
                <a:ext uri="{FF2B5EF4-FFF2-40B4-BE49-F238E27FC236}">
                  <a16:creationId xmlns:a16="http://schemas.microsoft.com/office/drawing/2014/main" id="{7A3AD794-AE1F-4415-9E4A-239FC02BC9C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95916" y="3439623"/>
              <a:ext cx="459758" cy="459758"/>
            </a:xfrm>
            <a:prstGeom prst="rect">
              <a:avLst/>
            </a:prstGeom>
          </p:spPr>
        </p:pic>
        <p:pic>
          <p:nvPicPr>
            <p:cNvPr id="161" name="Picture 160">
              <a:extLst>
                <a:ext uri="{FF2B5EF4-FFF2-40B4-BE49-F238E27FC236}">
                  <a16:creationId xmlns:a16="http://schemas.microsoft.com/office/drawing/2014/main" id="{71F9B130-2412-4687-81B9-FA9846C6E75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90333" y="2630334"/>
              <a:ext cx="504262" cy="504262"/>
            </a:xfrm>
            <a:prstGeom prst="rect">
              <a:avLst/>
            </a:prstGeom>
          </p:spPr>
        </p:pic>
        <p:pic>
          <p:nvPicPr>
            <p:cNvPr id="162" name="Picture 161">
              <a:extLst>
                <a:ext uri="{FF2B5EF4-FFF2-40B4-BE49-F238E27FC236}">
                  <a16:creationId xmlns:a16="http://schemas.microsoft.com/office/drawing/2014/main" id="{7A610B43-2007-4A22-99D3-FA010F843AC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5400000">
              <a:off x="1679033" y="4222015"/>
              <a:ext cx="488169" cy="488169"/>
            </a:xfrm>
            <a:prstGeom prst="rect">
              <a:avLst/>
            </a:prstGeom>
          </p:spPr>
        </p:pic>
        <p:pic>
          <p:nvPicPr>
            <p:cNvPr id="163" name="Picture 162">
              <a:extLst>
                <a:ext uri="{FF2B5EF4-FFF2-40B4-BE49-F238E27FC236}">
                  <a16:creationId xmlns:a16="http://schemas.microsoft.com/office/drawing/2014/main" id="{8158BB2B-FF14-4356-80CF-1B9EA3558B81}"/>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07444" y="5055878"/>
              <a:ext cx="409249" cy="409249"/>
            </a:xfrm>
            <a:prstGeom prst="rect">
              <a:avLst/>
            </a:prstGeom>
          </p:spPr>
        </p:pic>
        <p:pic>
          <p:nvPicPr>
            <p:cNvPr id="164" name="Picture 163">
              <a:extLst>
                <a:ext uri="{FF2B5EF4-FFF2-40B4-BE49-F238E27FC236}">
                  <a16:creationId xmlns:a16="http://schemas.microsoft.com/office/drawing/2014/main" id="{8DDAF79C-8827-4D96-ADF0-F8C0E022A25C}"/>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773750" y="3412418"/>
              <a:ext cx="444811" cy="444811"/>
            </a:xfrm>
            <a:prstGeom prst="rect">
              <a:avLst/>
            </a:prstGeom>
          </p:spPr>
        </p:pic>
        <p:pic>
          <p:nvPicPr>
            <p:cNvPr id="165" name="Picture 164">
              <a:extLst>
                <a:ext uri="{FF2B5EF4-FFF2-40B4-BE49-F238E27FC236}">
                  <a16:creationId xmlns:a16="http://schemas.microsoft.com/office/drawing/2014/main" id="{BDC42447-9749-490F-98F8-4E79541F5A14}"/>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741068" y="4917880"/>
              <a:ext cx="494534" cy="494534"/>
            </a:xfrm>
            <a:prstGeom prst="rect">
              <a:avLst/>
            </a:prstGeom>
          </p:spPr>
        </p:pic>
        <p:pic>
          <p:nvPicPr>
            <p:cNvPr id="166" name="Picture 165">
              <a:extLst>
                <a:ext uri="{FF2B5EF4-FFF2-40B4-BE49-F238E27FC236}">
                  <a16:creationId xmlns:a16="http://schemas.microsoft.com/office/drawing/2014/main" id="{80823DA9-8E26-44B5-A3EF-E3D6AD91365F}"/>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767476" y="2650459"/>
              <a:ext cx="457357" cy="457357"/>
            </a:xfrm>
            <a:prstGeom prst="rect">
              <a:avLst/>
            </a:prstGeom>
          </p:spPr>
        </p:pic>
        <p:pic>
          <p:nvPicPr>
            <p:cNvPr id="167" name="Picture 166">
              <a:extLst>
                <a:ext uri="{FF2B5EF4-FFF2-40B4-BE49-F238E27FC236}">
                  <a16:creationId xmlns:a16="http://schemas.microsoft.com/office/drawing/2014/main" id="{1C20269A-D85F-42D8-B5C2-7D7A44308295}"/>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779212" y="4191396"/>
              <a:ext cx="383719" cy="383719"/>
            </a:xfrm>
            <a:prstGeom prst="rect">
              <a:avLst/>
            </a:prstGeom>
          </p:spPr>
        </p:pic>
      </p:grpSp>
      <p:sp>
        <p:nvSpPr>
          <p:cNvPr id="168" name="Rectangle 167">
            <a:extLst>
              <a:ext uri="{FF2B5EF4-FFF2-40B4-BE49-F238E27FC236}">
                <a16:creationId xmlns:a16="http://schemas.microsoft.com/office/drawing/2014/main" id="{08685B2C-9FC3-4961-BFBC-2D9356D71498}"/>
              </a:ext>
            </a:extLst>
          </p:cNvPr>
          <p:cNvSpPr/>
          <p:nvPr/>
        </p:nvSpPr>
        <p:spPr bwMode="gray">
          <a:xfrm>
            <a:off x="1533177" y="6387930"/>
            <a:ext cx="1370340" cy="190664"/>
          </a:xfrm>
          <a:prstGeom prst="rect">
            <a:avLst/>
          </a:prstGeom>
          <a:solidFill>
            <a:srgbClr val="0076CB"/>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dirty="0">
                <a:ln>
                  <a:noFill/>
                </a:ln>
                <a:solidFill>
                  <a:srgbClr val="FFFFFF"/>
                </a:solidFill>
                <a:effectLst/>
                <a:uLnTx/>
                <a:uFillTx/>
                <a:ea typeface="Arial Unicode MS" pitchFamily="34" charset="-128"/>
                <a:cs typeface="Arial"/>
              </a:rPr>
              <a:t>Integration Domain</a:t>
            </a:r>
          </a:p>
        </p:txBody>
      </p:sp>
      <p:grpSp>
        <p:nvGrpSpPr>
          <p:cNvPr id="241" name="Group 240">
            <a:extLst>
              <a:ext uri="{FF2B5EF4-FFF2-40B4-BE49-F238E27FC236}">
                <a16:creationId xmlns:a16="http://schemas.microsoft.com/office/drawing/2014/main" id="{6B32D04D-8852-4EBD-85D7-C543DEABA8FE}"/>
              </a:ext>
            </a:extLst>
          </p:cNvPr>
          <p:cNvGrpSpPr/>
          <p:nvPr/>
        </p:nvGrpSpPr>
        <p:grpSpPr>
          <a:xfrm>
            <a:off x="8372079" y="467378"/>
            <a:ext cx="3410607" cy="677108"/>
            <a:chOff x="8348701" y="504000"/>
            <a:chExt cx="3410607" cy="677108"/>
          </a:xfrm>
        </p:grpSpPr>
        <p:sp>
          <p:nvSpPr>
            <p:cNvPr id="242" name="Rectangle 241">
              <a:extLst>
                <a:ext uri="{FF2B5EF4-FFF2-40B4-BE49-F238E27FC236}">
                  <a16:creationId xmlns:a16="http://schemas.microsoft.com/office/drawing/2014/main" id="{00B19508-F19F-42C5-A82D-F4307DA1AA78}"/>
                </a:ext>
              </a:extLst>
            </p:cNvPr>
            <p:cNvSpPr/>
            <p:nvPr/>
          </p:nvSpPr>
          <p:spPr bwMode="gray">
            <a:xfrm>
              <a:off x="8348701"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243" name="Rectangle 242">
              <a:extLst>
                <a:ext uri="{FF2B5EF4-FFF2-40B4-BE49-F238E27FC236}">
                  <a16:creationId xmlns:a16="http://schemas.microsoft.com/office/drawing/2014/main" id="{1CD72893-068D-48C4-94F7-AAB2BD8701AD}"/>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244" name="Rectangle 243">
              <a:extLst>
                <a:ext uri="{FF2B5EF4-FFF2-40B4-BE49-F238E27FC236}">
                  <a16:creationId xmlns:a16="http://schemas.microsoft.com/office/drawing/2014/main" id="{D46117BC-DF35-4C57-B854-F46018D1AF71}"/>
                </a:ext>
              </a:extLst>
            </p:cNvPr>
            <p:cNvSpPr/>
            <p:nvPr/>
          </p:nvSpPr>
          <p:spPr bwMode="gray">
            <a:xfrm>
              <a:off x="10823839"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245" name="Straight Arrow Connector 244">
              <a:extLst>
                <a:ext uri="{FF2B5EF4-FFF2-40B4-BE49-F238E27FC236}">
                  <a16:creationId xmlns:a16="http://schemas.microsoft.com/office/drawing/2014/main" id="{D52D6A6E-38C3-429E-A574-E5AC6E56A500}"/>
                </a:ext>
              </a:extLst>
            </p:cNvPr>
            <p:cNvCxnSpPr>
              <a:stCxn id="242" idx="3"/>
              <a:endCxn id="243"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E96CDD5-D7F1-4613-AE70-338A15F4692B}"/>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6893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a:extLst>
              <a:ext uri="{FF2B5EF4-FFF2-40B4-BE49-F238E27FC236}">
                <a16:creationId xmlns:a16="http://schemas.microsoft.com/office/drawing/2014/main" id="{602A34CA-36C5-4807-B35E-B955E885C08D}"/>
              </a:ext>
            </a:extLst>
          </p:cNvPr>
          <p:cNvSpPr txBox="1">
            <a:spLocks/>
          </p:cNvSpPr>
          <p:nvPr/>
        </p:nvSpPr>
        <p:spPr bwMode="gray">
          <a:xfrm>
            <a:off x="408955" y="670376"/>
            <a:ext cx="11257200" cy="1107996"/>
          </a:xfrm>
          <a:prstGeom prst="rect">
            <a:avLst/>
          </a:prstGeom>
        </p:spPr>
        <p:txBody>
          <a:bodyPr vert="horz" lIns="0" tIns="0" rIns="0" bIns="0" rtlCol="0" anchor="t" anchorCtr="0">
            <a:noAutofit/>
          </a:bodyPr>
          <a:lstStyle>
            <a:lvl1pPr algn="l" defTabSz="1087795" rtl="0" eaLnBrk="1" latinLnBrk="0" hangingPunct="1">
              <a:spcBef>
                <a:spcPct val="0"/>
              </a:spcBef>
              <a:buNone/>
              <a:defRPr sz="3600" b="1" kern="1200">
                <a:solidFill>
                  <a:sysClr val="windowText" lastClr="000000"/>
                </a:solidFill>
                <a:latin typeface="+mj-lt"/>
                <a:ea typeface="+mj-ea"/>
                <a:cs typeface="+mj-cs"/>
              </a:defRPr>
            </a:lvl1pPr>
          </a:lstStyle>
          <a:p>
            <a:pPr marL="0" marR="0" lvl="0" indent="0" algn="l" defTabSz="1087795" rtl="0" eaLnBrk="1" fontAlgn="auto" latinLnBrk="0" hangingPunct="1">
              <a:lnSpc>
                <a:spcPct val="90000"/>
              </a:lnSpc>
              <a:spcBef>
                <a:spcPts val="60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Arial"/>
              </a:rPr>
              <a:t>ISA-M Template</a:t>
            </a:r>
          </a:p>
          <a:p>
            <a:pPr>
              <a:lnSpc>
                <a:spcPct val="90000"/>
              </a:lnSpc>
              <a:spcBef>
                <a:spcPts val="600"/>
              </a:spcBef>
              <a:defRPr/>
            </a:pPr>
            <a:r>
              <a:rPr lang="en-US" sz="2400" b="0" dirty="0">
                <a:latin typeface="Arial"/>
              </a:rPr>
              <a:t>Overview</a:t>
            </a:r>
          </a:p>
        </p:txBody>
      </p:sp>
      <p:pic>
        <p:nvPicPr>
          <p:cNvPr id="54" name="Picture 53">
            <a:extLst>
              <a:ext uri="{FF2B5EF4-FFF2-40B4-BE49-F238E27FC236}">
                <a16:creationId xmlns:a16="http://schemas.microsoft.com/office/drawing/2014/main" id="{07EF86B8-4B2A-4E25-8482-5C572F08D725}"/>
              </a:ext>
            </a:extLst>
          </p:cNvPr>
          <p:cNvPicPr>
            <a:picLocks noChangeAspect="1"/>
          </p:cNvPicPr>
          <p:nvPr/>
        </p:nvPicPr>
        <p:blipFill>
          <a:blip r:embed="rId3"/>
          <a:stretch>
            <a:fillRect/>
          </a:stretch>
        </p:blipFill>
        <p:spPr>
          <a:xfrm>
            <a:off x="8860077" y="484564"/>
            <a:ext cx="2926143" cy="2901449"/>
          </a:xfrm>
          <a:prstGeom prst="rect">
            <a:avLst/>
          </a:prstGeom>
        </p:spPr>
      </p:pic>
      <p:sp>
        <p:nvSpPr>
          <p:cNvPr id="29" name="Rectangle 28">
            <a:extLst>
              <a:ext uri="{FF2B5EF4-FFF2-40B4-BE49-F238E27FC236}">
                <a16:creationId xmlns:a16="http://schemas.microsoft.com/office/drawing/2014/main" id="{A123BC6A-1615-4BDA-96C4-759D58359AC2}"/>
              </a:ext>
            </a:extLst>
          </p:cNvPr>
          <p:cNvSpPr/>
          <p:nvPr/>
        </p:nvSpPr>
        <p:spPr bwMode="gray">
          <a:xfrm>
            <a:off x="0" y="4722927"/>
            <a:ext cx="12195175" cy="2168013"/>
          </a:xfrm>
          <a:prstGeom prst="rect">
            <a:avLst/>
          </a:prstGeom>
          <a:solidFill>
            <a:srgbClr val="CCCCCC">
              <a:lumMod val="10000"/>
            </a:srgbClr>
          </a:solidFill>
          <a:ln w="254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grpSp>
        <p:nvGrpSpPr>
          <p:cNvPr id="30" name="Group 29">
            <a:extLst>
              <a:ext uri="{FF2B5EF4-FFF2-40B4-BE49-F238E27FC236}">
                <a16:creationId xmlns:a16="http://schemas.microsoft.com/office/drawing/2014/main" id="{8AEBE82F-BBE1-4C1C-A33F-2BFEC8E963AA}"/>
              </a:ext>
            </a:extLst>
          </p:cNvPr>
          <p:cNvGrpSpPr/>
          <p:nvPr/>
        </p:nvGrpSpPr>
        <p:grpSpPr>
          <a:xfrm>
            <a:off x="264939" y="4946724"/>
            <a:ext cx="1440160" cy="1613483"/>
            <a:chOff x="504001" y="4907899"/>
            <a:chExt cx="1506180" cy="1732187"/>
          </a:xfrm>
          <a:solidFill>
            <a:srgbClr val="F0AB00"/>
          </a:solidFill>
        </p:grpSpPr>
        <p:sp>
          <p:nvSpPr>
            <p:cNvPr id="31" name="Rectangle 30">
              <a:extLst>
                <a:ext uri="{FF2B5EF4-FFF2-40B4-BE49-F238E27FC236}">
                  <a16:creationId xmlns:a16="http://schemas.microsoft.com/office/drawing/2014/main" id="{E51733D7-5DF2-4750-8951-C8E5E73F063B}"/>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Overview &amp; Terms of Use</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32" name="TextBox 31">
              <a:extLst>
                <a:ext uri="{FF2B5EF4-FFF2-40B4-BE49-F238E27FC236}">
                  <a16:creationId xmlns:a16="http://schemas.microsoft.com/office/drawing/2014/main" id="{BEE2537D-784C-4AE8-8D1C-3419EF792F9D}"/>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1</a:t>
              </a:r>
            </a:p>
          </p:txBody>
        </p:sp>
        <p:cxnSp>
          <p:nvCxnSpPr>
            <p:cNvPr id="33" name="Straight Connector 32">
              <a:extLst>
                <a:ext uri="{FF2B5EF4-FFF2-40B4-BE49-F238E27FC236}">
                  <a16:creationId xmlns:a16="http://schemas.microsoft.com/office/drawing/2014/main" id="{2DF2A5A3-A26C-4D1F-9B8D-BCC74618D595}"/>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34" name="Group 33">
            <a:extLst>
              <a:ext uri="{FF2B5EF4-FFF2-40B4-BE49-F238E27FC236}">
                <a16:creationId xmlns:a16="http://schemas.microsoft.com/office/drawing/2014/main" id="{062C22FB-C067-4DF3-9EB0-B93AA746B043}"/>
              </a:ext>
            </a:extLst>
          </p:cNvPr>
          <p:cNvGrpSpPr/>
          <p:nvPr/>
        </p:nvGrpSpPr>
        <p:grpSpPr>
          <a:xfrm>
            <a:off x="1961860" y="4946724"/>
            <a:ext cx="1440160" cy="1613483"/>
            <a:chOff x="504001" y="4907899"/>
            <a:chExt cx="1506180" cy="1732187"/>
          </a:xfrm>
          <a:solidFill>
            <a:srgbClr val="F0AB00"/>
          </a:solidFill>
        </p:grpSpPr>
        <p:sp>
          <p:nvSpPr>
            <p:cNvPr id="35" name="Rectangle 34">
              <a:extLst>
                <a:ext uri="{FF2B5EF4-FFF2-40B4-BE49-F238E27FC236}">
                  <a16:creationId xmlns:a16="http://schemas.microsoft.com/office/drawing/2014/main" id="{3C8867EF-B5C7-473A-B605-D3B939B702AA}"/>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Roles</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36" name="TextBox 35">
              <a:extLst>
                <a:ext uri="{FF2B5EF4-FFF2-40B4-BE49-F238E27FC236}">
                  <a16:creationId xmlns:a16="http://schemas.microsoft.com/office/drawing/2014/main" id="{89FEB8E6-CE4D-4860-A1B5-BFBEE03B85B0}"/>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2</a:t>
              </a:r>
            </a:p>
          </p:txBody>
        </p:sp>
        <p:cxnSp>
          <p:nvCxnSpPr>
            <p:cNvPr id="37" name="Straight Connector 36">
              <a:extLst>
                <a:ext uri="{FF2B5EF4-FFF2-40B4-BE49-F238E27FC236}">
                  <a16:creationId xmlns:a16="http://schemas.microsoft.com/office/drawing/2014/main" id="{1B8226BE-D56D-4D49-B676-524FE1B70172}"/>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38" name="Group 37">
            <a:extLst>
              <a:ext uri="{FF2B5EF4-FFF2-40B4-BE49-F238E27FC236}">
                <a16:creationId xmlns:a16="http://schemas.microsoft.com/office/drawing/2014/main" id="{EF497D30-B157-4BCF-8B04-AAFEACF41428}"/>
              </a:ext>
            </a:extLst>
          </p:cNvPr>
          <p:cNvGrpSpPr/>
          <p:nvPr/>
        </p:nvGrpSpPr>
        <p:grpSpPr>
          <a:xfrm>
            <a:off x="3658781" y="4946724"/>
            <a:ext cx="1440160" cy="1613483"/>
            <a:chOff x="504001" y="4907899"/>
            <a:chExt cx="1506180" cy="1732187"/>
          </a:xfrm>
          <a:solidFill>
            <a:srgbClr val="F0AB00"/>
          </a:solidFill>
        </p:grpSpPr>
        <p:sp>
          <p:nvSpPr>
            <p:cNvPr id="39" name="Rectangle 38">
              <a:extLst>
                <a:ext uri="{FF2B5EF4-FFF2-40B4-BE49-F238E27FC236}">
                  <a16:creationId xmlns:a16="http://schemas.microsoft.com/office/drawing/2014/main" id="{C6BD0DD5-B80D-4D33-A866-9F47C1023B4C}"/>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Domains</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0" name="TextBox 39">
              <a:extLst>
                <a:ext uri="{FF2B5EF4-FFF2-40B4-BE49-F238E27FC236}">
                  <a16:creationId xmlns:a16="http://schemas.microsoft.com/office/drawing/2014/main" id="{F427AC56-ECD5-4A5C-A237-055BE17A944F}"/>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3</a:t>
              </a:r>
            </a:p>
          </p:txBody>
        </p:sp>
        <p:cxnSp>
          <p:nvCxnSpPr>
            <p:cNvPr id="41" name="Straight Connector 40">
              <a:extLst>
                <a:ext uri="{FF2B5EF4-FFF2-40B4-BE49-F238E27FC236}">
                  <a16:creationId xmlns:a16="http://schemas.microsoft.com/office/drawing/2014/main" id="{D3A9B39A-3EAF-43D5-9F49-05BE617AF14B}"/>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42" name="Group 41">
            <a:extLst>
              <a:ext uri="{FF2B5EF4-FFF2-40B4-BE49-F238E27FC236}">
                <a16:creationId xmlns:a16="http://schemas.microsoft.com/office/drawing/2014/main" id="{D6055B81-8FBE-4453-8449-38CA7B8FA8ED}"/>
              </a:ext>
            </a:extLst>
          </p:cNvPr>
          <p:cNvGrpSpPr/>
          <p:nvPr/>
        </p:nvGrpSpPr>
        <p:grpSpPr>
          <a:xfrm>
            <a:off x="5355702" y="4946724"/>
            <a:ext cx="1440160" cy="1613483"/>
            <a:chOff x="504001" y="4907899"/>
            <a:chExt cx="1506180" cy="1732187"/>
          </a:xfrm>
          <a:solidFill>
            <a:srgbClr val="F0AB00"/>
          </a:solidFill>
        </p:grpSpPr>
        <p:sp>
          <p:nvSpPr>
            <p:cNvPr id="43" name="Rectangle 42">
              <a:extLst>
                <a:ext uri="{FF2B5EF4-FFF2-40B4-BE49-F238E27FC236}">
                  <a16:creationId xmlns:a16="http://schemas.microsoft.com/office/drawing/2014/main" id="{357640EB-D44D-4E39-869E-2A44AF8C894B}"/>
                </a:ext>
              </a:extLst>
            </p:cNvPr>
            <p:cNvSpPr/>
            <p:nvPr/>
          </p:nvSpPr>
          <p:spPr bwMode="gray">
            <a:xfrm>
              <a:off x="504001" y="4907899"/>
              <a:ext cx="1506180" cy="1732187"/>
            </a:xfrm>
            <a:prstGeom prst="rect">
              <a:avLst/>
            </a:prstGeom>
            <a:grpFill/>
            <a:ln w="25400" algn="ctr">
              <a:noFill/>
              <a:miter lim="800000"/>
              <a:headEnd/>
              <a:tailEnd/>
            </a:ln>
          </p:spPr>
          <p:txBody>
            <a:bodyPr lIns="36000" tIns="792000" rIns="36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Styles &amp; Use Cases Patterns</a:t>
              </a: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5" name="TextBox 44">
              <a:extLst>
                <a:ext uri="{FF2B5EF4-FFF2-40B4-BE49-F238E27FC236}">
                  <a16:creationId xmlns:a16="http://schemas.microsoft.com/office/drawing/2014/main" id="{261367DB-A12E-4F68-BD6A-EBE8384ECBE9}"/>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4</a:t>
              </a:r>
            </a:p>
          </p:txBody>
        </p:sp>
        <p:cxnSp>
          <p:nvCxnSpPr>
            <p:cNvPr id="46" name="Straight Connector 45">
              <a:extLst>
                <a:ext uri="{FF2B5EF4-FFF2-40B4-BE49-F238E27FC236}">
                  <a16:creationId xmlns:a16="http://schemas.microsoft.com/office/drawing/2014/main" id="{5466359C-46DA-4C86-ADFE-6160E4BF51D4}"/>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47" name="Group 46">
            <a:extLst>
              <a:ext uri="{FF2B5EF4-FFF2-40B4-BE49-F238E27FC236}">
                <a16:creationId xmlns:a16="http://schemas.microsoft.com/office/drawing/2014/main" id="{AD7968CE-5678-4CBF-929E-B7513402E746}"/>
              </a:ext>
            </a:extLst>
          </p:cNvPr>
          <p:cNvGrpSpPr/>
          <p:nvPr/>
        </p:nvGrpSpPr>
        <p:grpSpPr>
          <a:xfrm>
            <a:off x="7052623" y="4946724"/>
            <a:ext cx="1440160" cy="1613483"/>
            <a:chOff x="504001" y="4907899"/>
            <a:chExt cx="1506180" cy="1732187"/>
          </a:xfrm>
          <a:solidFill>
            <a:srgbClr val="F0AB00"/>
          </a:solidFill>
        </p:grpSpPr>
        <p:sp>
          <p:nvSpPr>
            <p:cNvPr id="48" name="Rectangle 47">
              <a:extLst>
                <a:ext uri="{FF2B5EF4-FFF2-40B4-BE49-F238E27FC236}">
                  <a16:creationId xmlns:a16="http://schemas.microsoft.com/office/drawing/2014/main" id="{B6B0A7BA-95AE-4FCF-A9D7-1A65D4B98E57}"/>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Technology Mapping</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9" name="TextBox 48">
              <a:extLst>
                <a:ext uri="{FF2B5EF4-FFF2-40B4-BE49-F238E27FC236}">
                  <a16:creationId xmlns:a16="http://schemas.microsoft.com/office/drawing/2014/main" id="{CAB1FAC5-6D21-4D10-924D-1D935EF5866E}"/>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5</a:t>
              </a:r>
            </a:p>
          </p:txBody>
        </p:sp>
        <p:cxnSp>
          <p:nvCxnSpPr>
            <p:cNvPr id="50" name="Straight Connector 49">
              <a:extLst>
                <a:ext uri="{FF2B5EF4-FFF2-40B4-BE49-F238E27FC236}">
                  <a16:creationId xmlns:a16="http://schemas.microsoft.com/office/drawing/2014/main" id="{3A0951D8-3550-4403-BCD8-8BBBE3CDDFD2}"/>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51" name="Group 50">
            <a:extLst>
              <a:ext uri="{FF2B5EF4-FFF2-40B4-BE49-F238E27FC236}">
                <a16:creationId xmlns:a16="http://schemas.microsoft.com/office/drawing/2014/main" id="{F11B2642-628E-4A43-929F-676C6609AE0C}"/>
              </a:ext>
            </a:extLst>
          </p:cNvPr>
          <p:cNvGrpSpPr/>
          <p:nvPr/>
        </p:nvGrpSpPr>
        <p:grpSpPr>
          <a:xfrm>
            <a:off x="8749544" y="4946724"/>
            <a:ext cx="1440160" cy="1613483"/>
            <a:chOff x="504001" y="4907899"/>
            <a:chExt cx="1506180" cy="1732187"/>
          </a:xfrm>
          <a:solidFill>
            <a:srgbClr val="F0AB00"/>
          </a:solidFill>
        </p:grpSpPr>
        <p:sp>
          <p:nvSpPr>
            <p:cNvPr id="52" name="Rectangle 51">
              <a:extLst>
                <a:ext uri="{FF2B5EF4-FFF2-40B4-BE49-F238E27FC236}">
                  <a16:creationId xmlns:a16="http://schemas.microsoft.com/office/drawing/2014/main" id="{B1989703-BBBF-4381-9364-6A82400B405A}"/>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Interface Assessment</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53" name="TextBox 52">
              <a:extLst>
                <a:ext uri="{FF2B5EF4-FFF2-40B4-BE49-F238E27FC236}">
                  <a16:creationId xmlns:a16="http://schemas.microsoft.com/office/drawing/2014/main" id="{7BD48A80-D6EE-44AD-B5A7-355A79994AC9}"/>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6</a:t>
              </a:r>
            </a:p>
          </p:txBody>
        </p:sp>
        <p:cxnSp>
          <p:nvCxnSpPr>
            <p:cNvPr id="55" name="Straight Connector 54">
              <a:extLst>
                <a:ext uri="{FF2B5EF4-FFF2-40B4-BE49-F238E27FC236}">
                  <a16:creationId xmlns:a16="http://schemas.microsoft.com/office/drawing/2014/main" id="{39144BA3-BD76-46D3-8A7A-908ECEC16175}"/>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56" name="Group 55">
            <a:extLst>
              <a:ext uri="{FF2B5EF4-FFF2-40B4-BE49-F238E27FC236}">
                <a16:creationId xmlns:a16="http://schemas.microsoft.com/office/drawing/2014/main" id="{A75FCA8E-62DC-4045-9641-31FF62529930}"/>
              </a:ext>
            </a:extLst>
          </p:cNvPr>
          <p:cNvGrpSpPr/>
          <p:nvPr/>
        </p:nvGrpSpPr>
        <p:grpSpPr>
          <a:xfrm>
            <a:off x="10446466" y="4946724"/>
            <a:ext cx="1440160" cy="1613483"/>
            <a:chOff x="504001" y="4907899"/>
            <a:chExt cx="1506180" cy="1732187"/>
          </a:xfrm>
          <a:solidFill>
            <a:srgbClr val="F0AB00"/>
          </a:solidFill>
        </p:grpSpPr>
        <p:sp>
          <p:nvSpPr>
            <p:cNvPr id="57" name="Rectangle 56">
              <a:extLst>
                <a:ext uri="{FF2B5EF4-FFF2-40B4-BE49-F238E27FC236}">
                  <a16:creationId xmlns:a16="http://schemas.microsoft.com/office/drawing/2014/main" id="{0173B61A-08EB-4DEB-926D-6D5D631463C3}"/>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CIO </a:t>
              </a:r>
              <a:br>
                <a:rPr lang="en-CA" sz="1500" kern="0" dirty="0">
                  <a:solidFill>
                    <a:srgbClr val="FFFFFF"/>
                  </a:solidFill>
                  <a:latin typeface="Arial"/>
                  <a:ea typeface="Arial Unicode MS" pitchFamily="34" charset="-128"/>
                  <a:cs typeface="Arial Unicode MS" pitchFamily="34" charset="-128"/>
                </a:rPr>
              </a:br>
              <a:r>
                <a:rPr lang="en-CA" sz="1500" kern="0" dirty="0">
                  <a:solidFill>
                    <a:srgbClr val="FFFFFF"/>
                  </a:solidFill>
                  <a:latin typeface="Arial"/>
                  <a:ea typeface="Arial Unicode MS" pitchFamily="34" charset="-128"/>
                  <a:cs typeface="Arial Unicode MS" pitchFamily="34" charset="-128"/>
                </a:rPr>
                <a:t>Guides</a:t>
              </a:r>
              <a:br>
                <a:rPr lang="en-CA" sz="1500" kern="0" dirty="0">
                  <a:solidFill>
                    <a:srgbClr val="FFFFFF"/>
                  </a:solidFill>
                  <a:latin typeface="Arial"/>
                  <a:ea typeface="Arial Unicode MS" pitchFamily="34" charset="-128"/>
                  <a:cs typeface="Arial Unicode MS" pitchFamily="34" charset="-128"/>
                </a:rPr>
              </a:br>
              <a:r>
                <a:rPr lang="en-CA" sz="1500" kern="0" dirty="0">
                  <a:solidFill>
                    <a:srgbClr val="FFFFFF"/>
                  </a:solidFill>
                  <a:latin typeface="Arial"/>
                  <a:ea typeface="Arial Unicode MS" pitchFamily="34" charset="-128"/>
                  <a:cs typeface="Arial Unicode MS" pitchFamily="34" charset="-128"/>
                </a:rPr>
                <a:t> </a:t>
              </a: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58" name="TextBox 57">
              <a:extLst>
                <a:ext uri="{FF2B5EF4-FFF2-40B4-BE49-F238E27FC236}">
                  <a16:creationId xmlns:a16="http://schemas.microsoft.com/office/drawing/2014/main" id="{89A7ED20-5045-406B-B9B8-E174043A8F9C}"/>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7</a:t>
              </a:r>
            </a:p>
          </p:txBody>
        </p:sp>
        <p:cxnSp>
          <p:nvCxnSpPr>
            <p:cNvPr id="59" name="Straight Connector 58">
              <a:extLst>
                <a:ext uri="{FF2B5EF4-FFF2-40B4-BE49-F238E27FC236}">
                  <a16:creationId xmlns:a16="http://schemas.microsoft.com/office/drawing/2014/main" id="{306C3445-2682-48DE-90ED-21F51C8CBBF4}"/>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spTree>
    <p:extLst>
      <p:ext uri="{BB962C8B-B14F-4D97-AF65-F5344CB8AC3E}">
        <p14:creationId xmlns:p14="http://schemas.microsoft.com/office/powerpoint/2010/main" val="2521938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1" name="Tabelle 13"/>
          <p:cNvGraphicFramePr>
            <a:graphicFrameLocks noGrp="1"/>
          </p:cNvGraphicFramePr>
          <p:nvPr>
            <p:extLst>
              <p:ext uri="{D42A27DB-BD31-4B8C-83A1-F6EECF244321}">
                <p14:modId xmlns:p14="http://schemas.microsoft.com/office/powerpoint/2010/main" val="121341204"/>
              </p:ext>
            </p:extLst>
          </p:nvPr>
        </p:nvGraphicFramePr>
        <p:xfrm>
          <a:off x="517185" y="1447119"/>
          <a:ext cx="11265502" cy="3837264"/>
        </p:xfrm>
        <a:graphic>
          <a:graphicData uri="http://schemas.openxmlformats.org/drawingml/2006/table">
            <a:tbl>
              <a:tblPr firstRow="1" bandRow="1">
                <a:effectLst/>
              </a:tblPr>
              <a:tblGrid>
                <a:gridCol w="2495733">
                  <a:extLst>
                    <a:ext uri="{9D8B030D-6E8A-4147-A177-3AD203B41FA5}">
                      <a16:colId xmlns:a16="http://schemas.microsoft.com/office/drawing/2014/main" val="20000"/>
                    </a:ext>
                  </a:extLst>
                </a:gridCol>
                <a:gridCol w="905172">
                  <a:extLst>
                    <a:ext uri="{9D8B030D-6E8A-4147-A177-3AD203B41FA5}">
                      <a16:colId xmlns:a16="http://schemas.microsoft.com/office/drawing/2014/main" val="20001"/>
                    </a:ext>
                  </a:extLst>
                </a:gridCol>
                <a:gridCol w="991931">
                  <a:extLst>
                    <a:ext uri="{9D8B030D-6E8A-4147-A177-3AD203B41FA5}">
                      <a16:colId xmlns:a16="http://schemas.microsoft.com/office/drawing/2014/main" val="20002"/>
                    </a:ext>
                  </a:extLst>
                </a:gridCol>
                <a:gridCol w="1062784">
                  <a:extLst>
                    <a:ext uri="{9D8B030D-6E8A-4147-A177-3AD203B41FA5}">
                      <a16:colId xmlns:a16="http://schemas.microsoft.com/office/drawing/2014/main" val="20003"/>
                    </a:ext>
                  </a:extLst>
                </a:gridCol>
                <a:gridCol w="2904941">
                  <a:extLst>
                    <a:ext uri="{9D8B030D-6E8A-4147-A177-3AD203B41FA5}">
                      <a16:colId xmlns:a16="http://schemas.microsoft.com/office/drawing/2014/main" val="20004"/>
                    </a:ext>
                  </a:extLst>
                </a:gridCol>
                <a:gridCol w="2904941">
                  <a:extLst>
                    <a:ext uri="{9D8B030D-6E8A-4147-A177-3AD203B41FA5}">
                      <a16:colId xmlns:a16="http://schemas.microsoft.com/office/drawing/2014/main" val="2496691520"/>
                    </a:ext>
                  </a:extLst>
                </a:gridCol>
              </a:tblGrid>
              <a:tr h="326640">
                <a:tc rowSpan="2">
                  <a:txBody>
                    <a:bodyPr/>
                    <a:lstStyle/>
                    <a:p>
                      <a:pPr algn="l"/>
                      <a:r>
                        <a:rPr lang="en-US" sz="1400" b="0" dirty="0">
                          <a:solidFill>
                            <a:schemeClr val="bg1"/>
                          </a:solidFill>
                          <a:latin typeface="Arial" panose="020B0604020202020204" pitchFamily="34" charset="0"/>
                          <a:cs typeface="Arial" panose="020B0604020202020204" pitchFamily="34" charset="0"/>
                        </a:rPr>
                        <a:t>Integration Domain </a:t>
                      </a:r>
                    </a:p>
                  </a:txBody>
                  <a:tcPr marL="72000" marR="36000" marT="36000" marB="360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6CB"/>
                    </a:solidFill>
                  </a:tcPr>
                </a:tc>
                <a:tc gridSpan="3">
                  <a:txBody>
                    <a:bodyPr/>
                    <a:lstStyle/>
                    <a:p>
                      <a:pPr algn="ctr"/>
                      <a:r>
                        <a:rPr lang="en-US" sz="1400" b="0" dirty="0">
                          <a:solidFill>
                            <a:schemeClr val="bg1"/>
                          </a:solidFill>
                          <a:latin typeface="Arial" panose="020B0604020202020204" pitchFamily="34" charset="0"/>
                          <a:cs typeface="Arial" panose="020B0604020202020204" pitchFamily="34" charset="0"/>
                        </a:rPr>
                        <a:t>Relevance</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hMerge="1">
                  <a:txBody>
                    <a:bodyPr/>
                    <a:lstStyle/>
                    <a:p>
                      <a:pPr algn="ctr"/>
                      <a:endParaRPr lang="en-US" sz="1800" b="1"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algn="ctr"/>
                      <a:endParaRPr lang="en-US" sz="1800" b="1"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algn="ctr"/>
                      <a:r>
                        <a:rPr lang="en-US" sz="1400" b="0" dirty="0">
                          <a:solidFill>
                            <a:schemeClr val="bg1"/>
                          </a:solidFill>
                          <a:latin typeface="Arial" panose="020B0604020202020204" pitchFamily="34" charset="0"/>
                          <a:cs typeface="Arial" panose="020B0604020202020204" pitchFamily="34" charset="0"/>
                        </a:rPr>
                        <a:t>Integration</a:t>
                      </a:r>
                      <a:r>
                        <a:rPr lang="en-US" sz="1400" b="0" baseline="0" dirty="0">
                          <a:solidFill>
                            <a:schemeClr val="bg1"/>
                          </a:solidFill>
                          <a:latin typeface="Arial" panose="020B0604020202020204" pitchFamily="34" charset="0"/>
                          <a:cs typeface="Arial" panose="020B0604020202020204" pitchFamily="34" charset="0"/>
                        </a:rPr>
                        <a:t> Services / Technologies</a:t>
                      </a:r>
                      <a:endParaRPr lang="en-US" sz="1400" b="0" noProof="0" dirty="0">
                        <a:solidFill>
                          <a:schemeClr val="bg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lumOff val="5000"/>
                      </a:schemeClr>
                    </a:solidFill>
                  </a:tcPr>
                </a:tc>
                <a:tc hMerge="1">
                  <a:txBody>
                    <a:bodyPr/>
                    <a:lstStyle/>
                    <a:p>
                      <a:pPr algn="ctr"/>
                      <a:endParaRPr lang="en-US" sz="1400" b="1" noProof="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570864">
                <a:tc vMerge="1">
                  <a:txBody>
                    <a:bodyPr/>
                    <a:lstStyle/>
                    <a:p>
                      <a:pPr algn="l"/>
                      <a:endParaRPr lang="en-US" sz="1800" b="1" dirty="0">
                        <a:solidFill>
                          <a:schemeClr val="tx1"/>
                        </a:solidFill>
                        <a:latin typeface="Arial" panose="020B0604020202020204" pitchFamily="34" charset="0"/>
                        <a:cs typeface="Arial" panose="020B0604020202020204" pitchFamily="34" charset="0"/>
                      </a:endParaRP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1"/>
                          </a:solidFill>
                          <a:latin typeface="Arial" panose="020B0604020202020204" pitchFamily="34" charset="0"/>
                          <a:cs typeface="Arial" panose="020B0604020202020204" pitchFamily="34" charset="0"/>
                        </a:rPr>
                        <a:t>Relevant</a:t>
                      </a:r>
                      <a:r>
                        <a:rPr lang="en-US" sz="1200" b="0" baseline="0" dirty="0">
                          <a:solidFill>
                            <a:schemeClr val="tx1"/>
                          </a:solidFill>
                          <a:latin typeface="Arial" panose="020B0604020202020204" pitchFamily="34" charset="0"/>
                          <a:cs typeface="Arial" panose="020B0604020202020204" pitchFamily="34" charset="0"/>
                        </a:rPr>
                        <a:t> </a:t>
                      </a:r>
                      <a:endParaRPr lang="en-US" sz="12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1"/>
                          </a:solidFill>
                          <a:latin typeface="Arial" panose="020B0604020202020204" pitchFamily="34" charset="0"/>
                          <a:cs typeface="Arial" panose="020B0604020202020204" pitchFamily="34" charset="0"/>
                        </a:rPr>
                        <a:t>Not </a:t>
                      </a:r>
                      <a:br>
                        <a:rPr lang="en-US" sz="1200" b="0" dirty="0">
                          <a:solidFill>
                            <a:schemeClr val="tx1"/>
                          </a:solidFill>
                          <a:latin typeface="Arial" panose="020B0604020202020204" pitchFamily="34" charset="0"/>
                          <a:cs typeface="Arial" panose="020B0604020202020204" pitchFamily="34" charset="0"/>
                        </a:rPr>
                      </a:br>
                      <a:r>
                        <a:rPr lang="en-US" sz="1200" b="0" dirty="0">
                          <a:solidFill>
                            <a:schemeClr val="tx1"/>
                          </a:solidFill>
                          <a:latin typeface="Arial" panose="020B0604020202020204" pitchFamily="34" charset="0"/>
                          <a:cs typeface="Arial" panose="020B0604020202020204" pitchFamily="34" charset="0"/>
                        </a:rPr>
                        <a:t>Relevant</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1"/>
                          </a:solidFill>
                          <a:latin typeface="Arial" panose="020B0604020202020204" pitchFamily="34" charset="0"/>
                          <a:cs typeface="Arial" panose="020B0604020202020204" pitchFamily="34" charset="0"/>
                        </a:rPr>
                        <a:t>Under Evaluation</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1"/>
                          </a:solidFill>
                          <a:latin typeface="Arial" panose="020B0604020202020204" pitchFamily="34" charset="0"/>
                          <a:cs typeface="Arial" panose="020B0604020202020204" pitchFamily="34" charset="0"/>
                        </a:rPr>
                        <a:t>As Is </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0" dirty="0">
                          <a:solidFill>
                            <a:schemeClr val="tx1"/>
                          </a:solidFill>
                          <a:latin typeface="Arial" panose="020B0604020202020204" pitchFamily="34" charset="0"/>
                          <a:cs typeface="Arial" panose="020B0604020202020204" pitchFamily="34" charset="0"/>
                        </a:rPr>
                        <a:t>To Be</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26640">
                <a:tc>
                  <a:txBody>
                    <a:bodyPr/>
                    <a:lstStyle/>
                    <a:p>
                      <a:pPr algn="l"/>
                      <a:r>
                        <a:rPr lang="en-US" sz="1400" b="0" dirty="0">
                          <a:solidFill>
                            <a:schemeClr val="tx1"/>
                          </a:solidFill>
                          <a:latin typeface="Arial" panose="020B0604020202020204" pitchFamily="34" charset="0"/>
                          <a:cs typeface="Arial" panose="020B0604020202020204" pitchFamily="34" charset="0"/>
                        </a:rPr>
                        <a:t>OnPremise2OnPremise</a:t>
                      </a: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882"/>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882"/>
                      </a:schemeClr>
                    </a:solidFill>
                  </a:tcPr>
                </a:tc>
                <a:extLst>
                  <a:ext uri="{0D108BD9-81ED-4DB2-BD59-A6C34878D82A}">
                    <a16:rowId xmlns:a16="http://schemas.microsoft.com/office/drawing/2014/main" val="10002"/>
                  </a:ext>
                </a:extLst>
              </a:tr>
              <a:tr h="326640">
                <a:tc>
                  <a:txBody>
                    <a:bodyPr/>
                    <a:lstStyle/>
                    <a:p>
                      <a:pPr algn="l"/>
                      <a:r>
                        <a:rPr lang="en-US" sz="1400" b="0" dirty="0">
                          <a:solidFill>
                            <a:schemeClr val="tx1"/>
                          </a:solidFill>
                          <a:latin typeface="Arial" panose="020B0604020202020204" pitchFamily="34" charset="0"/>
                          <a:cs typeface="Arial" panose="020B0604020202020204" pitchFamily="34" charset="0"/>
                        </a:rPr>
                        <a:t>OnPremise2Cloud</a:t>
                      </a: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882"/>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882"/>
                      </a:schemeClr>
                    </a:solidFill>
                  </a:tcPr>
                </a:tc>
                <a:extLst>
                  <a:ext uri="{0D108BD9-81ED-4DB2-BD59-A6C34878D82A}">
                    <a16:rowId xmlns:a16="http://schemas.microsoft.com/office/drawing/2014/main" val="10003"/>
                  </a:ext>
                </a:extLst>
              </a:tr>
              <a:tr h="326640">
                <a:tc>
                  <a:txBody>
                    <a:bodyPr/>
                    <a:lstStyle/>
                    <a:p>
                      <a:pPr algn="l"/>
                      <a:r>
                        <a:rPr lang="en-US" sz="1400" b="0" dirty="0">
                          <a:solidFill>
                            <a:schemeClr val="tx1"/>
                          </a:solidFill>
                          <a:latin typeface="Arial" panose="020B0604020202020204" pitchFamily="34" charset="0"/>
                          <a:cs typeface="Arial" panose="020B0604020202020204" pitchFamily="34" charset="0"/>
                        </a:rPr>
                        <a:t>Cloud2Cloud</a:t>
                      </a: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882"/>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882"/>
                      </a:schemeClr>
                    </a:solidFill>
                  </a:tcPr>
                </a:tc>
                <a:extLst>
                  <a:ext uri="{0D108BD9-81ED-4DB2-BD59-A6C34878D82A}">
                    <a16:rowId xmlns:a16="http://schemas.microsoft.com/office/drawing/2014/main" val="10004"/>
                  </a:ext>
                </a:extLst>
              </a:tr>
              <a:tr h="326640">
                <a:tc>
                  <a:txBody>
                    <a:bodyPr/>
                    <a:lstStyle/>
                    <a:p>
                      <a:pPr algn="l"/>
                      <a:r>
                        <a:rPr lang="en-US" sz="1400" b="0" dirty="0">
                          <a:solidFill>
                            <a:schemeClr val="tx1"/>
                          </a:solidFill>
                          <a:latin typeface="Arial" panose="020B0604020202020204" pitchFamily="34" charset="0"/>
                          <a:cs typeface="Arial" panose="020B0604020202020204" pitchFamily="34" charset="0"/>
                        </a:rPr>
                        <a:t>B2B</a:t>
                      </a: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882"/>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882"/>
                      </a:schemeClr>
                    </a:solidFill>
                  </a:tcPr>
                </a:tc>
                <a:extLst>
                  <a:ext uri="{0D108BD9-81ED-4DB2-BD59-A6C34878D82A}">
                    <a16:rowId xmlns:a16="http://schemas.microsoft.com/office/drawing/2014/main" val="10005"/>
                  </a:ext>
                </a:extLst>
              </a:tr>
              <a:tr h="326640">
                <a:tc>
                  <a:txBody>
                    <a:bodyPr/>
                    <a:lstStyle/>
                    <a:p>
                      <a:pPr algn="l"/>
                      <a:r>
                        <a:rPr lang="en-US" sz="1400" b="0" dirty="0">
                          <a:solidFill>
                            <a:schemeClr val="tx1"/>
                          </a:solidFill>
                          <a:latin typeface="Arial" panose="020B0604020202020204" pitchFamily="34" charset="0"/>
                          <a:cs typeface="Arial" panose="020B0604020202020204" pitchFamily="34" charset="0"/>
                        </a:rPr>
                        <a:t>B2G</a:t>
                      </a: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882"/>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882"/>
                      </a:schemeClr>
                    </a:solidFill>
                  </a:tcPr>
                </a:tc>
                <a:extLst>
                  <a:ext uri="{0D108BD9-81ED-4DB2-BD59-A6C34878D82A}">
                    <a16:rowId xmlns:a16="http://schemas.microsoft.com/office/drawing/2014/main" val="454793660"/>
                  </a:ext>
                </a:extLst>
              </a:tr>
              <a:tr h="326640">
                <a:tc>
                  <a:txBody>
                    <a:bodyPr/>
                    <a:lstStyle/>
                    <a:p>
                      <a:pPr algn="l"/>
                      <a:r>
                        <a:rPr lang="en-US" sz="1400" b="0" dirty="0">
                          <a:solidFill>
                            <a:schemeClr val="tx1"/>
                          </a:solidFill>
                          <a:latin typeface="Arial" panose="020B0604020202020204" pitchFamily="34" charset="0"/>
                          <a:cs typeface="Arial" panose="020B0604020202020204" pitchFamily="34" charset="0"/>
                        </a:rPr>
                        <a:t>User2OnPremise</a:t>
                      </a: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882"/>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882"/>
                      </a:schemeClr>
                    </a:solidFill>
                  </a:tcPr>
                </a:tc>
                <a:extLst>
                  <a:ext uri="{0D108BD9-81ED-4DB2-BD59-A6C34878D82A}">
                    <a16:rowId xmlns:a16="http://schemas.microsoft.com/office/drawing/2014/main" val="10006"/>
                  </a:ext>
                </a:extLst>
              </a:tr>
              <a:tr h="326640">
                <a:tc>
                  <a:txBody>
                    <a:bodyPr/>
                    <a:lstStyle/>
                    <a:p>
                      <a:pPr algn="l"/>
                      <a:r>
                        <a:rPr lang="en-US" sz="1400" b="0" dirty="0">
                          <a:solidFill>
                            <a:schemeClr val="tx1"/>
                          </a:solidFill>
                          <a:latin typeface="Arial" panose="020B0604020202020204" pitchFamily="34" charset="0"/>
                          <a:cs typeface="Arial" panose="020B0604020202020204" pitchFamily="34" charset="0"/>
                        </a:rPr>
                        <a:t>User2Cloud</a:t>
                      </a: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882"/>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882"/>
                      </a:schemeClr>
                    </a:solidFill>
                  </a:tcPr>
                </a:tc>
                <a:extLst>
                  <a:ext uri="{0D108BD9-81ED-4DB2-BD59-A6C34878D82A}">
                    <a16:rowId xmlns:a16="http://schemas.microsoft.com/office/drawing/2014/main" val="10007"/>
                  </a:ext>
                </a:extLst>
              </a:tr>
              <a:tr h="326640">
                <a:tc>
                  <a:txBody>
                    <a:bodyPr/>
                    <a:lstStyle/>
                    <a:p>
                      <a:pPr algn="l"/>
                      <a:r>
                        <a:rPr lang="en-US" sz="1400" b="0" dirty="0">
                          <a:solidFill>
                            <a:schemeClr val="tx1"/>
                          </a:solidFill>
                          <a:latin typeface="Arial" panose="020B0604020202020204" pitchFamily="34" charset="0"/>
                          <a:cs typeface="Arial" panose="020B0604020202020204" pitchFamily="34" charset="0"/>
                        </a:rPr>
                        <a:t>Thing</a:t>
                      </a:r>
                      <a:r>
                        <a:rPr lang="en-US" sz="1400" b="0" baseline="0" dirty="0">
                          <a:solidFill>
                            <a:schemeClr val="tx1"/>
                          </a:solidFill>
                          <a:latin typeface="Arial" panose="020B0604020202020204" pitchFamily="34" charset="0"/>
                          <a:cs typeface="Arial" panose="020B0604020202020204" pitchFamily="34" charset="0"/>
                        </a:rPr>
                        <a:t>2OnPremise</a:t>
                      </a:r>
                      <a:endParaRPr lang="en-US" sz="1400" b="0" dirty="0">
                        <a:solidFill>
                          <a:schemeClr val="tx1"/>
                        </a:solidFill>
                        <a:latin typeface="Arial" panose="020B0604020202020204" pitchFamily="34" charset="0"/>
                        <a:cs typeface="Arial" panose="020B0604020202020204" pitchFamily="34" charset="0"/>
                      </a:endParaRP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882"/>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882"/>
                      </a:schemeClr>
                    </a:solidFill>
                  </a:tcPr>
                </a:tc>
                <a:extLst>
                  <a:ext uri="{0D108BD9-81ED-4DB2-BD59-A6C34878D82A}">
                    <a16:rowId xmlns:a16="http://schemas.microsoft.com/office/drawing/2014/main" val="10008"/>
                  </a:ext>
                </a:extLst>
              </a:tr>
              <a:tr h="326640">
                <a:tc>
                  <a:txBody>
                    <a:bodyPr/>
                    <a:lstStyle/>
                    <a:p>
                      <a:pPr algn="l"/>
                      <a:r>
                        <a:rPr lang="en-US" sz="1400" b="0" dirty="0">
                          <a:solidFill>
                            <a:schemeClr val="tx1"/>
                          </a:solidFill>
                          <a:latin typeface="Arial" panose="020B0604020202020204" pitchFamily="34" charset="0"/>
                          <a:cs typeface="Arial" panose="020B0604020202020204" pitchFamily="34" charset="0"/>
                        </a:rPr>
                        <a:t>Thing</a:t>
                      </a:r>
                      <a:r>
                        <a:rPr lang="en-US" sz="1400" b="0" baseline="0" dirty="0">
                          <a:solidFill>
                            <a:schemeClr val="tx1"/>
                          </a:solidFill>
                          <a:latin typeface="Arial" panose="020B0604020202020204" pitchFamily="34" charset="0"/>
                          <a:cs typeface="Arial" panose="020B0604020202020204" pitchFamily="34" charset="0"/>
                        </a:rPr>
                        <a:t>2Cloud</a:t>
                      </a:r>
                      <a:endParaRPr lang="en-US" sz="1400" b="0" dirty="0">
                        <a:solidFill>
                          <a:schemeClr val="tx1"/>
                        </a:solidFill>
                        <a:latin typeface="Arial" panose="020B0604020202020204" pitchFamily="34" charset="0"/>
                        <a:cs typeface="Arial" panose="020B0604020202020204" pitchFamily="34" charset="0"/>
                      </a:endParaRPr>
                    </a:p>
                  </a:txBody>
                  <a:tcPr marL="72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5098"/>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882"/>
                      </a:schemeClr>
                    </a:solidFill>
                  </a:tcPr>
                </a:tc>
                <a:tc>
                  <a:txBody>
                    <a:bodyPr/>
                    <a:lstStyle/>
                    <a:p>
                      <a:pPr algn="l"/>
                      <a:endParaRPr lang="en-US" sz="1400" b="0" dirty="0">
                        <a:solidFill>
                          <a:schemeClr val="tx1"/>
                        </a:solidFill>
                        <a:latin typeface="Arial" panose="020B0604020202020204" pitchFamily="34" charset="0"/>
                        <a:cs typeface="Arial" panose="020B0604020202020204" pitchFamily="34" charset="0"/>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882"/>
                      </a:schemeClr>
                    </a:solidFill>
                  </a:tcPr>
                </a:tc>
                <a:extLst>
                  <a:ext uri="{0D108BD9-81ED-4DB2-BD59-A6C34878D82A}">
                    <a16:rowId xmlns:a16="http://schemas.microsoft.com/office/drawing/2014/main" val="10009"/>
                  </a:ext>
                </a:extLst>
              </a:tr>
            </a:tbl>
          </a:graphicData>
        </a:graphic>
      </p:graphicFrame>
      <p:sp>
        <p:nvSpPr>
          <p:cNvPr id="10" name="Title 3">
            <a:extLst>
              <a:ext uri="{FF2B5EF4-FFF2-40B4-BE49-F238E27FC236}">
                <a16:creationId xmlns:a16="http://schemas.microsoft.com/office/drawing/2014/main" id="{0F446D51-D76A-4CEB-B783-4B42C297DD18}"/>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Integration Domains</a:t>
            </a:r>
            <a:br>
              <a:rPr lang="en-US" dirty="0">
                <a:solidFill>
                  <a:srgbClr val="000000"/>
                </a:solidFill>
                <a:latin typeface="Arial"/>
              </a:rPr>
            </a:br>
            <a:r>
              <a:rPr lang="en-US" sz="2000" b="0" dirty="0">
                <a:latin typeface="Arial"/>
              </a:rPr>
              <a:t>High-Level Assessment of Your Integration Architecture</a:t>
            </a:r>
            <a:endParaRPr lang="de-DE" b="0" dirty="0">
              <a:latin typeface="Arial"/>
            </a:endParaRPr>
          </a:p>
        </p:txBody>
      </p:sp>
      <p:sp>
        <p:nvSpPr>
          <p:cNvPr id="3" name="Slide Number Placeholder 2">
            <a:extLst>
              <a:ext uri="{FF2B5EF4-FFF2-40B4-BE49-F238E27FC236}">
                <a16:creationId xmlns:a16="http://schemas.microsoft.com/office/drawing/2014/main" id="{73EEE381-ED37-44BF-A94A-68148E3179B0}"/>
              </a:ext>
            </a:extLst>
          </p:cNvPr>
          <p:cNvSpPr>
            <a:spLocks noGrp="1"/>
          </p:cNvSpPr>
          <p:nvPr>
            <p:ph type="sldNum" sz="quarter" idx="12"/>
          </p:nvPr>
        </p:nvSpPr>
        <p:spPr/>
        <p:txBody>
          <a:bodyPr/>
          <a:lstStyle/>
          <a:p>
            <a:fld id="{DB6A9238-A6DB-4432-B073-8C8D0256CD0B}" type="slidenum">
              <a:rPr lang="de-DE" sz="1000" smtClean="0"/>
              <a:pPr/>
              <a:t>20</a:t>
            </a:fld>
            <a:endParaRPr lang="de-DE" sz="1000" dirty="0"/>
          </a:p>
        </p:txBody>
      </p:sp>
      <p:grpSp>
        <p:nvGrpSpPr>
          <p:cNvPr id="7" name="Group 6">
            <a:extLst>
              <a:ext uri="{FF2B5EF4-FFF2-40B4-BE49-F238E27FC236}">
                <a16:creationId xmlns:a16="http://schemas.microsoft.com/office/drawing/2014/main" id="{77CFE5D6-F15C-404C-BE86-064FE352CA05}"/>
              </a:ext>
            </a:extLst>
          </p:cNvPr>
          <p:cNvGrpSpPr/>
          <p:nvPr/>
        </p:nvGrpSpPr>
        <p:grpSpPr>
          <a:xfrm>
            <a:off x="500841" y="5428741"/>
            <a:ext cx="11281838" cy="994765"/>
            <a:chOff x="778585" y="5849741"/>
            <a:chExt cx="11281838" cy="994765"/>
          </a:xfrm>
        </p:grpSpPr>
        <p:sp>
          <p:nvSpPr>
            <p:cNvPr id="8" name="TextBox 7">
              <a:extLst>
                <a:ext uri="{FF2B5EF4-FFF2-40B4-BE49-F238E27FC236}">
                  <a16:creationId xmlns:a16="http://schemas.microsoft.com/office/drawing/2014/main" id="{6FF38AC6-F5F6-4417-9BD1-128669ED2C30}"/>
                </a:ext>
              </a:extLst>
            </p:cNvPr>
            <p:cNvSpPr txBox="1"/>
            <p:nvPr/>
          </p:nvSpPr>
          <p:spPr>
            <a:xfrm>
              <a:off x="2225158" y="5849766"/>
              <a:ext cx="9835265" cy="994740"/>
            </a:xfrm>
            <a:prstGeom prst="rect">
              <a:avLst/>
            </a:prstGeom>
            <a:solidFill>
              <a:schemeClr val="bg1">
                <a:lumMod val="85000"/>
              </a:schemeClr>
            </a:solidFill>
          </p:spPr>
          <p:txBody>
            <a:bodyPr wrap="square" lIns="72000" tIns="36000" rIns="72000" bIns="36000" rtlCol="0" anchor="ctr">
              <a:noAutofit/>
            </a:bodyPr>
            <a:lstStyle/>
            <a:p>
              <a:pPr marL="0" marR="0" lvl="0" indent="0" algn="just" defTabSz="661988" eaLnBrk="0" fontAlgn="base" latinLnBrk="0" hangingPunct="0">
                <a:lnSpc>
                  <a:spcPct val="100000"/>
                </a:lnSpc>
                <a:spcBef>
                  <a:spcPts val="600"/>
                </a:spcBef>
                <a:spcAft>
                  <a:spcPct val="0"/>
                </a:spcAft>
                <a:buClrTx/>
                <a:buSzTx/>
                <a:buFontTx/>
                <a:buNone/>
                <a:tabLst/>
                <a:defRPr/>
              </a:pPr>
              <a:r>
                <a:rPr lang="en-US" sz="1100" kern="0" dirty="0">
                  <a:solidFill>
                    <a:srgbClr val="000000"/>
                  </a:solidFill>
                  <a:latin typeface="Arial"/>
                </a:rPr>
                <a:t>Integration domains provide the entry point into ISA-M and can be used as a “big picture” for integration. You can do an assessment of your integration architecture by selecting the integration domains that are relevant for your organization or that you might want to further evaluate. Next, you can list your current integration technologies / services (As Is) and also derive your future target architecture (To Be). Integration domains are technology agnostic and can therefore also help in blueprinting a hybrid integration platform consisting of multiple integration services/technologies (SAP/Non-SAP). You could also remove integration domains that are not relevant in your organization.  </a:t>
              </a:r>
              <a:endParaRPr kumimoji="0" lang="en-US" sz="1100" b="0" i="0" u="none" strike="noStrike" kern="0" cap="none" spc="0" normalizeH="0" baseline="0" noProof="0" dirty="0">
                <a:ln>
                  <a:noFill/>
                </a:ln>
                <a:solidFill>
                  <a:srgbClr val="000000"/>
                </a:solidFill>
                <a:effectLst/>
                <a:uLnTx/>
                <a:uFillTx/>
                <a:latin typeface="Arial"/>
              </a:endParaRPr>
            </a:p>
          </p:txBody>
        </p:sp>
        <p:sp>
          <p:nvSpPr>
            <p:cNvPr id="9" name="TextBox 8">
              <a:extLst>
                <a:ext uri="{FF2B5EF4-FFF2-40B4-BE49-F238E27FC236}">
                  <a16:creationId xmlns:a16="http://schemas.microsoft.com/office/drawing/2014/main" id="{63437887-10F6-46CD-B15F-F4C64A1FC8D7}"/>
                </a:ext>
              </a:extLst>
            </p:cNvPr>
            <p:cNvSpPr txBox="1"/>
            <p:nvPr/>
          </p:nvSpPr>
          <p:spPr>
            <a:xfrm>
              <a:off x="1129034" y="5849767"/>
              <a:ext cx="1106669" cy="974832"/>
            </a:xfrm>
            <a:prstGeom prst="rect">
              <a:avLst/>
            </a:prstGeom>
            <a:solidFill>
              <a:schemeClr val="tx1"/>
            </a:solidFill>
          </p:spPr>
          <p:txBody>
            <a:bodyPr wrap="square" lIns="72000" tIns="540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11" name="TextBox 10">
              <a:extLst>
                <a:ext uri="{FF2B5EF4-FFF2-40B4-BE49-F238E27FC236}">
                  <a16:creationId xmlns:a16="http://schemas.microsoft.com/office/drawing/2014/main" id="{959A04A8-0A43-43E5-B3E3-2035854E42E8}"/>
                </a:ext>
              </a:extLst>
            </p:cNvPr>
            <p:cNvSpPr txBox="1"/>
            <p:nvPr/>
          </p:nvSpPr>
          <p:spPr>
            <a:xfrm>
              <a:off x="778585" y="5849741"/>
              <a:ext cx="432191" cy="974831"/>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12" name="Straight Connector 11">
              <a:extLst>
                <a:ext uri="{FF2B5EF4-FFF2-40B4-BE49-F238E27FC236}">
                  <a16:creationId xmlns:a16="http://schemas.microsoft.com/office/drawing/2014/main" id="{3E2BE75A-8BDF-4FCE-A84F-734A9F9B05D6}"/>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3F1A1C-C049-4416-897B-6162AD648730}"/>
                </a:ext>
              </a:extLst>
            </p:cNvPr>
            <p:cNvCxnSpPr>
              <a:cxnSpLocks/>
            </p:cNvCxnSpPr>
            <p:nvPr/>
          </p:nvCxnSpPr>
          <p:spPr>
            <a:xfrm flipH="1">
              <a:off x="1187315" y="6663868"/>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4EDEE74-5F0E-48E0-BB52-E5802357987A}"/>
              </a:ext>
            </a:extLst>
          </p:cNvPr>
          <p:cNvGrpSpPr/>
          <p:nvPr/>
        </p:nvGrpSpPr>
        <p:grpSpPr>
          <a:xfrm>
            <a:off x="8372079" y="467378"/>
            <a:ext cx="3410607" cy="677108"/>
            <a:chOff x="8348701" y="504000"/>
            <a:chExt cx="3410607" cy="677108"/>
          </a:xfrm>
        </p:grpSpPr>
        <p:sp>
          <p:nvSpPr>
            <p:cNvPr id="25" name="Rectangle 24">
              <a:extLst>
                <a:ext uri="{FF2B5EF4-FFF2-40B4-BE49-F238E27FC236}">
                  <a16:creationId xmlns:a16="http://schemas.microsoft.com/office/drawing/2014/main" id="{3744245E-B6A4-4E21-B156-69B11A1AA33D}"/>
                </a:ext>
              </a:extLst>
            </p:cNvPr>
            <p:cNvSpPr/>
            <p:nvPr/>
          </p:nvSpPr>
          <p:spPr bwMode="gray">
            <a:xfrm>
              <a:off x="8348701"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26" name="Rectangle 25">
              <a:extLst>
                <a:ext uri="{FF2B5EF4-FFF2-40B4-BE49-F238E27FC236}">
                  <a16:creationId xmlns:a16="http://schemas.microsoft.com/office/drawing/2014/main" id="{44FF9266-5BD7-4A5C-8372-37C53E7710E2}"/>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27" name="Rectangle 26">
              <a:extLst>
                <a:ext uri="{FF2B5EF4-FFF2-40B4-BE49-F238E27FC236}">
                  <a16:creationId xmlns:a16="http://schemas.microsoft.com/office/drawing/2014/main" id="{0053E213-2469-49A9-B164-28FB9AB195FB}"/>
                </a:ext>
              </a:extLst>
            </p:cNvPr>
            <p:cNvSpPr/>
            <p:nvPr/>
          </p:nvSpPr>
          <p:spPr bwMode="gray">
            <a:xfrm>
              <a:off x="10823839"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28" name="Straight Arrow Connector 27">
              <a:extLst>
                <a:ext uri="{FF2B5EF4-FFF2-40B4-BE49-F238E27FC236}">
                  <a16:creationId xmlns:a16="http://schemas.microsoft.com/office/drawing/2014/main" id="{7FDC4E64-98F0-40B0-8AF2-DD2914DB84A7}"/>
                </a:ext>
              </a:extLst>
            </p:cNvPr>
            <p:cNvCxnSpPr>
              <a:stCxn id="25" idx="3"/>
              <a:endCxn id="26"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9830AE3-2677-468B-A0D0-A2128B0D19E5}"/>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B0C0BCDF-DF52-4ED8-BAD3-1AD0D4D8EE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120" y="5453996"/>
            <a:ext cx="579483" cy="579483"/>
          </a:xfrm>
          <a:prstGeom prst="rect">
            <a:avLst/>
          </a:prstGeom>
        </p:spPr>
      </p:pic>
    </p:spTree>
    <p:extLst>
      <p:ext uri="{BB962C8B-B14F-4D97-AF65-F5344CB8AC3E}">
        <p14:creationId xmlns:p14="http://schemas.microsoft.com/office/powerpoint/2010/main" val="2547387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a:extLst>
              <a:ext uri="{FF2B5EF4-FFF2-40B4-BE49-F238E27FC236}">
                <a16:creationId xmlns:a16="http://schemas.microsoft.com/office/drawing/2014/main" id="{602A34CA-36C5-4807-B35E-B955E885C08D}"/>
              </a:ext>
            </a:extLst>
          </p:cNvPr>
          <p:cNvSpPr txBox="1">
            <a:spLocks/>
          </p:cNvSpPr>
          <p:nvPr/>
        </p:nvSpPr>
        <p:spPr bwMode="gray">
          <a:xfrm>
            <a:off x="408955" y="670376"/>
            <a:ext cx="11257200" cy="1107996"/>
          </a:xfrm>
          <a:prstGeom prst="rect">
            <a:avLst/>
          </a:prstGeom>
        </p:spPr>
        <p:txBody>
          <a:bodyPr vert="horz" lIns="0" tIns="0" rIns="0" bIns="0" rtlCol="0" anchor="t" anchorCtr="0">
            <a:noAutofit/>
          </a:bodyPr>
          <a:lstStyle>
            <a:lvl1pPr algn="l" defTabSz="1087795" rtl="0" eaLnBrk="1" latinLnBrk="0" hangingPunct="1">
              <a:spcBef>
                <a:spcPct val="0"/>
              </a:spcBef>
              <a:buNone/>
              <a:defRPr sz="3600" b="1" kern="1200">
                <a:solidFill>
                  <a:sysClr val="windowText" lastClr="000000"/>
                </a:solidFill>
                <a:latin typeface="+mj-lt"/>
                <a:ea typeface="+mj-ea"/>
                <a:cs typeface="+mj-cs"/>
              </a:defRPr>
            </a:lvl1pPr>
          </a:lstStyle>
          <a:p>
            <a:pPr marL="0" marR="0" lvl="0" indent="0" algn="l" defTabSz="1087795" rtl="0" eaLnBrk="1" fontAlgn="auto" latinLnBrk="0" hangingPunct="1">
              <a:lnSpc>
                <a:spcPct val="90000"/>
              </a:lnSpc>
              <a:spcBef>
                <a:spcPts val="60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Arial"/>
              </a:rPr>
              <a:t>ISA-M Template</a:t>
            </a:r>
          </a:p>
          <a:p>
            <a:pPr>
              <a:lnSpc>
                <a:spcPct val="90000"/>
              </a:lnSpc>
              <a:spcBef>
                <a:spcPts val="600"/>
              </a:spcBef>
              <a:defRPr/>
            </a:pPr>
            <a:r>
              <a:rPr lang="en-US" sz="2400" b="0" dirty="0">
                <a:latin typeface="Arial"/>
              </a:rPr>
              <a:t>Overview</a:t>
            </a:r>
          </a:p>
        </p:txBody>
      </p:sp>
      <p:pic>
        <p:nvPicPr>
          <p:cNvPr id="54" name="Picture 53">
            <a:extLst>
              <a:ext uri="{FF2B5EF4-FFF2-40B4-BE49-F238E27FC236}">
                <a16:creationId xmlns:a16="http://schemas.microsoft.com/office/drawing/2014/main" id="{07EF86B8-4B2A-4E25-8482-5C572F08D725}"/>
              </a:ext>
            </a:extLst>
          </p:cNvPr>
          <p:cNvPicPr>
            <a:picLocks noChangeAspect="1"/>
          </p:cNvPicPr>
          <p:nvPr/>
        </p:nvPicPr>
        <p:blipFill>
          <a:blip r:embed="rId3"/>
          <a:stretch>
            <a:fillRect/>
          </a:stretch>
        </p:blipFill>
        <p:spPr>
          <a:xfrm>
            <a:off x="8860077" y="484564"/>
            <a:ext cx="2926143" cy="2901449"/>
          </a:xfrm>
          <a:prstGeom prst="rect">
            <a:avLst/>
          </a:prstGeom>
        </p:spPr>
      </p:pic>
      <p:sp>
        <p:nvSpPr>
          <p:cNvPr id="29" name="Rectangle 28">
            <a:extLst>
              <a:ext uri="{FF2B5EF4-FFF2-40B4-BE49-F238E27FC236}">
                <a16:creationId xmlns:a16="http://schemas.microsoft.com/office/drawing/2014/main" id="{A123BC6A-1615-4BDA-96C4-759D58359AC2}"/>
              </a:ext>
            </a:extLst>
          </p:cNvPr>
          <p:cNvSpPr/>
          <p:nvPr/>
        </p:nvSpPr>
        <p:spPr bwMode="gray">
          <a:xfrm>
            <a:off x="0" y="4722927"/>
            <a:ext cx="12195175" cy="2168013"/>
          </a:xfrm>
          <a:prstGeom prst="rect">
            <a:avLst/>
          </a:prstGeom>
          <a:solidFill>
            <a:srgbClr val="CCCCCC">
              <a:lumMod val="10000"/>
            </a:srgbClr>
          </a:solidFill>
          <a:ln w="254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grpSp>
        <p:nvGrpSpPr>
          <p:cNvPr id="30" name="Group 29">
            <a:extLst>
              <a:ext uri="{FF2B5EF4-FFF2-40B4-BE49-F238E27FC236}">
                <a16:creationId xmlns:a16="http://schemas.microsoft.com/office/drawing/2014/main" id="{8AEBE82F-BBE1-4C1C-A33F-2BFEC8E963AA}"/>
              </a:ext>
            </a:extLst>
          </p:cNvPr>
          <p:cNvGrpSpPr/>
          <p:nvPr/>
        </p:nvGrpSpPr>
        <p:grpSpPr>
          <a:xfrm>
            <a:off x="264939" y="4946724"/>
            <a:ext cx="1440160" cy="1613483"/>
            <a:chOff x="504001" y="4907899"/>
            <a:chExt cx="1506180" cy="1732187"/>
          </a:xfrm>
          <a:solidFill>
            <a:schemeClr val="bg1">
              <a:lumMod val="65000"/>
            </a:schemeClr>
          </a:solidFill>
        </p:grpSpPr>
        <p:sp>
          <p:nvSpPr>
            <p:cNvPr id="31" name="Rectangle 30">
              <a:extLst>
                <a:ext uri="{FF2B5EF4-FFF2-40B4-BE49-F238E27FC236}">
                  <a16:creationId xmlns:a16="http://schemas.microsoft.com/office/drawing/2014/main" id="{E51733D7-5DF2-4750-8951-C8E5E73F063B}"/>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Overview &amp; Terms of Use</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32" name="TextBox 31">
              <a:extLst>
                <a:ext uri="{FF2B5EF4-FFF2-40B4-BE49-F238E27FC236}">
                  <a16:creationId xmlns:a16="http://schemas.microsoft.com/office/drawing/2014/main" id="{BEE2537D-784C-4AE8-8D1C-3419EF792F9D}"/>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1</a:t>
              </a:r>
            </a:p>
          </p:txBody>
        </p:sp>
        <p:cxnSp>
          <p:nvCxnSpPr>
            <p:cNvPr id="33" name="Straight Connector 32">
              <a:extLst>
                <a:ext uri="{FF2B5EF4-FFF2-40B4-BE49-F238E27FC236}">
                  <a16:creationId xmlns:a16="http://schemas.microsoft.com/office/drawing/2014/main" id="{2DF2A5A3-A26C-4D1F-9B8D-BCC74618D595}"/>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34" name="Group 33">
            <a:extLst>
              <a:ext uri="{FF2B5EF4-FFF2-40B4-BE49-F238E27FC236}">
                <a16:creationId xmlns:a16="http://schemas.microsoft.com/office/drawing/2014/main" id="{062C22FB-C067-4DF3-9EB0-B93AA746B043}"/>
              </a:ext>
            </a:extLst>
          </p:cNvPr>
          <p:cNvGrpSpPr/>
          <p:nvPr/>
        </p:nvGrpSpPr>
        <p:grpSpPr>
          <a:xfrm>
            <a:off x="1961860" y="4946724"/>
            <a:ext cx="1440160" cy="1613483"/>
            <a:chOff x="504001" y="4907899"/>
            <a:chExt cx="1506180" cy="1732187"/>
          </a:xfrm>
          <a:solidFill>
            <a:schemeClr val="bg1">
              <a:lumMod val="65000"/>
            </a:schemeClr>
          </a:solidFill>
        </p:grpSpPr>
        <p:sp>
          <p:nvSpPr>
            <p:cNvPr id="35" name="Rectangle 34">
              <a:extLst>
                <a:ext uri="{FF2B5EF4-FFF2-40B4-BE49-F238E27FC236}">
                  <a16:creationId xmlns:a16="http://schemas.microsoft.com/office/drawing/2014/main" id="{3C8867EF-B5C7-473A-B605-D3B939B702AA}"/>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Roles</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36" name="TextBox 35">
              <a:extLst>
                <a:ext uri="{FF2B5EF4-FFF2-40B4-BE49-F238E27FC236}">
                  <a16:creationId xmlns:a16="http://schemas.microsoft.com/office/drawing/2014/main" id="{89FEB8E6-CE4D-4860-A1B5-BFBEE03B85B0}"/>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2</a:t>
              </a:r>
            </a:p>
          </p:txBody>
        </p:sp>
        <p:cxnSp>
          <p:nvCxnSpPr>
            <p:cNvPr id="37" name="Straight Connector 36">
              <a:extLst>
                <a:ext uri="{FF2B5EF4-FFF2-40B4-BE49-F238E27FC236}">
                  <a16:creationId xmlns:a16="http://schemas.microsoft.com/office/drawing/2014/main" id="{1B8226BE-D56D-4D49-B676-524FE1B70172}"/>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38" name="Group 37">
            <a:extLst>
              <a:ext uri="{FF2B5EF4-FFF2-40B4-BE49-F238E27FC236}">
                <a16:creationId xmlns:a16="http://schemas.microsoft.com/office/drawing/2014/main" id="{EF497D30-B157-4BCF-8B04-AAFEACF41428}"/>
              </a:ext>
            </a:extLst>
          </p:cNvPr>
          <p:cNvGrpSpPr/>
          <p:nvPr/>
        </p:nvGrpSpPr>
        <p:grpSpPr>
          <a:xfrm>
            <a:off x="3658781" y="4946724"/>
            <a:ext cx="1440160" cy="1613483"/>
            <a:chOff x="504001" y="4907899"/>
            <a:chExt cx="1506180" cy="1732187"/>
          </a:xfrm>
          <a:solidFill>
            <a:schemeClr val="bg1">
              <a:lumMod val="65000"/>
            </a:schemeClr>
          </a:solidFill>
        </p:grpSpPr>
        <p:sp>
          <p:nvSpPr>
            <p:cNvPr id="39" name="Rectangle 38">
              <a:extLst>
                <a:ext uri="{FF2B5EF4-FFF2-40B4-BE49-F238E27FC236}">
                  <a16:creationId xmlns:a16="http://schemas.microsoft.com/office/drawing/2014/main" id="{C6BD0DD5-B80D-4D33-A866-9F47C1023B4C}"/>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Domains</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0" name="TextBox 39">
              <a:extLst>
                <a:ext uri="{FF2B5EF4-FFF2-40B4-BE49-F238E27FC236}">
                  <a16:creationId xmlns:a16="http://schemas.microsoft.com/office/drawing/2014/main" id="{F427AC56-ECD5-4A5C-A237-055BE17A944F}"/>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3</a:t>
              </a:r>
            </a:p>
          </p:txBody>
        </p:sp>
        <p:cxnSp>
          <p:nvCxnSpPr>
            <p:cNvPr id="41" name="Straight Connector 40">
              <a:extLst>
                <a:ext uri="{FF2B5EF4-FFF2-40B4-BE49-F238E27FC236}">
                  <a16:creationId xmlns:a16="http://schemas.microsoft.com/office/drawing/2014/main" id="{D3A9B39A-3EAF-43D5-9F49-05BE617AF14B}"/>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42" name="Group 41">
            <a:extLst>
              <a:ext uri="{FF2B5EF4-FFF2-40B4-BE49-F238E27FC236}">
                <a16:creationId xmlns:a16="http://schemas.microsoft.com/office/drawing/2014/main" id="{D6055B81-8FBE-4453-8449-38CA7B8FA8ED}"/>
              </a:ext>
            </a:extLst>
          </p:cNvPr>
          <p:cNvGrpSpPr/>
          <p:nvPr/>
        </p:nvGrpSpPr>
        <p:grpSpPr>
          <a:xfrm>
            <a:off x="5355702" y="4946724"/>
            <a:ext cx="1440160" cy="1613483"/>
            <a:chOff x="504001" y="4907899"/>
            <a:chExt cx="1506180" cy="1732187"/>
          </a:xfrm>
          <a:solidFill>
            <a:srgbClr val="F0AB00"/>
          </a:solidFill>
        </p:grpSpPr>
        <p:sp>
          <p:nvSpPr>
            <p:cNvPr id="43" name="Rectangle 42">
              <a:extLst>
                <a:ext uri="{FF2B5EF4-FFF2-40B4-BE49-F238E27FC236}">
                  <a16:creationId xmlns:a16="http://schemas.microsoft.com/office/drawing/2014/main" id="{357640EB-D44D-4E39-869E-2A44AF8C894B}"/>
                </a:ext>
              </a:extLst>
            </p:cNvPr>
            <p:cNvSpPr/>
            <p:nvPr/>
          </p:nvSpPr>
          <p:spPr bwMode="gray">
            <a:xfrm>
              <a:off x="504001" y="4907899"/>
              <a:ext cx="1506180" cy="1732187"/>
            </a:xfrm>
            <a:prstGeom prst="rect">
              <a:avLst/>
            </a:prstGeom>
            <a:grpFill/>
            <a:ln w="25400" algn="ctr">
              <a:noFill/>
              <a:miter lim="800000"/>
              <a:headEnd/>
              <a:tailEnd/>
            </a:ln>
          </p:spPr>
          <p:txBody>
            <a:bodyPr lIns="36000" tIns="792000" rIns="36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Styles &amp; Use Cases Patterns</a:t>
              </a: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5" name="TextBox 44">
              <a:extLst>
                <a:ext uri="{FF2B5EF4-FFF2-40B4-BE49-F238E27FC236}">
                  <a16:creationId xmlns:a16="http://schemas.microsoft.com/office/drawing/2014/main" id="{261367DB-A12E-4F68-BD6A-EBE8384ECBE9}"/>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4</a:t>
              </a:r>
            </a:p>
          </p:txBody>
        </p:sp>
        <p:cxnSp>
          <p:nvCxnSpPr>
            <p:cNvPr id="46" name="Straight Connector 45">
              <a:extLst>
                <a:ext uri="{FF2B5EF4-FFF2-40B4-BE49-F238E27FC236}">
                  <a16:creationId xmlns:a16="http://schemas.microsoft.com/office/drawing/2014/main" id="{5466359C-46DA-4C86-ADFE-6160E4BF51D4}"/>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47" name="Group 46">
            <a:extLst>
              <a:ext uri="{FF2B5EF4-FFF2-40B4-BE49-F238E27FC236}">
                <a16:creationId xmlns:a16="http://schemas.microsoft.com/office/drawing/2014/main" id="{AD7968CE-5678-4CBF-929E-B7513402E746}"/>
              </a:ext>
            </a:extLst>
          </p:cNvPr>
          <p:cNvGrpSpPr/>
          <p:nvPr/>
        </p:nvGrpSpPr>
        <p:grpSpPr>
          <a:xfrm>
            <a:off x="7052623" y="4946724"/>
            <a:ext cx="1440160" cy="1613483"/>
            <a:chOff x="504001" y="4907899"/>
            <a:chExt cx="1506180" cy="1732187"/>
          </a:xfrm>
          <a:solidFill>
            <a:schemeClr val="bg1">
              <a:lumMod val="65000"/>
            </a:schemeClr>
          </a:solidFill>
        </p:grpSpPr>
        <p:sp>
          <p:nvSpPr>
            <p:cNvPr id="48" name="Rectangle 47">
              <a:extLst>
                <a:ext uri="{FF2B5EF4-FFF2-40B4-BE49-F238E27FC236}">
                  <a16:creationId xmlns:a16="http://schemas.microsoft.com/office/drawing/2014/main" id="{B6B0A7BA-95AE-4FCF-A9D7-1A65D4B98E57}"/>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Technology Mapping</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9" name="TextBox 48">
              <a:extLst>
                <a:ext uri="{FF2B5EF4-FFF2-40B4-BE49-F238E27FC236}">
                  <a16:creationId xmlns:a16="http://schemas.microsoft.com/office/drawing/2014/main" id="{CAB1FAC5-6D21-4D10-924D-1D935EF5866E}"/>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5</a:t>
              </a:r>
            </a:p>
          </p:txBody>
        </p:sp>
        <p:cxnSp>
          <p:nvCxnSpPr>
            <p:cNvPr id="50" name="Straight Connector 49">
              <a:extLst>
                <a:ext uri="{FF2B5EF4-FFF2-40B4-BE49-F238E27FC236}">
                  <a16:creationId xmlns:a16="http://schemas.microsoft.com/office/drawing/2014/main" id="{3A0951D8-3550-4403-BCD8-8BBBE3CDDFD2}"/>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51" name="Group 50">
            <a:extLst>
              <a:ext uri="{FF2B5EF4-FFF2-40B4-BE49-F238E27FC236}">
                <a16:creationId xmlns:a16="http://schemas.microsoft.com/office/drawing/2014/main" id="{F11B2642-628E-4A43-929F-676C6609AE0C}"/>
              </a:ext>
            </a:extLst>
          </p:cNvPr>
          <p:cNvGrpSpPr/>
          <p:nvPr/>
        </p:nvGrpSpPr>
        <p:grpSpPr>
          <a:xfrm>
            <a:off x="8749544" y="4946724"/>
            <a:ext cx="1440160" cy="1613483"/>
            <a:chOff x="504001" y="4907899"/>
            <a:chExt cx="1506180" cy="1732187"/>
          </a:xfrm>
          <a:solidFill>
            <a:schemeClr val="bg1">
              <a:lumMod val="65000"/>
            </a:schemeClr>
          </a:solidFill>
        </p:grpSpPr>
        <p:sp>
          <p:nvSpPr>
            <p:cNvPr id="52" name="Rectangle 51">
              <a:extLst>
                <a:ext uri="{FF2B5EF4-FFF2-40B4-BE49-F238E27FC236}">
                  <a16:creationId xmlns:a16="http://schemas.microsoft.com/office/drawing/2014/main" id="{B1989703-BBBF-4381-9364-6A82400B405A}"/>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Interface Assessment</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53" name="TextBox 52">
              <a:extLst>
                <a:ext uri="{FF2B5EF4-FFF2-40B4-BE49-F238E27FC236}">
                  <a16:creationId xmlns:a16="http://schemas.microsoft.com/office/drawing/2014/main" id="{7BD48A80-D6EE-44AD-B5A7-355A79994AC9}"/>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6</a:t>
              </a:r>
            </a:p>
          </p:txBody>
        </p:sp>
        <p:cxnSp>
          <p:nvCxnSpPr>
            <p:cNvPr id="55" name="Straight Connector 54">
              <a:extLst>
                <a:ext uri="{FF2B5EF4-FFF2-40B4-BE49-F238E27FC236}">
                  <a16:creationId xmlns:a16="http://schemas.microsoft.com/office/drawing/2014/main" id="{39144BA3-BD76-46D3-8A7A-908ECEC16175}"/>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56" name="Group 55">
            <a:extLst>
              <a:ext uri="{FF2B5EF4-FFF2-40B4-BE49-F238E27FC236}">
                <a16:creationId xmlns:a16="http://schemas.microsoft.com/office/drawing/2014/main" id="{A75FCA8E-62DC-4045-9641-31FF62529930}"/>
              </a:ext>
            </a:extLst>
          </p:cNvPr>
          <p:cNvGrpSpPr/>
          <p:nvPr/>
        </p:nvGrpSpPr>
        <p:grpSpPr>
          <a:xfrm>
            <a:off x="10446466" y="4946724"/>
            <a:ext cx="1440160" cy="1613483"/>
            <a:chOff x="504001" y="4907899"/>
            <a:chExt cx="1506180" cy="1732187"/>
          </a:xfrm>
          <a:solidFill>
            <a:schemeClr val="bg1">
              <a:lumMod val="65000"/>
            </a:schemeClr>
          </a:solidFill>
        </p:grpSpPr>
        <p:sp>
          <p:nvSpPr>
            <p:cNvPr id="57" name="Rectangle 56">
              <a:extLst>
                <a:ext uri="{FF2B5EF4-FFF2-40B4-BE49-F238E27FC236}">
                  <a16:creationId xmlns:a16="http://schemas.microsoft.com/office/drawing/2014/main" id="{0173B61A-08EB-4DEB-926D-6D5D631463C3}"/>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CIO </a:t>
              </a:r>
              <a:br>
                <a:rPr lang="en-CA" sz="1500" kern="0" dirty="0">
                  <a:solidFill>
                    <a:srgbClr val="FFFFFF"/>
                  </a:solidFill>
                  <a:latin typeface="Arial"/>
                  <a:ea typeface="Arial Unicode MS" pitchFamily="34" charset="-128"/>
                  <a:cs typeface="Arial Unicode MS" pitchFamily="34" charset="-128"/>
                </a:rPr>
              </a:br>
              <a:r>
                <a:rPr lang="en-CA" sz="1500" kern="0" dirty="0">
                  <a:solidFill>
                    <a:srgbClr val="FFFFFF"/>
                  </a:solidFill>
                  <a:latin typeface="Arial"/>
                  <a:ea typeface="Arial Unicode MS" pitchFamily="34" charset="-128"/>
                  <a:cs typeface="Arial Unicode MS" pitchFamily="34" charset="-128"/>
                </a:rPr>
                <a:t>Guides</a:t>
              </a:r>
              <a:br>
                <a:rPr lang="en-CA" sz="1500" kern="0" dirty="0">
                  <a:solidFill>
                    <a:srgbClr val="FFFFFF"/>
                  </a:solidFill>
                  <a:latin typeface="Arial"/>
                  <a:ea typeface="Arial Unicode MS" pitchFamily="34" charset="-128"/>
                  <a:cs typeface="Arial Unicode MS" pitchFamily="34" charset="-128"/>
                </a:rPr>
              </a:br>
              <a:r>
                <a:rPr lang="en-CA" sz="1500" kern="0" dirty="0">
                  <a:solidFill>
                    <a:srgbClr val="FFFFFF"/>
                  </a:solidFill>
                  <a:latin typeface="Arial"/>
                  <a:ea typeface="Arial Unicode MS" pitchFamily="34" charset="-128"/>
                  <a:cs typeface="Arial Unicode MS" pitchFamily="34" charset="-128"/>
                </a:rPr>
                <a:t> </a:t>
              </a: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58" name="TextBox 57">
              <a:extLst>
                <a:ext uri="{FF2B5EF4-FFF2-40B4-BE49-F238E27FC236}">
                  <a16:creationId xmlns:a16="http://schemas.microsoft.com/office/drawing/2014/main" id="{89A7ED20-5045-406B-B9B8-E174043A8F9C}"/>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7</a:t>
              </a:r>
            </a:p>
          </p:txBody>
        </p:sp>
        <p:cxnSp>
          <p:nvCxnSpPr>
            <p:cNvPr id="59" name="Straight Connector 58">
              <a:extLst>
                <a:ext uri="{FF2B5EF4-FFF2-40B4-BE49-F238E27FC236}">
                  <a16:creationId xmlns:a16="http://schemas.microsoft.com/office/drawing/2014/main" id="{306C3445-2682-48DE-90ED-21F51C8CBBF4}"/>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spTree>
    <p:extLst>
      <p:ext uri="{BB962C8B-B14F-4D97-AF65-F5344CB8AC3E}">
        <p14:creationId xmlns:p14="http://schemas.microsoft.com/office/powerpoint/2010/main" val="4284440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381689" y="1850380"/>
            <a:ext cx="2465685" cy="3394847"/>
            <a:chOff x="6278481" y="2091552"/>
            <a:chExt cx="2568894" cy="3394847"/>
          </a:xfrm>
        </p:grpSpPr>
        <p:sp>
          <p:nvSpPr>
            <p:cNvPr id="63" name="Rectangle 62"/>
            <p:cNvSpPr/>
            <p:nvPr/>
          </p:nvSpPr>
          <p:spPr bwMode="gray">
            <a:xfrm>
              <a:off x="6278481" y="2091552"/>
              <a:ext cx="2568894" cy="956447"/>
            </a:xfrm>
            <a:prstGeom prst="rect">
              <a:avLst/>
            </a:prstGeom>
            <a:solidFill>
              <a:srgbClr val="0076CB"/>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800" i="0" u="none" strike="noStrike" kern="0" cap="none" spc="0" normalizeH="0" baseline="0" noProof="0" dirty="0">
                  <a:ln>
                    <a:noFill/>
                  </a:ln>
                  <a:solidFill>
                    <a:srgbClr val="FFFFFF"/>
                  </a:solidFill>
                  <a:effectLst/>
                  <a:uLnTx/>
                  <a:uFillTx/>
                  <a:latin typeface="Arial"/>
                </a:rPr>
                <a:t>User </a:t>
              </a:r>
              <a:br>
                <a:rPr kumimoji="0" lang="en-US" sz="1800" i="0" u="none" strike="noStrike" kern="0" cap="none" spc="0" normalizeH="0" baseline="0" noProof="0" dirty="0">
                  <a:ln>
                    <a:noFill/>
                  </a:ln>
                  <a:solidFill>
                    <a:srgbClr val="FFFFFF"/>
                  </a:solidFill>
                  <a:effectLst/>
                  <a:uLnTx/>
                  <a:uFillTx/>
                  <a:latin typeface="Arial"/>
                </a:rPr>
              </a:br>
              <a:r>
                <a:rPr kumimoji="0" lang="en-US" sz="1800" i="0" u="none" strike="noStrike" kern="0" cap="none" spc="0" normalizeH="0" baseline="0" noProof="0" dirty="0">
                  <a:ln>
                    <a:noFill/>
                  </a:ln>
                  <a:solidFill>
                    <a:srgbClr val="FFFFFF"/>
                  </a:solidFill>
                  <a:effectLst/>
                  <a:uLnTx/>
                  <a:uFillTx/>
                  <a:latin typeface="Arial"/>
                </a:rPr>
                <a:t>Integration</a:t>
              </a:r>
            </a:p>
          </p:txBody>
        </p:sp>
        <p:sp>
          <p:nvSpPr>
            <p:cNvPr id="66" name="Rectangle 65"/>
            <p:cNvSpPr/>
            <p:nvPr/>
          </p:nvSpPr>
          <p:spPr bwMode="gray">
            <a:xfrm>
              <a:off x="6278481" y="3856852"/>
              <a:ext cx="2568894" cy="1629547"/>
            </a:xfrm>
            <a:prstGeom prst="rect">
              <a:avLst/>
            </a:prstGeom>
            <a:solidFill>
              <a:srgbClr val="0076CB">
                <a:lumMod val="20000"/>
                <a:lumOff val="80000"/>
              </a:srgbClr>
            </a:solidFill>
            <a:ln w="12700">
              <a:noFill/>
              <a:miter lim="800000"/>
              <a:headEnd/>
              <a:tailEnd/>
            </a:ln>
            <a:effectLst/>
          </p:spPr>
          <p:txBody>
            <a:bodyPr lIns="0" tIns="0" rIns="0" bIns="0" anchor="ctr" anchorCtr="0"/>
            <a:lstStyle/>
            <a:p>
              <a:pPr lvl="0" algn="ctr" defTabSz="913573">
                <a:lnSpc>
                  <a:spcPct val="95000"/>
                </a:lnSpc>
                <a:spcAft>
                  <a:spcPts val="800"/>
                </a:spcAft>
                <a:buClr>
                  <a:srgbClr val="969696"/>
                </a:buClr>
              </a:pPr>
              <a:r>
                <a:rPr lang="en-US" sz="1600" kern="0" dirty="0">
                  <a:solidFill>
                    <a:srgbClr val="000000"/>
                  </a:solidFill>
                  <a:latin typeface="Arial"/>
                </a:rPr>
                <a:t>How to integrate user-centric applications with business applications?</a:t>
              </a:r>
              <a:endParaRPr kumimoji="0" lang="en-US" sz="1600" i="0" u="none" strike="noStrike" kern="0" cap="none" spc="0" normalizeH="0" baseline="0" noProof="0" dirty="0">
                <a:ln>
                  <a:noFill/>
                </a:ln>
                <a:solidFill>
                  <a:srgbClr val="000000"/>
                </a:solidFill>
                <a:effectLst/>
                <a:uLnTx/>
                <a:uFillTx/>
                <a:latin typeface="Arial"/>
              </a:endParaRPr>
            </a:p>
          </p:txBody>
        </p:sp>
      </p:grpSp>
      <p:grpSp>
        <p:nvGrpSpPr>
          <p:cNvPr id="5" name="Group 4"/>
          <p:cNvGrpSpPr/>
          <p:nvPr/>
        </p:nvGrpSpPr>
        <p:grpSpPr>
          <a:xfrm>
            <a:off x="3442844" y="1850380"/>
            <a:ext cx="2465685" cy="3394847"/>
            <a:chOff x="3339636" y="2091552"/>
            <a:chExt cx="2568894" cy="3394847"/>
          </a:xfrm>
        </p:grpSpPr>
        <p:sp>
          <p:nvSpPr>
            <p:cNvPr id="64" name="Rectangle 63"/>
            <p:cNvSpPr/>
            <p:nvPr/>
          </p:nvSpPr>
          <p:spPr bwMode="gray">
            <a:xfrm>
              <a:off x="3339636" y="2091552"/>
              <a:ext cx="2568894" cy="956447"/>
            </a:xfrm>
            <a:prstGeom prst="rect">
              <a:avLst/>
            </a:prstGeom>
            <a:solidFill>
              <a:srgbClr val="F0AB00"/>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800" i="0" u="none" strike="noStrike" kern="0" cap="none" spc="0" normalizeH="0" baseline="0" noProof="0" dirty="0">
                  <a:ln>
                    <a:noFill/>
                  </a:ln>
                  <a:solidFill>
                    <a:srgbClr val="FFFFFF"/>
                  </a:solidFill>
                  <a:effectLst/>
                  <a:uLnTx/>
                  <a:uFillTx/>
                  <a:latin typeface="Arial"/>
                </a:rPr>
                <a:t>Data </a:t>
              </a:r>
              <a:br>
                <a:rPr kumimoji="0" lang="en-US" sz="1800" i="0" u="none" strike="noStrike" kern="0" cap="none" spc="0" normalizeH="0" baseline="0" noProof="0" dirty="0">
                  <a:ln>
                    <a:noFill/>
                  </a:ln>
                  <a:solidFill>
                    <a:srgbClr val="FFFFFF"/>
                  </a:solidFill>
                  <a:effectLst/>
                  <a:uLnTx/>
                  <a:uFillTx/>
                  <a:latin typeface="Arial"/>
                </a:rPr>
              </a:br>
              <a:r>
                <a:rPr kumimoji="0" lang="en-US" sz="1800" i="0" u="none" strike="noStrike" kern="0" cap="none" spc="0" normalizeH="0" baseline="0" noProof="0" dirty="0">
                  <a:ln>
                    <a:noFill/>
                  </a:ln>
                  <a:solidFill>
                    <a:srgbClr val="FFFFFF"/>
                  </a:solidFill>
                  <a:effectLst/>
                  <a:uLnTx/>
                  <a:uFillTx/>
                  <a:latin typeface="Arial"/>
                </a:rPr>
                <a:t>Integration</a:t>
              </a:r>
            </a:p>
          </p:txBody>
        </p:sp>
        <p:sp>
          <p:nvSpPr>
            <p:cNvPr id="67" name="Rectangle 66"/>
            <p:cNvSpPr/>
            <p:nvPr/>
          </p:nvSpPr>
          <p:spPr bwMode="gray">
            <a:xfrm>
              <a:off x="3339636" y="3856852"/>
              <a:ext cx="2568894" cy="1629547"/>
            </a:xfrm>
            <a:prstGeom prst="rect">
              <a:avLst/>
            </a:prstGeom>
            <a:solidFill>
              <a:srgbClr val="F0AB00">
                <a:lumMod val="40000"/>
                <a:lumOff val="60000"/>
              </a:srgbClr>
            </a:solidFill>
            <a:ln w="12700">
              <a:noFill/>
              <a:miter lim="800000"/>
              <a:headEnd/>
              <a:tailEnd/>
            </a:ln>
            <a:effectLst/>
          </p:spPr>
          <p:txBody>
            <a:bodyPr lIns="0" tIns="0" rIns="0" bIns="0" anchor="ctr" anchorCtr="0"/>
            <a:lstStyle/>
            <a:p>
              <a:pPr lvl="0" algn="ctr" defTabSz="913573">
                <a:lnSpc>
                  <a:spcPct val="95000"/>
                </a:lnSpc>
                <a:spcAft>
                  <a:spcPts val="800"/>
                </a:spcAft>
                <a:buClr>
                  <a:srgbClr val="969696"/>
                </a:buClr>
              </a:pPr>
              <a:r>
                <a:rPr lang="en-US" sz="1600" kern="0" dirty="0">
                  <a:solidFill>
                    <a:srgbClr val="000000"/>
                  </a:solidFill>
                  <a:latin typeface="Arial"/>
                </a:rPr>
                <a:t>How to synchronize </a:t>
              </a:r>
              <a:br>
                <a:rPr lang="en-US" sz="1600" kern="0" dirty="0">
                  <a:solidFill>
                    <a:srgbClr val="000000"/>
                  </a:solidFill>
                  <a:latin typeface="Arial"/>
                </a:rPr>
              </a:br>
              <a:r>
                <a:rPr lang="en-US" sz="1600" kern="0" dirty="0">
                  <a:solidFill>
                    <a:srgbClr val="000000"/>
                  </a:solidFill>
                  <a:latin typeface="Arial"/>
                </a:rPr>
                <a:t>data between business applications?</a:t>
              </a:r>
              <a:endParaRPr kumimoji="0" lang="en-US" sz="1600" i="0" u="none" strike="noStrike" kern="0" cap="none" spc="0" normalizeH="0" baseline="0" noProof="0" dirty="0">
                <a:ln>
                  <a:noFill/>
                </a:ln>
                <a:solidFill>
                  <a:srgbClr val="000000"/>
                </a:solidFill>
                <a:effectLst/>
                <a:uLnTx/>
                <a:uFillTx/>
                <a:latin typeface="Arial"/>
              </a:endParaRPr>
            </a:p>
          </p:txBody>
        </p:sp>
      </p:grpSp>
      <p:grpSp>
        <p:nvGrpSpPr>
          <p:cNvPr id="6" name="Group 5"/>
          <p:cNvGrpSpPr/>
          <p:nvPr/>
        </p:nvGrpSpPr>
        <p:grpSpPr>
          <a:xfrm>
            <a:off x="504000" y="1850380"/>
            <a:ext cx="2465685" cy="3394847"/>
            <a:chOff x="400792" y="2091552"/>
            <a:chExt cx="2568894" cy="3394847"/>
          </a:xfrm>
        </p:grpSpPr>
        <p:sp>
          <p:nvSpPr>
            <p:cNvPr id="65" name="Rectangle 64"/>
            <p:cNvSpPr/>
            <p:nvPr/>
          </p:nvSpPr>
          <p:spPr bwMode="gray">
            <a:xfrm>
              <a:off x="400792" y="2091552"/>
              <a:ext cx="2568894" cy="956447"/>
            </a:xfrm>
            <a:prstGeom prst="rect">
              <a:avLst/>
            </a:prstGeom>
            <a:solidFill>
              <a:srgbClr val="4FB81C"/>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800" i="0" u="none" strike="noStrike" kern="0" cap="none" spc="0" normalizeH="0" baseline="0" noProof="0" dirty="0">
                  <a:ln>
                    <a:noFill/>
                  </a:ln>
                  <a:solidFill>
                    <a:srgbClr val="FFFFFF"/>
                  </a:solidFill>
                  <a:effectLst/>
                  <a:uLnTx/>
                  <a:uFillTx/>
                  <a:latin typeface="Arial"/>
                </a:rPr>
                <a:t>Process </a:t>
              </a:r>
              <a:br>
                <a:rPr kumimoji="0" lang="en-US" sz="1800" i="0" u="none" strike="noStrike" kern="0" cap="none" spc="0" normalizeH="0" baseline="0" noProof="0" dirty="0">
                  <a:ln>
                    <a:noFill/>
                  </a:ln>
                  <a:solidFill>
                    <a:srgbClr val="FFFFFF"/>
                  </a:solidFill>
                  <a:effectLst/>
                  <a:uLnTx/>
                  <a:uFillTx/>
                  <a:latin typeface="Arial"/>
                </a:rPr>
              </a:br>
              <a:r>
                <a:rPr kumimoji="0" lang="en-US" sz="1800" i="0" u="none" strike="noStrike" kern="0" cap="none" spc="0" normalizeH="0" baseline="0" noProof="0" dirty="0">
                  <a:ln>
                    <a:noFill/>
                  </a:ln>
                  <a:solidFill>
                    <a:srgbClr val="FFFFFF"/>
                  </a:solidFill>
                  <a:effectLst/>
                  <a:uLnTx/>
                  <a:uFillTx/>
                  <a:latin typeface="Arial"/>
                </a:rPr>
                <a:t>Integration</a:t>
              </a:r>
            </a:p>
          </p:txBody>
        </p:sp>
        <p:sp>
          <p:nvSpPr>
            <p:cNvPr id="68" name="Rectangle 67"/>
            <p:cNvSpPr/>
            <p:nvPr/>
          </p:nvSpPr>
          <p:spPr bwMode="gray">
            <a:xfrm>
              <a:off x="400792" y="3856852"/>
              <a:ext cx="2568894" cy="1629547"/>
            </a:xfrm>
            <a:prstGeom prst="rect">
              <a:avLst/>
            </a:prstGeom>
            <a:solidFill>
              <a:srgbClr val="4FB81C">
                <a:lumMod val="20000"/>
                <a:lumOff val="80000"/>
              </a:srgbClr>
            </a:solidFill>
            <a:ln w="12700">
              <a:noFill/>
              <a:miter lim="800000"/>
              <a:headEnd/>
              <a:tailEnd/>
            </a:ln>
            <a:effectLst/>
          </p:spPr>
          <p:txBody>
            <a:bodyPr lIns="0" tIns="0" rIns="0" bIns="0" anchor="ctr" anchorCtr="0"/>
            <a:lstStyle/>
            <a:p>
              <a:pPr lvl="0" algn="ctr" defTabSz="913573">
                <a:lnSpc>
                  <a:spcPct val="95000"/>
                </a:lnSpc>
                <a:spcAft>
                  <a:spcPts val="800"/>
                </a:spcAft>
                <a:buClr>
                  <a:srgbClr val="969696"/>
                </a:buClr>
              </a:pPr>
              <a:r>
                <a:rPr lang="en-US" sz="1600" kern="0" dirty="0">
                  <a:solidFill>
                    <a:srgbClr val="000000"/>
                  </a:solidFill>
                  <a:latin typeface="Arial"/>
                </a:rPr>
                <a:t>How to chain business processes across </a:t>
              </a:r>
              <a:br>
                <a:rPr lang="en-US" sz="1600" kern="0" dirty="0">
                  <a:solidFill>
                    <a:srgbClr val="000000"/>
                  </a:solidFill>
                  <a:latin typeface="Arial"/>
                </a:rPr>
              </a:br>
              <a:r>
                <a:rPr lang="en-US" sz="1600" kern="0" dirty="0">
                  <a:solidFill>
                    <a:srgbClr val="000000"/>
                  </a:solidFill>
                  <a:latin typeface="Arial"/>
                </a:rPr>
                <a:t>business applications? </a:t>
              </a:r>
              <a:endParaRPr kumimoji="0" lang="en-US" sz="1600" i="0" u="none" strike="noStrike" kern="0" cap="none" spc="0" normalizeH="0" baseline="0" noProof="0" dirty="0">
                <a:ln>
                  <a:noFill/>
                </a:ln>
                <a:solidFill>
                  <a:srgbClr val="000000"/>
                </a:solidFill>
                <a:effectLst/>
                <a:uLnTx/>
                <a:uFillTx/>
                <a:latin typeface="Arial"/>
              </a:endParaRPr>
            </a:p>
          </p:txBody>
        </p:sp>
        <p:sp>
          <p:nvSpPr>
            <p:cNvPr id="71" name="Pfeil nach unten 34"/>
            <p:cNvSpPr/>
            <p:nvPr/>
          </p:nvSpPr>
          <p:spPr bwMode="auto">
            <a:xfrm>
              <a:off x="1364563" y="3227910"/>
              <a:ext cx="641353" cy="508376"/>
            </a:xfrm>
            <a:prstGeom prst="downArrow">
              <a:avLst/>
            </a:prstGeom>
            <a:gradFill flip="none" rotWithShape="1">
              <a:gsLst>
                <a:gs pos="0">
                  <a:srgbClr val="FFFFFF"/>
                </a:gs>
                <a:gs pos="100000">
                  <a:srgbClr val="DDDDDD"/>
                </a:gs>
              </a:gsLst>
              <a:lin ang="5400000" scaled="1"/>
              <a:tileRect/>
            </a:gradFill>
            <a:ln w="12700" algn="ctr">
              <a:solidFill>
                <a:srgbClr val="C0C0C0"/>
              </a:solidFill>
              <a:miter lim="800000"/>
              <a:headEnd/>
              <a:tailEnd/>
            </a:ln>
            <a:effectLst/>
          </p:spPr>
          <p:txBody>
            <a:bodyPr lIns="288000" tIns="0" rIns="0" bIns="0" anchor="ctr"/>
            <a:lstStyle/>
            <a:p>
              <a:pPr defTabSz="801688" eaLnBrk="0" hangingPunct="0"/>
              <a:endParaRPr lang="de-DE" sz="1100" b="1" dirty="0">
                <a:solidFill>
                  <a:srgbClr val="000000"/>
                </a:solidFill>
                <a:latin typeface="Arial"/>
                <a:cs typeface="Calibri" pitchFamily="34" charset="0"/>
              </a:endParaRPr>
            </a:p>
          </p:txBody>
        </p:sp>
      </p:grpSp>
      <p:grpSp>
        <p:nvGrpSpPr>
          <p:cNvPr id="3" name="Group 2"/>
          <p:cNvGrpSpPr/>
          <p:nvPr/>
        </p:nvGrpSpPr>
        <p:grpSpPr>
          <a:xfrm>
            <a:off x="9320533" y="1850380"/>
            <a:ext cx="2465685" cy="3394847"/>
            <a:chOff x="9217325" y="2091552"/>
            <a:chExt cx="2568894" cy="3394847"/>
          </a:xfrm>
        </p:grpSpPr>
        <p:sp>
          <p:nvSpPr>
            <p:cNvPr id="73" name="Rectangle 72"/>
            <p:cNvSpPr/>
            <p:nvPr/>
          </p:nvSpPr>
          <p:spPr bwMode="gray">
            <a:xfrm>
              <a:off x="9217325" y="2091552"/>
              <a:ext cx="2568894" cy="956447"/>
            </a:xfrm>
            <a:prstGeom prst="rect">
              <a:avLst/>
            </a:prstGeom>
            <a:solidFill>
              <a:srgbClr val="E35500"/>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800" i="0" u="none" strike="noStrike" kern="0" cap="none" spc="0" normalizeH="0" baseline="0" noProof="0" dirty="0">
                  <a:ln>
                    <a:noFill/>
                  </a:ln>
                  <a:solidFill>
                    <a:srgbClr val="FFFFFF"/>
                  </a:solidFill>
                  <a:effectLst/>
                  <a:uLnTx/>
                  <a:uFillTx/>
                  <a:latin typeface="Arial"/>
                </a:rPr>
                <a:t>Thing</a:t>
              </a:r>
              <a:br>
                <a:rPr kumimoji="0" lang="en-US" sz="1800" i="0" u="none" strike="noStrike" kern="0" cap="none" spc="0" normalizeH="0" baseline="0" noProof="0" dirty="0">
                  <a:ln>
                    <a:noFill/>
                  </a:ln>
                  <a:solidFill>
                    <a:srgbClr val="FFFFFF"/>
                  </a:solidFill>
                  <a:effectLst/>
                  <a:uLnTx/>
                  <a:uFillTx/>
                  <a:latin typeface="Arial"/>
                </a:rPr>
              </a:br>
              <a:r>
                <a:rPr kumimoji="0" lang="en-US" sz="1800" i="0" u="none" strike="noStrike" kern="0" cap="none" spc="0" normalizeH="0" baseline="0" noProof="0" dirty="0">
                  <a:ln>
                    <a:noFill/>
                  </a:ln>
                  <a:solidFill>
                    <a:srgbClr val="FFFFFF"/>
                  </a:solidFill>
                  <a:effectLst/>
                  <a:uLnTx/>
                  <a:uFillTx/>
                  <a:latin typeface="Arial"/>
                </a:rPr>
                <a:t>Integration</a:t>
              </a:r>
              <a:r>
                <a:rPr kumimoji="0" lang="en-US" sz="1800" i="0" u="none" strike="noStrike" kern="0" cap="none" spc="0" normalizeH="0" noProof="0" dirty="0">
                  <a:ln>
                    <a:noFill/>
                  </a:ln>
                  <a:solidFill>
                    <a:srgbClr val="FFFFFF"/>
                  </a:solidFill>
                  <a:effectLst/>
                  <a:uLnTx/>
                  <a:uFillTx/>
                  <a:latin typeface="Arial"/>
                </a:rPr>
                <a:t> </a:t>
              </a:r>
              <a:endParaRPr kumimoji="0" lang="en-US" sz="1800" i="0" u="none" strike="noStrike" kern="0" cap="none" spc="0" normalizeH="0" baseline="0" noProof="0" dirty="0">
                <a:ln>
                  <a:noFill/>
                </a:ln>
                <a:solidFill>
                  <a:srgbClr val="FFFFFF"/>
                </a:solidFill>
                <a:effectLst/>
                <a:uLnTx/>
                <a:uFillTx/>
                <a:latin typeface="Arial"/>
              </a:endParaRPr>
            </a:p>
          </p:txBody>
        </p:sp>
        <p:sp>
          <p:nvSpPr>
            <p:cNvPr id="74" name="Rectangle 73"/>
            <p:cNvSpPr/>
            <p:nvPr/>
          </p:nvSpPr>
          <p:spPr bwMode="gray">
            <a:xfrm>
              <a:off x="9217325" y="3856852"/>
              <a:ext cx="2568894" cy="1629547"/>
            </a:xfrm>
            <a:prstGeom prst="rect">
              <a:avLst/>
            </a:prstGeom>
            <a:solidFill>
              <a:srgbClr val="FFDCC6"/>
            </a:solidFill>
            <a:ln w="12700">
              <a:noFill/>
              <a:miter lim="800000"/>
              <a:headEnd/>
              <a:tailEnd/>
            </a:ln>
            <a:effectLst/>
          </p:spPr>
          <p:txBody>
            <a:bodyPr lIns="0" tIns="0" rIns="0" bIns="0" anchor="ctr" anchorCtr="0"/>
            <a:lstStyle/>
            <a:p>
              <a:pPr lvl="0" algn="ctr" defTabSz="913573">
                <a:lnSpc>
                  <a:spcPct val="95000"/>
                </a:lnSpc>
                <a:spcAft>
                  <a:spcPts val="800"/>
                </a:spcAft>
                <a:buClr>
                  <a:srgbClr val="969696"/>
                </a:buClr>
              </a:pPr>
              <a:r>
                <a:rPr lang="en-US" sz="1600" kern="0" dirty="0">
                  <a:solidFill>
                    <a:srgbClr val="000000"/>
                  </a:solidFill>
                  <a:latin typeface="Arial"/>
                </a:rPr>
                <a:t>How to integrate real- </a:t>
              </a:r>
              <a:br>
                <a:rPr lang="en-US" sz="1600" kern="0" dirty="0">
                  <a:solidFill>
                    <a:srgbClr val="000000"/>
                  </a:solidFill>
                  <a:latin typeface="Arial"/>
                </a:rPr>
              </a:br>
              <a:r>
                <a:rPr lang="en-US" sz="1600" kern="0" dirty="0">
                  <a:solidFill>
                    <a:srgbClr val="000000"/>
                  </a:solidFill>
                  <a:latin typeface="Arial"/>
                </a:rPr>
                <a:t>world things with </a:t>
              </a:r>
              <a:br>
                <a:rPr lang="en-US" sz="1600" kern="0" dirty="0">
                  <a:solidFill>
                    <a:srgbClr val="000000"/>
                  </a:solidFill>
                  <a:latin typeface="Arial"/>
                </a:rPr>
              </a:br>
              <a:r>
                <a:rPr lang="en-US" sz="1600" kern="0" dirty="0">
                  <a:solidFill>
                    <a:srgbClr val="000000"/>
                  </a:solidFill>
                  <a:latin typeface="Arial"/>
                </a:rPr>
                <a:t>business applications? </a:t>
              </a:r>
              <a:endParaRPr kumimoji="0" lang="en-US" sz="1600" i="0" u="none" strike="noStrike" kern="0" cap="none" spc="0" normalizeH="0" baseline="0" noProof="0" dirty="0">
                <a:ln>
                  <a:noFill/>
                </a:ln>
                <a:solidFill>
                  <a:srgbClr val="000000"/>
                </a:solidFill>
                <a:effectLst/>
                <a:uLnTx/>
                <a:uFillTx/>
                <a:latin typeface="Arial"/>
              </a:endParaRPr>
            </a:p>
          </p:txBody>
        </p:sp>
      </p:grpSp>
      <p:sp>
        <p:nvSpPr>
          <p:cNvPr id="80" name="Pfeil nach unten 34"/>
          <p:cNvSpPr/>
          <p:nvPr/>
        </p:nvSpPr>
        <p:spPr bwMode="auto">
          <a:xfrm>
            <a:off x="4329173" y="2986738"/>
            <a:ext cx="615586" cy="508376"/>
          </a:xfrm>
          <a:prstGeom prst="downArrow">
            <a:avLst/>
          </a:prstGeom>
          <a:gradFill flip="none" rotWithShape="1">
            <a:gsLst>
              <a:gs pos="0">
                <a:srgbClr val="FFFFFF"/>
              </a:gs>
              <a:gs pos="100000">
                <a:srgbClr val="DDDDDD"/>
              </a:gs>
            </a:gsLst>
            <a:lin ang="5400000" scaled="1"/>
            <a:tileRect/>
          </a:gradFill>
          <a:ln w="12700" algn="ctr">
            <a:solidFill>
              <a:srgbClr val="C0C0C0"/>
            </a:solidFill>
            <a:miter lim="800000"/>
            <a:headEnd/>
            <a:tailEnd/>
          </a:ln>
          <a:effectLst/>
        </p:spPr>
        <p:txBody>
          <a:bodyPr lIns="288000" tIns="0" rIns="0" bIns="0" anchor="ctr"/>
          <a:lstStyle/>
          <a:p>
            <a:pPr defTabSz="801688" eaLnBrk="0" hangingPunct="0"/>
            <a:endParaRPr lang="de-DE" sz="1100" b="1" dirty="0">
              <a:solidFill>
                <a:srgbClr val="000000"/>
              </a:solidFill>
              <a:latin typeface="Arial"/>
              <a:cs typeface="Calibri" pitchFamily="34" charset="0"/>
            </a:endParaRPr>
          </a:p>
        </p:txBody>
      </p:sp>
      <p:sp>
        <p:nvSpPr>
          <p:cNvPr id="81" name="Pfeil nach unten 34"/>
          <p:cNvSpPr/>
          <p:nvPr/>
        </p:nvSpPr>
        <p:spPr bwMode="auto">
          <a:xfrm>
            <a:off x="7268018" y="2986738"/>
            <a:ext cx="615586" cy="508376"/>
          </a:xfrm>
          <a:prstGeom prst="downArrow">
            <a:avLst/>
          </a:prstGeom>
          <a:gradFill flip="none" rotWithShape="1">
            <a:gsLst>
              <a:gs pos="0">
                <a:srgbClr val="FFFFFF"/>
              </a:gs>
              <a:gs pos="100000">
                <a:srgbClr val="DDDDDD"/>
              </a:gs>
            </a:gsLst>
            <a:lin ang="5400000" scaled="1"/>
            <a:tileRect/>
          </a:gradFill>
          <a:ln w="12700" algn="ctr">
            <a:solidFill>
              <a:srgbClr val="C0C0C0"/>
            </a:solidFill>
            <a:miter lim="800000"/>
            <a:headEnd/>
            <a:tailEnd/>
          </a:ln>
          <a:effectLst/>
        </p:spPr>
        <p:txBody>
          <a:bodyPr lIns="288000" tIns="0" rIns="0" bIns="0" anchor="ctr"/>
          <a:lstStyle/>
          <a:p>
            <a:pPr defTabSz="801688" eaLnBrk="0" hangingPunct="0"/>
            <a:endParaRPr lang="de-DE" sz="1100" b="1" dirty="0">
              <a:solidFill>
                <a:srgbClr val="000000"/>
              </a:solidFill>
              <a:latin typeface="Arial"/>
              <a:cs typeface="Calibri" pitchFamily="34" charset="0"/>
            </a:endParaRPr>
          </a:p>
        </p:txBody>
      </p:sp>
      <p:sp>
        <p:nvSpPr>
          <p:cNvPr id="82" name="Pfeil nach unten 34"/>
          <p:cNvSpPr/>
          <p:nvPr/>
        </p:nvSpPr>
        <p:spPr bwMode="auto">
          <a:xfrm>
            <a:off x="10206863" y="2986738"/>
            <a:ext cx="615586" cy="508376"/>
          </a:xfrm>
          <a:prstGeom prst="downArrow">
            <a:avLst/>
          </a:prstGeom>
          <a:gradFill flip="none" rotWithShape="1">
            <a:gsLst>
              <a:gs pos="0">
                <a:srgbClr val="FFFFFF"/>
              </a:gs>
              <a:gs pos="100000">
                <a:srgbClr val="DDDDDD"/>
              </a:gs>
            </a:gsLst>
            <a:lin ang="5400000" scaled="1"/>
            <a:tileRect/>
          </a:gradFill>
          <a:ln w="12700" algn="ctr">
            <a:solidFill>
              <a:srgbClr val="C0C0C0"/>
            </a:solidFill>
            <a:miter lim="800000"/>
            <a:headEnd/>
            <a:tailEnd/>
          </a:ln>
          <a:effectLst/>
        </p:spPr>
        <p:txBody>
          <a:bodyPr lIns="288000" tIns="0" rIns="0" bIns="0" anchor="ctr"/>
          <a:lstStyle/>
          <a:p>
            <a:pPr defTabSz="801688" eaLnBrk="0" hangingPunct="0"/>
            <a:endParaRPr lang="de-DE" sz="1100" b="1" dirty="0">
              <a:solidFill>
                <a:srgbClr val="000000"/>
              </a:solidFill>
              <a:latin typeface="Arial"/>
              <a:cs typeface="Calibri" pitchFamily="34" charset="0"/>
            </a:endParaRPr>
          </a:p>
        </p:txBody>
      </p:sp>
      <p:sp>
        <p:nvSpPr>
          <p:cNvPr id="22" name="Title 3">
            <a:extLst>
              <a:ext uri="{FF2B5EF4-FFF2-40B4-BE49-F238E27FC236}">
                <a16:creationId xmlns:a16="http://schemas.microsoft.com/office/drawing/2014/main" id="{7E5A6566-24B4-4766-8C9F-476842D50ED5}"/>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Integration Styles</a:t>
            </a:r>
            <a:br>
              <a:rPr lang="en-US" dirty="0">
                <a:solidFill>
                  <a:srgbClr val="000000"/>
                </a:solidFill>
                <a:latin typeface="Arial"/>
              </a:rPr>
            </a:br>
            <a:r>
              <a:rPr lang="en-US" sz="2000" b="0" dirty="0">
                <a:solidFill>
                  <a:srgbClr val="000000"/>
                </a:solidFill>
                <a:latin typeface="Arial"/>
              </a:rPr>
              <a:t>Four Fundamental Archetypes of Integration*</a:t>
            </a:r>
            <a:endParaRPr lang="de-DE" b="0" dirty="0">
              <a:solidFill>
                <a:srgbClr val="000000"/>
              </a:solidFill>
              <a:latin typeface="Arial"/>
            </a:endParaRPr>
          </a:p>
        </p:txBody>
      </p:sp>
      <p:sp>
        <p:nvSpPr>
          <p:cNvPr id="2" name="Slide Number Placeholder 1">
            <a:extLst>
              <a:ext uri="{FF2B5EF4-FFF2-40B4-BE49-F238E27FC236}">
                <a16:creationId xmlns:a16="http://schemas.microsoft.com/office/drawing/2014/main" id="{D10169D4-5220-4937-A425-61736CBEC77F}"/>
              </a:ext>
            </a:extLst>
          </p:cNvPr>
          <p:cNvSpPr>
            <a:spLocks noGrp="1"/>
          </p:cNvSpPr>
          <p:nvPr>
            <p:ph type="sldNum" sz="quarter" idx="12"/>
          </p:nvPr>
        </p:nvSpPr>
        <p:spPr/>
        <p:txBody>
          <a:bodyPr/>
          <a:lstStyle/>
          <a:p>
            <a:fld id="{DB6A9238-A6DB-4432-B073-8C8D0256CD0B}" type="slidenum">
              <a:rPr lang="de-DE" sz="1000" smtClean="0"/>
              <a:pPr/>
              <a:t>22</a:t>
            </a:fld>
            <a:endParaRPr lang="de-DE" sz="1000" dirty="0"/>
          </a:p>
        </p:txBody>
      </p:sp>
      <p:grpSp>
        <p:nvGrpSpPr>
          <p:cNvPr id="20" name="Group 19">
            <a:extLst>
              <a:ext uri="{FF2B5EF4-FFF2-40B4-BE49-F238E27FC236}">
                <a16:creationId xmlns:a16="http://schemas.microsoft.com/office/drawing/2014/main" id="{F6F05EEE-BB12-450F-BA2F-D9D0B2096F39}"/>
              </a:ext>
            </a:extLst>
          </p:cNvPr>
          <p:cNvGrpSpPr/>
          <p:nvPr/>
        </p:nvGrpSpPr>
        <p:grpSpPr>
          <a:xfrm>
            <a:off x="8372079" y="467378"/>
            <a:ext cx="3410607" cy="677108"/>
            <a:chOff x="8348701" y="504000"/>
            <a:chExt cx="3410607" cy="677108"/>
          </a:xfrm>
        </p:grpSpPr>
        <p:sp>
          <p:nvSpPr>
            <p:cNvPr id="21" name="Rectangle 20">
              <a:extLst>
                <a:ext uri="{FF2B5EF4-FFF2-40B4-BE49-F238E27FC236}">
                  <a16:creationId xmlns:a16="http://schemas.microsoft.com/office/drawing/2014/main" id="{6790307B-38FC-4B1C-BD3B-15B88ADF9C72}"/>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23" name="Rectangle 22">
              <a:extLst>
                <a:ext uri="{FF2B5EF4-FFF2-40B4-BE49-F238E27FC236}">
                  <a16:creationId xmlns:a16="http://schemas.microsoft.com/office/drawing/2014/main" id="{0ECE9EE5-7696-4693-83AD-A0C7D30A630B}"/>
                </a:ext>
              </a:extLst>
            </p:cNvPr>
            <p:cNvSpPr/>
            <p:nvPr/>
          </p:nvSpPr>
          <p:spPr bwMode="gray">
            <a:xfrm>
              <a:off x="9591393"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24" name="Rectangle 23">
              <a:extLst>
                <a:ext uri="{FF2B5EF4-FFF2-40B4-BE49-F238E27FC236}">
                  <a16:creationId xmlns:a16="http://schemas.microsoft.com/office/drawing/2014/main" id="{C86EBAF7-7545-4E6C-BC6A-B3CEF075CF48}"/>
                </a:ext>
              </a:extLst>
            </p:cNvPr>
            <p:cNvSpPr/>
            <p:nvPr/>
          </p:nvSpPr>
          <p:spPr bwMode="gray">
            <a:xfrm>
              <a:off x="10823839"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25" name="Straight Arrow Connector 24">
              <a:extLst>
                <a:ext uri="{FF2B5EF4-FFF2-40B4-BE49-F238E27FC236}">
                  <a16:creationId xmlns:a16="http://schemas.microsoft.com/office/drawing/2014/main" id="{DC8B36F2-F679-4A87-A20C-696E18720FC8}"/>
                </a:ext>
              </a:extLst>
            </p:cNvPr>
            <p:cNvCxnSpPr>
              <a:stCxn id="21" idx="3"/>
              <a:endCxn id="23"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1BA20C-927F-4678-935C-75D61C692A35}"/>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2059352-9CA6-43ED-A74A-2D187EACA9BA}"/>
              </a:ext>
            </a:extLst>
          </p:cNvPr>
          <p:cNvGrpSpPr/>
          <p:nvPr/>
        </p:nvGrpSpPr>
        <p:grpSpPr>
          <a:xfrm>
            <a:off x="423039" y="5744183"/>
            <a:ext cx="11359648" cy="642701"/>
            <a:chOff x="504001" y="6109900"/>
            <a:chExt cx="11435189" cy="642701"/>
          </a:xfrm>
        </p:grpSpPr>
        <p:sp>
          <p:nvSpPr>
            <p:cNvPr id="28" name="TextBox 27">
              <a:extLst>
                <a:ext uri="{FF2B5EF4-FFF2-40B4-BE49-F238E27FC236}">
                  <a16:creationId xmlns:a16="http://schemas.microsoft.com/office/drawing/2014/main" id="{C4B37A64-CCC6-4219-84F4-9F3A3269F49C}"/>
                </a:ext>
              </a:extLst>
            </p:cNvPr>
            <p:cNvSpPr txBox="1"/>
            <p:nvPr/>
          </p:nvSpPr>
          <p:spPr>
            <a:xfrm>
              <a:off x="2029562" y="6133454"/>
              <a:ext cx="9909628" cy="619147"/>
            </a:xfrm>
            <a:prstGeom prst="rect">
              <a:avLst/>
            </a:prstGeom>
            <a:solidFill>
              <a:schemeClr val="bg1">
                <a:lumMod val="85000"/>
              </a:schemeClr>
            </a:solidFill>
          </p:spPr>
          <p:txBody>
            <a:bodyPr wrap="square" lIns="72000" tIns="36000" rIns="72000" bIns="36000" rtlCol="0" anchor="ctr">
              <a:noAutofit/>
            </a:bodyPr>
            <a:lstStyle/>
            <a:p>
              <a:pPr lvl="0" defTabSz="661988" eaLnBrk="0" fontAlgn="base" hangingPunct="0">
                <a:spcBef>
                  <a:spcPts val="600"/>
                </a:spcBef>
                <a:spcAft>
                  <a:spcPct val="0"/>
                </a:spcAft>
                <a:defRPr/>
              </a:pPr>
              <a:r>
                <a:rPr lang="en-US" sz="1100" kern="0" dirty="0">
                  <a:solidFill>
                    <a:srgbClr val="000000"/>
                  </a:solidFill>
                  <a:latin typeface="Arial"/>
                </a:rPr>
                <a:t>Integration styles describe basic categories or types of integration: process-, data-, user-, and thing-centric integration. Each integration style has specific characteristics and can be refined by use-case patterns (see following slides). Integration styles build the key pillar of ISA-M.</a:t>
              </a:r>
              <a:endParaRPr kumimoji="0" lang="en-US" sz="1100" b="0" i="0" u="none" strike="noStrike" kern="0" cap="none" spc="0" normalizeH="0" baseline="0" noProof="0" dirty="0">
                <a:ln>
                  <a:noFill/>
                </a:ln>
                <a:solidFill>
                  <a:srgbClr val="000000"/>
                </a:solidFill>
                <a:effectLst/>
                <a:uLnTx/>
                <a:uFillTx/>
                <a:latin typeface="Arial"/>
              </a:endParaRPr>
            </a:p>
          </p:txBody>
        </p:sp>
        <p:grpSp>
          <p:nvGrpSpPr>
            <p:cNvPr id="29" name="Group 28">
              <a:extLst>
                <a:ext uri="{FF2B5EF4-FFF2-40B4-BE49-F238E27FC236}">
                  <a16:creationId xmlns:a16="http://schemas.microsoft.com/office/drawing/2014/main" id="{6915D3F5-FA38-461F-BDAE-B7EB8FBC8C47}"/>
                </a:ext>
              </a:extLst>
            </p:cNvPr>
            <p:cNvGrpSpPr/>
            <p:nvPr/>
          </p:nvGrpSpPr>
          <p:grpSpPr>
            <a:xfrm>
              <a:off x="590093" y="6137243"/>
              <a:ext cx="1457118" cy="615357"/>
              <a:chOff x="539890" y="5608167"/>
              <a:chExt cx="1457118" cy="1120882"/>
            </a:xfrm>
          </p:grpSpPr>
          <p:sp>
            <p:nvSpPr>
              <p:cNvPr id="33" name="TextBox 32">
                <a:extLst>
                  <a:ext uri="{FF2B5EF4-FFF2-40B4-BE49-F238E27FC236}">
                    <a16:creationId xmlns:a16="http://schemas.microsoft.com/office/drawing/2014/main" id="{5D71AE37-BFB7-4487-BC94-088A4D012CEA}"/>
                  </a:ext>
                </a:extLst>
              </p:cNvPr>
              <p:cNvSpPr txBox="1"/>
              <p:nvPr/>
            </p:nvSpPr>
            <p:spPr>
              <a:xfrm>
                <a:off x="890339" y="5608169"/>
                <a:ext cx="1106669" cy="1120880"/>
              </a:xfrm>
              <a:prstGeom prst="rect">
                <a:avLst/>
              </a:prstGeom>
              <a:solidFill>
                <a:schemeClr val="tx1"/>
              </a:solidFill>
            </p:spPr>
            <p:txBody>
              <a:bodyPr wrap="square" lIns="72000" tIns="252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Explanation</a:t>
                </a:r>
              </a:p>
            </p:txBody>
          </p:sp>
          <p:sp>
            <p:nvSpPr>
              <p:cNvPr id="34" name="TextBox 33">
                <a:extLst>
                  <a:ext uri="{FF2B5EF4-FFF2-40B4-BE49-F238E27FC236}">
                    <a16:creationId xmlns:a16="http://schemas.microsoft.com/office/drawing/2014/main" id="{873B2847-3C01-4DF8-9CB2-126C3D2B9CE6}"/>
                  </a:ext>
                </a:extLst>
              </p:cNvPr>
              <p:cNvSpPr txBox="1"/>
              <p:nvPr/>
            </p:nvSpPr>
            <p:spPr>
              <a:xfrm>
                <a:off x="539890" y="5608167"/>
                <a:ext cx="432191" cy="1120869"/>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grpSp>
        <p:cxnSp>
          <p:nvCxnSpPr>
            <p:cNvPr id="30" name="Straight Connector 29">
              <a:extLst>
                <a:ext uri="{FF2B5EF4-FFF2-40B4-BE49-F238E27FC236}">
                  <a16:creationId xmlns:a16="http://schemas.microsoft.com/office/drawing/2014/main" id="{B2F5BD33-8E28-4A73-8C8C-2950DE1650BD}"/>
                </a:ext>
              </a:extLst>
            </p:cNvPr>
            <p:cNvCxnSpPr>
              <a:cxnSpLocks/>
            </p:cNvCxnSpPr>
            <p:nvPr/>
          </p:nvCxnSpPr>
          <p:spPr>
            <a:xfrm>
              <a:off x="1028137" y="6109900"/>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DB4EBD-796F-4116-BA23-9FAAA313CD09}"/>
                </a:ext>
              </a:extLst>
            </p:cNvPr>
            <p:cNvCxnSpPr>
              <a:cxnSpLocks/>
            </p:cNvCxnSpPr>
            <p:nvPr/>
          </p:nvCxnSpPr>
          <p:spPr>
            <a:xfrm flipH="1">
              <a:off x="980488" y="6650265"/>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8AA5866E-1928-41FE-A3C3-DCA840772D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001" y="6133454"/>
              <a:ext cx="615347" cy="615347"/>
            </a:xfrm>
            <a:prstGeom prst="rect">
              <a:avLst/>
            </a:prstGeom>
          </p:spPr>
        </p:pic>
      </p:grpSp>
      <p:sp>
        <p:nvSpPr>
          <p:cNvPr id="7" name="TextBox 6">
            <a:extLst>
              <a:ext uri="{FF2B5EF4-FFF2-40B4-BE49-F238E27FC236}">
                <a16:creationId xmlns:a16="http://schemas.microsoft.com/office/drawing/2014/main" id="{E0691895-F662-4AD2-A74C-413CE24F01B4}"/>
              </a:ext>
            </a:extLst>
          </p:cNvPr>
          <p:cNvSpPr txBox="1"/>
          <p:nvPr/>
        </p:nvSpPr>
        <p:spPr>
          <a:xfrm>
            <a:off x="6585352" y="6458942"/>
            <a:ext cx="5767406" cy="230832"/>
          </a:xfrm>
          <a:prstGeom prst="rect">
            <a:avLst/>
          </a:prstGeom>
          <a:noFill/>
        </p:spPr>
        <p:txBody>
          <a:bodyPr wrap="square" rtlCol="0">
            <a:spAutoFit/>
          </a:bodyPr>
          <a:lstStyle/>
          <a:p>
            <a:r>
              <a:rPr lang="en-029" sz="900" dirty="0">
                <a:latin typeface="Arial" panose="020B0604020202020204" pitchFamily="34" charset="0"/>
                <a:cs typeface="Arial" panose="020B0604020202020204" pitchFamily="34" charset="0"/>
              </a:rPr>
              <a:t>* In the next ISA-M update, we plan to add </a:t>
            </a:r>
            <a:r>
              <a:rPr lang="en-029" sz="900" b="1" dirty="0">
                <a:latin typeface="Arial" panose="020B0604020202020204" pitchFamily="34" charset="0"/>
                <a:cs typeface="Arial" panose="020B0604020202020204" pitchFamily="34" charset="0"/>
              </a:rPr>
              <a:t>Analytics Integratio</a:t>
            </a:r>
            <a:r>
              <a:rPr lang="en-029" sz="900" dirty="0">
                <a:latin typeface="Arial" panose="020B0604020202020204" pitchFamily="34" charset="0"/>
                <a:cs typeface="Arial" panose="020B0604020202020204" pitchFamily="34" charset="0"/>
              </a:rPr>
              <a:t>n as an additional integration style </a:t>
            </a:r>
          </a:p>
        </p:txBody>
      </p:sp>
    </p:spTree>
    <p:extLst>
      <p:ext uri="{BB962C8B-B14F-4D97-AF65-F5344CB8AC3E}">
        <p14:creationId xmlns:p14="http://schemas.microsoft.com/office/powerpoint/2010/main" val="42287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3">
            <a:extLst>
              <a:ext uri="{FF2B5EF4-FFF2-40B4-BE49-F238E27FC236}">
                <a16:creationId xmlns:a16="http://schemas.microsoft.com/office/drawing/2014/main" id="{B210FF26-E336-458F-8285-2249B90AA11A}"/>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Integration Styles</a:t>
            </a:r>
            <a:br>
              <a:rPr lang="en-US" dirty="0">
                <a:solidFill>
                  <a:srgbClr val="000000"/>
                </a:solidFill>
                <a:latin typeface="Arial"/>
              </a:rPr>
            </a:br>
            <a:r>
              <a:rPr lang="en-US" sz="2000" b="0" dirty="0">
                <a:latin typeface="Arial"/>
              </a:rPr>
              <a:t>Technology-Agnostic: Open to SAP and Non-SAP</a:t>
            </a:r>
            <a:endParaRPr lang="de-DE" b="0" dirty="0">
              <a:latin typeface="Arial"/>
            </a:endParaRPr>
          </a:p>
        </p:txBody>
      </p:sp>
      <p:sp>
        <p:nvSpPr>
          <p:cNvPr id="2" name="Slide Number Placeholder 1">
            <a:extLst>
              <a:ext uri="{FF2B5EF4-FFF2-40B4-BE49-F238E27FC236}">
                <a16:creationId xmlns:a16="http://schemas.microsoft.com/office/drawing/2014/main" id="{CA6AE804-7E94-457B-91F8-94CC23CA005D}"/>
              </a:ext>
            </a:extLst>
          </p:cNvPr>
          <p:cNvSpPr>
            <a:spLocks noGrp="1"/>
          </p:cNvSpPr>
          <p:nvPr>
            <p:ph type="sldNum" sz="quarter" idx="12"/>
          </p:nvPr>
        </p:nvSpPr>
        <p:spPr/>
        <p:txBody>
          <a:bodyPr/>
          <a:lstStyle/>
          <a:p>
            <a:fld id="{DB6A9238-A6DB-4432-B073-8C8D0256CD0B}" type="slidenum">
              <a:rPr lang="de-DE" sz="1000" smtClean="0"/>
              <a:pPr/>
              <a:t>23</a:t>
            </a:fld>
            <a:endParaRPr lang="de-DE" sz="1000" dirty="0"/>
          </a:p>
        </p:txBody>
      </p:sp>
      <p:grpSp>
        <p:nvGrpSpPr>
          <p:cNvPr id="59" name="Group 58">
            <a:extLst>
              <a:ext uri="{FF2B5EF4-FFF2-40B4-BE49-F238E27FC236}">
                <a16:creationId xmlns:a16="http://schemas.microsoft.com/office/drawing/2014/main" id="{ACD0CEB2-EE9E-4FE6-8FFC-4A7DFE55C744}"/>
              </a:ext>
            </a:extLst>
          </p:cNvPr>
          <p:cNvGrpSpPr/>
          <p:nvPr/>
        </p:nvGrpSpPr>
        <p:grpSpPr>
          <a:xfrm>
            <a:off x="8372079" y="467378"/>
            <a:ext cx="3410607" cy="677108"/>
            <a:chOff x="8348701" y="504000"/>
            <a:chExt cx="3410607" cy="677108"/>
          </a:xfrm>
        </p:grpSpPr>
        <p:sp>
          <p:nvSpPr>
            <p:cNvPr id="60" name="Rectangle 59">
              <a:extLst>
                <a:ext uri="{FF2B5EF4-FFF2-40B4-BE49-F238E27FC236}">
                  <a16:creationId xmlns:a16="http://schemas.microsoft.com/office/drawing/2014/main" id="{3133FADF-A840-403A-95CC-5BC48963F55B}"/>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62" name="Rectangle 61">
              <a:extLst>
                <a:ext uri="{FF2B5EF4-FFF2-40B4-BE49-F238E27FC236}">
                  <a16:creationId xmlns:a16="http://schemas.microsoft.com/office/drawing/2014/main" id="{5AD15579-7661-43FB-B3E5-7AB153054768}"/>
                </a:ext>
              </a:extLst>
            </p:cNvPr>
            <p:cNvSpPr/>
            <p:nvPr/>
          </p:nvSpPr>
          <p:spPr bwMode="gray">
            <a:xfrm>
              <a:off x="9591393"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63" name="Rectangle 62">
              <a:extLst>
                <a:ext uri="{FF2B5EF4-FFF2-40B4-BE49-F238E27FC236}">
                  <a16:creationId xmlns:a16="http://schemas.microsoft.com/office/drawing/2014/main" id="{53F3971D-3883-445A-81BC-CD243DF9DA52}"/>
                </a:ext>
              </a:extLst>
            </p:cNvPr>
            <p:cNvSpPr/>
            <p:nvPr/>
          </p:nvSpPr>
          <p:spPr bwMode="gray">
            <a:xfrm>
              <a:off x="10823839"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64" name="Straight Arrow Connector 63">
              <a:extLst>
                <a:ext uri="{FF2B5EF4-FFF2-40B4-BE49-F238E27FC236}">
                  <a16:creationId xmlns:a16="http://schemas.microsoft.com/office/drawing/2014/main" id="{98346126-CA57-4B4A-A5ED-6B6E7D98E0F9}"/>
                </a:ext>
              </a:extLst>
            </p:cNvPr>
            <p:cNvCxnSpPr>
              <a:stCxn id="60" idx="3"/>
              <a:endCxn id="62"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D906965-AE73-45BF-9F9F-51D3C96BDA68}"/>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3FA662C-C140-47BE-A023-77A5A730A314}"/>
              </a:ext>
            </a:extLst>
          </p:cNvPr>
          <p:cNvGrpSpPr/>
          <p:nvPr/>
        </p:nvGrpSpPr>
        <p:grpSpPr>
          <a:xfrm>
            <a:off x="6929022" y="1730780"/>
            <a:ext cx="4853664" cy="4356064"/>
            <a:chOff x="577901" y="6109900"/>
            <a:chExt cx="4853664" cy="4356064"/>
          </a:xfrm>
        </p:grpSpPr>
        <p:sp>
          <p:nvSpPr>
            <p:cNvPr id="67" name="TextBox 66">
              <a:extLst>
                <a:ext uri="{FF2B5EF4-FFF2-40B4-BE49-F238E27FC236}">
                  <a16:creationId xmlns:a16="http://schemas.microsoft.com/office/drawing/2014/main" id="{8639CAEA-5772-4CCF-B9E3-F5FA704CE4FB}"/>
                </a:ext>
              </a:extLst>
            </p:cNvPr>
            <p:cNvSpPr txBox="1"/>
            <p:nvPr/>
          </p:nvSpPr>
          <p:spPr>
            <a:xfrm>
              <a:off x="580165" y="6137243"/>
              <a:ext cx="4851400" cy="4328721"/>
            </a:xfrm>
            <a:prstGeom prst="rect">
              <a:avLst/>
            </a:prstGeom>
            <a:solidFill>
              <a:schemeClr val="bg1">
                <a:lumMod val="85000"/>
              </a:schemeClr>
            </a:solidFill>
          </p:spPr>
          <p:txBody>
            <a:bodyPr wrap="square" lIns="72000" tIns="792000" rIns="72000" bIns="36000" rtlCol="0" anchor="t">
              <a:noAutofit/>
            </a:bodyPr>
            <a:lstStyle/>
            <a:p>
              <a:pPr lvl="0" algn="just" defTabSz="661988" eaLnBrk="0" fontAlgn="base" hangingPunct="0">
                <a:spcBef>
                  <a:spcPts val="600"/>
                </a:spcBef>
                <a:spcAft>
                  <a:spcPct val="0"/>
                </a:spcAft>
                <a:defRPr/>
              </a:pPr>
              <a:r>
                <a:rPr lang="en-US" sz="1200" b="1" kern="0" dirty="0">
                  <a:solidFill>
                    <a:srgbClr val="000000"/>
                  </a:solidFill>
                  <a:latin typeface="Arial"/>
                </a:rPr>
                <a:t>Integration Styles </a:t>
              </a:r>
              <a:r>
                <a:rPr lang="en-US" sz="1200" kern="0" dirty="0">
                  <a:solidFill>
                    <a:srgbClr val="000000"/>
                  </a:solidFill>
                  <a:latin typeface="Arial"/>
                </a:rPr>
                <a:t>cover key integration archetypes: the process integration style connects business processes across applications whereas the data integration style allows to synchronize or access data across applications. The user integration style allows to connect user-centric applications (e.g. mobile apps) with applications whereas the thing integration style allows to connect real world objects (e.g. sensors, machines) with applications. All integration styles are technology agnostic and are applicable within multiple integration domains (e.g. cloud, on-premise, hybrid). </a:t>
              </a:r>
            </a:p>
            <a:p>
              <a:pPr lvl="0" algn="just" defTabSz="661988" eaLnBrk="0" fontAlgn="base" hangingPunct="0">
                <a:spcBef>
                  <a:spcPts val="600"/>
                </a:spcBef>
                <a:spcAft>
                  <a:spcPct val="0"/>
                </a:spcAft>
                <a:defRPr/>
              </a:pPr>
              <a:r>
                <a:rPr lang="en-US" sz="1200" b="1" kern="0" dirty="0">
                  <a:solidFill>
                    <a:srgbClr val="000000"/>
                  </a:solidFill>
                  <a:latin typeface="Arial"/>
                </a:rPr>
                <a:t>Cross Use Cases </a:t>
              </a:r>
              <a:r>
                <a:rPr lang="en-US" sz="1200" kern="0" dirty="0">
                  <a:solidFill>
                    <a:srgbClr val="000000"/>
                  </a:solidFill>
                  <a:latin typeface="Arial"/>
                </a:rPr>
                <a:t>build a category for all integration-related use cases that complement one ore more of the four core integration styles. For example, API-Managed Integration provides full-lifecycle management for APIs that, e.g. can be leveraged in user- or process-centric integration scenarios. Workflow Management is an other example for a cross use case as it can spawn across process- user and data centric integration scenarios. Further examples in this category will be explained on the next slides such as Event-Based Integration. </a:t>
              </a:r>
            </a:p>
          </p:txBody>
        </p:sp>
        <p:grpSp>
          <p:nvGrpSpPr>
            <p:cNvPr id="68" name="Group 67">
              <a:extLst>
                <a:ext uri="{FF2B5EF4-FFF2-40B4-BE49-F238E27FC236}">
                  <a16:creationId xmlns:a16="http://schemas.microsoft.com/office/drawing/2014/main" id="{7C92743D-A343-4F77-9D3B-A6545ADA884F}"/>
                </a:ext>
              </a:extLst>
            </p:cNvPr>
            <p:cNvGrpSpPr/>
            <p:nvPr/>
          </p:nvGrpSpPr>
          <p:grpSpPr>
            <a:xfrm>
              <a:off x="577901" y="6137243"/>
              <a:ext cx="1469310" cy="615357"/>
              <a:chOff x="527698" y="5608167"/>
              <a:chExt cx="1469310" cy="1120882"/>
            </a:xfrm>
          </p:grpSpPr>
          <p:sp>
            <p:nvSpPr>
              <p:cNvPr id="72" name="TextBox 71">
                <a:extLst>
                  <a:ext uri="{FF2B5EF4-FFF2-40B4-BE49-F238E27FC236}">
                    <a16:creationId xmlns:a16="http://schemas.microsoft.com/office/drawing/2014/main" id="{B3879C00-B829-4A4C-9139-CD160FE88381}"/>
                  </a:ext>
                </a:extLst>
              </p:cNvPr>
              <p:cNvSpPr txBox="1"/>
              <p:nvPr/>
            </p:nvSpPr>
            <p:spPr>
              <a:xfrm>
                <a:off x="890339" y="5608169"/>
                <a:ext cx="1106669" cy="1120880"/>
              </a:xfrm>
              <a:prstGeom prst="rect">
                <a:avLst/>
              </a:prstGeom>
              <a:solidFill>
                <a:schemeClr val="tx1"/>
              </a:solidFill>
            </p:spPr>
            <p:txBody>
              <a:bodyPr wrap="square" lIns="72000" tIns="252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Explanation</a:t>
                </a:r>
              </a:p>
            </p:txBody>
          </p:sp>
          <p:sp>
            <p:nvSpPr>
              <p:cNvPr id="73" name="TextBox 72">
                <a:extLst>
                  <a:ext uri="{FF2B5EF4-FFF2-40B4-BE49-F238E27FC236}">
                    <a16:creationId xmlns:a16="http://schemas.microsoft.com/office/drawing/2014/main" id="{3A2316C9-F4C3-4F12-AE88-92FA5C91AE0D}"/>
                  </a:ext>
                </a:extLst>
              </p:cNvPr>
              <p:cNvSpPr txBox="1"/>
              <p:nvPr/>
            </p:nvSpPr>
            <p:spPr>
              <a:xfrm>
                <a:off x="527698" y="5608167"/>
                <a:ext cx="432191" cy="1120869"/>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grpSp>
        <p:cxnSp>
          <p:nvCxnSpPr>
            <p:cNvPr id="69" name="Straight Connector 68">
              <a:extLst>
                <a:ext uri="{FF2B5EF4-FFF2-40B4-BE49-F238E27FC236}">
                  <a16:creationId xmlns:a16="http://schemas.microsoft.com/office/drawing/2014/main" id="{BBE96C29-4969-4BF1-84DE-AF2F8603C77E}"/>
                </a:ext>
              </a:extLst>
            </p:cNvPr>
            <p:cNvCxnSpPr>
              <a:cxnSpLocks/>
            </p:cNvCxnSpPr>
            <p:nvPr/>
          </p:nvCxnSpPr>
          <p:spPr>
            <a:xfrm>
              <a:off x="1028137" y="6109900"/>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D179C7B-2084-4EAA-9D32-232D29A30055}"/>
                </a:ext>
              </a:extLst>
            </p:cNvPr>
            <p:cNvCxnSpPr>
              <a:cxnSpLocks/>
            </p:cNvCxnSpPr>
            <p:nvPr/>
          </p:nvCxnSpPr>
          <p:spPr>
            <a:xfrm flipH="1">
              <a:off x="980488" y="6650265"/>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95BD92C4-1561-4707-93F2-D28E37BDEC43}"/>
              </a:ext>
            </a:extLst>
          </p:cNvPr>
          <p:cNvGrpSpPr/>
          <p:nvPr/>
        </p:nvGrpSpPr>
        <p:grpSpPr>
          <a:xfrm>
            <a:off x="504001" y="1793585"/>
            <a:ext cx="5855951" cy="4293259"/>
            <a:chOff x="521232" y="2037203"/>
            <a:chExt cx="5855951" cy="4293259"/>
          </a:xfrm>
        </p:grpSpPr>
        <p:sp>
          <p:nvSpPr>
            <p:cNvPr id="121" name="Rectangle 120"/>
            <p:cNvSpPr/>
            <p:nvPr/>
          </p:nvSpPr>
          <p:spPr bwMode="gray">
            <a:xfrm>
              <a:off x="4198186" y="4173802"/>
              <a:ext cx="2178997" cy="2069058"/>
            </a:xfrm>
            <a:prstGeom prst="rect">
              <a:avLst/>
            </a:prstGeom>
            <a:solidFill>
              <a:srgbClr val="FFFFFF"/>
            </a:solidFill>
            <a:ln w="635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000" b="0" i="0" u="none" strike="noStrike" kern="0" cap="none" spc="0" normalizeH="0" baseline="0" noProof="0" dirty="0">
                <a:ln>
                  <a:noFill/>
                </a:ln>
                <a:solidFill>
                  <a:sysClr val="windowText" lastClr="000000"/>
                </a:solidFill>
                <a:effectLst/>
                <a:uLnTx/>
                <a:uFillTx/>
                <a:latin typeface="Arial" panose="020B0604020202020204" pitchFamily="34" charset="0"/>
                <a:ea typeface="Arial Unicode MS" pitchFamily="34" charset="-128"/>
                <a:cs typeface="Arial" panose="020B0604020202020204" pitchFamily="34" charset="0"/>
              </a:endParaRPr>
            </a:p>
          </p:txBody>
        </p:sp>
        <p:sp>
          <p:nvSpPr>
            <p:cNvPr id="122" name="Rectangle 121"/>
            <p:cNvSpPr/>
            <p:nvPr/>
          </p:nvSpPr>
          <p:spPr bwMode="gray">
            <a:xfrm>
              <a:off x="605062" y="4170547"/>
              <a:ext cx="2178997" cy="2072317"/>
            </a:xfrm>
            <a:prstGeom prst="rect">
              <a:avLst/>
            </a:prstGeom>
            <a:solidFill>
              <a:srgbClr val="FFFFFF"/>
            </a:solidFill>
            <a:ln w="635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000" b="0" i="0" u="none" strike="noStrike" kern="0" cap="none" spc="0" normalizeH="0" baseline="0" noProof="0" dirty="0">
                <a:ln>
                  <a:noFill/>
                </a:ln>
                <a:solidFill>
                  <a:sysClr val="windowText" lastClr="000000"/>
                </a:solidFill>
                <a:effectLst/>
                <a:uLnTx/>
                <a:uFillTx/>
                <a:latin typeface="Arial" panose="020B0604020202020204" pitchFamily="34" charset="0"/>
                <a:ea typeface="Arial Unicode MS" pitchFamily="34" charset="-128"/>
                <a:cs typeface="Arial" panose="020B0604020202020204" pitchFamily="34" charset="0"/>
              </a:endParaRPr>
            </a:p>
          </p:txBody>
        </p:sp>
        <p:grpSp>
          <p:nvGrpSpPr>
            <p:cNvPr id="124" name="Group 123"/>
            <p:cNvGrpSpPr/>
            <p:nvPr/>
          </p:nvGrpSpPr>
          <p:grpSpPr>
            <a:xfrm>
              <a:off x="4105601" y="4263968"/>
              <a:ext cx="2179817" cy="2066494"/>
              <a:chOff x="6291943" y="4329266"/>
              <a:chExt cx="2179817" cy="1654415"/>
            </a:xfrm>
          </p:grpSpPr>
          <p:sp>
            <p:nvSpPr>
              <p:cNvPr id="223" name="Rectangle 222"/>
              <p:cNvSpPr/>
              <p:nvPr/>
            </p:nvSpPr>
            <p:spPr bwMode="gray">
              <a:xfrm>
                <a:off x="6291944" y="5759825"/>
                <a:ext cx="2179496" cy="223856"/>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Application</a:t>
                </a:r>
              </a:p>
            </p:txBody>
          </p:sp>
          <p:sp>
            <p:nvSpPr>
              <p:cNvPr id="224" name="Rectangle 223"/>
              <p:cNvSpPr/>
              <p:nvPr/>
            </p:nvSpPr>
            <p:spPr bwMode="gray">
              <a:xfrm>
                <a:off x="6291943" y="4329266"/>
                <a:ext cx="2178997" cy="1305666"/>
              </a:xfrm>
              <a:prstGeom prst="rect">
                <a:avLst/>
              </a:prstGeom>
              <a:solidFill>
                <a:srgbClr val="FFFFFF"/>
              </a:solidFill>
              <a:ln w="635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000" b="0" i="0" u="none" strike="noStrike" kern="0" cap="none" spc="0" normalizeH="0" baseline="0" noProof="0" dirty="0">
                  <a:ln>
                    <a:noFill/>
                  </a:ln>
                  <a:solidFill>
                    <a:sysClr val="windowText" lastClr="000000"/>
                  </a:solidFill>
                  <a:effectLst/>
                  <a:uLnTx/>
                  <a:uFillTx/>
                  <a:latin typeface="Arial" panose="020B0604020202020204" pitchFamily="34" charset="0"/>
                  <a:ea typeface="Arial Unicode MS" pitchFamily="34" charset="-128"/>
                  <a:cs typeface="Arial" panose="020B0604020202020204" pitchFamily="34" charset="0"/>
                </a:endParaRPr>
              </a:p>
            </p:txBody>
          </p:sp>
          <p:sp>
            <p:nvSpPr>
              <p:cNvPr id="225" name="Rectangle 224"/>
              <p:cNvSpPr/>
              <p:nvPr/>
            </p:nvSpPr>
            <p:spPr bwMode="gray">
              <a:xfrm>
                <a:off x="6373875" y="4463322"/>
                <a:ext cx="2023226" cy="470935"/>
              </a:xfrm>
              <a:prstGeom prst="rect">
                <a:avLst/>
              </a:prstGeom>
              <a:solidFill>
                <a:schemeClr val="tx1">
                  <a:lumMod val="75000"/>
                  <a:lumOff val="25000"/>
                </a:schemeClr>
              </a:solidFill>
              <a:ln w="12700">
                <a:noFill/>
                <a:miter lim="800000"/>
                <a:headEnd/>
                <a:tailEnd/>
              </a:ln>
              <a:effectLst/>
            </p:spPr>
            <p:txBody>
              <a:bodyPr lIns="0" tIns="36000" rIns="72000" bIns="0" anchor="t" anchorCtr="0"/>
              <a:lstStyle/>
              <a:p>
                <a:pPr algn="r" defTabSz="913573">
                  <a:lnSpc>
                    <a:spcPct val="95000"/>
                  </a:lnSpc>
                  <a:spcAft>
                    <a:spcPts val="800"/>
                  </a:spcAft>
                  <a:buClr>
                    <a:srgbClr val="969696"/>
                  </a:buClr>
                </a:pPr>
                <a:r>
                  <a:rPr lang="en-US" sz="1050" kern="0" dirty="0">
                    <a:solidFill>
                      <a:srgbClr val="FFFFFF"/>
                    </a:solidFill>
                    <a:latin typeface="Arial" panose="020B0604020202020204" pitchFamily="34" charset="0"/>
                    <a:cs typeface="Arial" panose="020B0604020202020204" pitchFamily="34" charset="0"/>
                  </a:rPr>
                  <a:t>Business Logic</a:t>
                </a:r>
              </a:p>
            </p:txBody>
          </p:sp>
          <p:sp>
            <p:nvSpPr>
              <p:cNvPr id="226" name="Rectangle 225"/>
              <p:cNvSpPr/>
              <p:nvPr/>
            </p:nvSpPr>
            <p:spPr bwMode="gray">
              <a:xfrm>
                <a:off x="6291943" y="5529017"/>
                <a:ext cx="1089907" cy="235986"/>
              </a:xfrm>
              <a:prstGeom prst="rect">
                <a:avLst/>
              </a:prstGeom>
              <a:solidFill>
                <a:srgbClr val="FFFFFF"/>
              </a:solidFill>
              <a:ln w="6350" algn="ctr">
                <a:solidFill>
                  <a:srgbClr val="000000"/>
                </a:solidFill>
                <a:miter lim="800000"/>
                <a:headEnd/>
                <a:tailEnd/>
              </a:ln>
            </p:spPr>
            <p:txBody>
              <a:bodyPr lIns="0" tIns="72000" rIns="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anose="020B0604020202020204" pitchFamily="34" charset="0"/>
                    <a:ea typeface="Arial Unicode MS" pitchFamily="34" charset="-128"/>
                    <a:cs typeface="Arial" panose="020B0604020202020204" pitchFamily="34" charset="0"/>
                  </a:rPr>
                  <a:t>On-Premise</a:t>
                </a:r>
              </a:p>
            </p:txBody>
          </p:sp>
          <p:sp>
            <p:nvSpPr>
              <p:cNvPr id="227" name="Rectangle 226"/>
              <p:cNvSpPr/>
              <p:nvPr/>
            </p:nvSpPr>
            <p:spPr bwMode="gray">
              <a:xfrm>
                <a:off x="7381851" y="5529017"/>
                <a:ext cx="1089909" cy="235986"/>
              </a:xfrm>
              <a:prstGeom prst="rect">
                <a:avLst/>
              </a:prstGeom>
              <a:solidFill>
                <a:srgbClr val="FFFFFF"/>
              </a:solidFill>
              <a:ln w="6350" algn="ctr">
                <a:solidFill>
                  <a:srgbClr val="000000"/>
                </a:solidFill>
                <a:miter lim="800000"/>
                <a:headEnd/>
                <a:tailEnd/>
              </a:ln>
            </p:spPr>
            <p:txBody>
              <a:bodyPr lIns="0" tIns="72000" rIns="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anose="020B0604020202020204" pitchFamily="34" charset="0"/>
                    <a:ea typeface="Arial Unicode MS" pitchFamily="34" charset="-128"/>
                    <a:cs typeface="Arial" panose="020B0604020202020204" pitchFamily="34" charset="0"/>
                  </a:rPr>
                  <a:t>Cloud</a:t>
                </a:r>
              </a:p>
            </p:txBody>
          </p:sp>
          <p:sp>
            <p:nvSpPr>
              <p:cNvPr id="228" name="Rectangle 227"/>
              <p:cNvSpPr/>
              <p:nvPr/>
            </p:nvSpPr>
            <p:spPr bwMode="gray">
              <a:xfrm>
                <a:off x="6373875" y="5000932"/>
                <a:ext cx="2023226" cy="470935"/>
              </a:xfrm>
              <a:prstGeom prst="rect">
                <a:avLst/>
              </a:prstGeom>
              <a:solidFill>
                <a:schemeClr val="tx1">
                  <a:lumMod val="75000"/>
                  <a:lumOff val="25000"/>
                </a:schemeClr>
              </a:solidFill>
              <a:ln w="12700">
                <a:noFill/>
                <a:miter lim="800000"/>
                <a:headEnd/>
                <a:tailEnd/>
              </a:ln>
              <a:effectLst/>
            </p:spPr>
            <p:txBody>
              <a:bodyPr lIns="0" tIns="36000" rIns="72000" bIns="0" anchor="t" anchorCtr="0"/>
              <a:lstStyle/>
              <a:p>
                <a:pPr algn="r" defTabSz="913573">
                  <a:lnSpc>
                    <a:spcPct val="95000"/>
                  </a:lnSpc>
                  <a:spcAft>
                    <a:spcPts val="800"/>
                  </a:spcAft>
                  <a:buClr>
                    <a:srgbClr val="969696"/>
                  </a:buClr>
                </a:pPr>
                <a:r>
                  <a:rPr lang="en-US" sz="1050" kern="0" dirty="0">
                    <a:solidFill>
                      <a:srgbClr val="FFFFFF"/>
                    </a:solidFill>
                    <a:latin typeface="Arial" panose="020B0604020202020204" pitchFamily="34" charset="0"/>
                    <a:cs typeface="Arial" panose="020B0604020202020204" pitchFamily="34" charset="0"/>
                  </a:rPr>
                  <a:t>Data</a:t>
                </a:r>
              </a:p>
            </p:txBody>
          </p:sp>
        </p:grpSp>
        <p:grpSp>
          <p:nvGrpSpPr>
            <p:cNvPr id="125" name="Group 124"/>
            <p:cNvGrpSpPr/>
            <p:nvPr/>
          </p:nvGrpSpPr>
          <p:grpSpPr>
            <a:xfrm>
              <a:off x="521232" y="4263968"/>
              <a:ext cx="2179817" cy="2066494"/>
              <a:chOff x="6291943" y="4329266"/>
              <a:chExt cx="2179817" cy="1654415"/>
            </a:xfrm>
          </p:grpSpPr>
          <p:sp>
            <p:nvSpPr>
              <p:cNvPr id="217" name="Rectangle 216"/>
              <p:cNvSpPr/>
              <p:nvPr/>
            </p:nvSpPr>
            <p:spPr bwMode="gray">
              <a:xfrm>
                <a:off x="6291944" y="5759824"/>
                <a:ext cx="2179496" cy="223857"/>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Application</a:t>
                </a:r>
              </a:p>
            </p:txBody>
          </p:sp>
          <p:sp>
            <p:nvSpPr>
              <p:cNvPr id="218" name="Rectangle 217"/>
              <p:cNvSpPr/>
              <p:nvPr/>
            </p:nvSpPr>
            <p:spPr bwMode="gray">
              <a:xfrm>
                <a:off x="6291943" y="4329266"/>
                <a:ext cx="2178997" cy="1305666"/>
              </a:xfrm>
              <a:prstGeom prst="rect">
                <a:avLst/>
              </a:prstGeom>
              <a:solidFill>
                <a:srgbClr val="FFFFFF"/>
              </a:solidFill>
              <a:ln w="635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000" b="0" i="0" u="none" strike="noStrike" kern="0" cap="none" spc="0" normalizeH="0" baseline="0" noProof="0" dirty="0">
                  <a:ln>
                    <a:noFill/>
                  </a:ln>
                  <a:solidFill>
                    <a:sysClr val="windowText" lastClr="000000"/>
                  </a:solidFill>
                  <a:effectLst/>
                  <a:uLnTx/>
                  <a:uFillTx/>
                  <a:latin typeface="Arial" panose="020B0604020202020204" pitchFamily="34" charset="0"/>
                  <a:ea typeface="Arial Unicode MS" pitchFamily="34" charset="-128"/>
                  <a:cs typeface="Arial" panose="020B0604020202020204" pitchFamily="34" charset="0"/>
                </a:endParaRPr>
              </a:p>
            </p:txBody>
          </p:sp>
          <p:sp>
            <p:nvSpPr>
              <p:cNvPr id="219" name="Rectangle 218"/>
              <p:cNvSpPr/>
              <p:nvPr/>
            </p:nvSpPr>
            <p:spPr bwMode="gray">
              <a:xfrm>
                <a:off x="6373875" y="4463322"/>
                <a:ext cx="2023226" cy="470935"/>
              </a:xfrm>
              <a:prstGeom prst="rect">
                <a:avLst/>
              </a:prstGeom>
              <a:solidFill>
                <a:schemeClr val="tx1">
                  <a:lumMod val="75000"/>
                  <a:lumOff val="25000"/>
                </a:schemeClr>
              </a:solidFill>
              <a:ln w="12700">
                <a:noFill/>
                <a:miter lim="800000"/>
                <a:headEnd/>
                <a:tailEnd/>
              </a:ln>
              <a:effectLst/>
            </p:spPr>
            <p:txBody>
              <a:bodyPr lIns="72000" tIns="36000" rIns="36000" bIns="0" anchor="t" anchorCtr="0"/>
              <a:lstStyle/>
              <a:p>
                <a:pPr marL="0" marR="0" lvl="0" indent="0"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Business Logic</a:t>
                </a:r>
              </a:p>
            </p:txBody>
          </p:sp>
          <p:sp>
            <p:nvSpPr>
              <p:cNvPr id="220" name="Rectangle 219"/>
              <p:cNvSpPr/>
              <p:nvPr/>
            </p:nvSpPr>
            <p:spPr bwMode="gray">
              <a:xfrm>
                <a:off x="6291943" y="5529017"/>
                <a:ext cx="1089907" cy="235986"/>
              </a:xfrm>
              <a:prstGeom prst="rect">
                <a:avLst/>
              </a:prstGeom>
              <a:solidFill>
                <a:srgbClr val="FFFFFF"/>
              </a:solidFill>
              <a:ln w="6350" algn="ctr">
                <a:solidFill>
                  <a:srgbClr val="000000"/>
                </a:solidFill>
                <a:miter lim="800000"/>
                <a:headEnd/>
                <a:tailEnd/>
              </a:ln>
            </p:spPr>
            <p:txBody>
              <a:bodyPr lIns="0" tIns="72000" rIns="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anose="020B0604020202020204" pitchFamily="34" charset="0"/>
                    <a:ea typeface="Arial Unicode MS" pitchFamily="34" charset="-128"/>
                    <a:cs typeface="Arial" panose="020B0604020202020204" pitchFamily="34" charset="0"/>
                  </a:rPr>
                  <a:t>On-Premise</a:t>
                </a:r>
              </a:p>
            </p:txBody>
          </p:sp>
          <p:sp>
            <p:nvSpPr>
              <p:cNvPr id="221" name="Rectangle 220"/>
              <p:cNvSpPr/>
              <p:nvPr/>
            </p:nvSpPr>
            <p:spPr bwMode="gray">
              <a:xfrm>
                <a:off x="7381851" y="5529017"/>
                <a:ext cx="1089909" cy="235986"/>
              </a:xfrm>
              <a:prstGeom prst="rect">
                <a:avLst/>
              </a:prstGeom>
              <a:solidFill>
                <a:srgbClr val="FFFFFF"/>
              </a:solidFill>
              <a:ln w="6350" algn="ctr">
                <a:solidFill>
                  <a:srgbClr val="000000"/>
                </a:solidFill>
                <a:miter lim="800000"/>
                <a:headEnd/>
                <a:tailEnd/>
              </a:ln>
            </p:spPr>
            <p:txBody>
              <a:bodyPr lIns="0" tIns="72000" rIns="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anose="020B0604020202020204" pitchFamily="34" charset="0"/>
                    <a:ea typeface="Arial Unicode MS" pitchFamily="34" charset="-128"/>
                    <a:cs typeface="Arial" panose="020B0604020202020204" pitchFamily="34" charset="0"/>
                  </a:rPr>
                  <a:t>Cloud</a:t>
                </a:r>
              </a:p>
            </p:txBody>
          </p:sp>
          <p:sp>
            <p:nvSpPr>
              <p:cNvPr id="222" name="Rectangle 221"/>
              <p:cNvSpPr/>
              <p:nvPr/>
            </p:nvSpPr>
            <p:spPr bwMode="gray">
              <a:xfrm>
                <a:off x="6373875" y="5000932"/>
                <a:ext cx="2023226" cy="470935"/>
              </a:xfrm>
              <a:prstGeom prst="rect">
                <a:avLst/>
              </a:prstGeom>
              <a:solidFill>
                <a:schemeClr val="tx1">
                  <a:lumMod val="75000"/>
                  <a:lumOff val="25000"/>
                </a:schemeClr>
              </a:solidFill>
              <a:ln w="12700">
                <a:noFill/>
                <a:miter lim="800000"/>
                <a:headEnd/>
                <a:tailEnd/>
              </a:ln>
              <a:effectLst/>
            </p:spPr>
            <p:txBody>
              <a:bodyPr lIns="72000" tIns="36000" rIns="36000" bIns="0" anchor="t" anchorCtr="0"/>
              <a:lstStyle/>
              <a:p>
                <a:pPr defTabSz="913573">
                  <a:lnSpc>
                    <a:spcPct val="95000"/>
                  </a:lnSpc>
                  <a:spcAft>
                    <a:spcPts val="800"/>
                  </a:spcAft>
                  <a:buClr>
                    <a:srgbClr val="969696"/>
                  </a:buClr>
                </a:pPr>
                <a:r>
                  <a:rPr lang="en-US" sz="1050" kern="0" dirty="0">
                    <a:solidFill>
                      <a:srgbClr val="FFFFFF"/>
                    </a:solidFill>
                    <a:latin typeface="Arial" panose="020B0604020202020204" pitchFamily="34" charset="0"/>
                    <a:cs typeface="Arial" panose="020B0604020202020204" pitchFamily="34" charset="0"/>
                  </a:rPr>
                  <a:t>Data</a:t>
                </a:r>
              </a:p>
            </p:txBody>
          </p:sp>
        </p:grpSp>
        <p:grpSp>
          <p:nvGrpSpPr>
            <p:cNvPr id="137" name="Group 136"/>
            <p:cNvGrpSpPr/>
            <p:nvPr/>
          </p:nvGrpSpPr>
          <p:grpSpPr>
            <a:xfrm>
              <a:off x="524868" y="2037203"/>
              <a:ext cx="2271581" cy="1340172"/>
              <a:chOff x="6295579" y="1411354"/>
              <a:chExt cx="2271581" cy="1340172"/>
            </a:xfrm>
          </p:grpSpPr>
          <p:sp>
            <p:nvSpPr>
              <p:cNvPr id="186" name="Rectangle 185"/>
              <p:cNvSpPr/>
              <p:nvPr/>
            </p:nvSpPr>
            <p:spPr bwMode="gray">
              <a:xfrm>
                <a:off x="6365499" y="1411354"/>
                <a:ext cx="2201661" cy="1220525"/>
              </a:xfrm>
              <a:prstGeom prst="rect">
                <a:avLst/>
              </a:prstGeom>
              <a:solidFill>
                <a:srgbClr val="FFFFFF"/>
              </a:solidFill>
              <a:ln w="635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000" b="0" i="0" u="none" strike="noStrike" kern="0" cap="none" spc="0" normalizeH="0" baseline="0" noProof="0" dirty="0">
                  <a:ln>
                    <a:noFill/>
                  </a:ln>
                  <a:solidFill>
                    <a:sysClr val="windowText" lastClr="000000"/>
                  </a:solidFill>
                  <a:effectLst/>
                  <a:uLnTx/>
                  <a:uFillTx/>
                  <a:latin typeface="Arial" panose="020B0604020202020204" pitchFamily="34" charset="0"/>
                  <a:ea typeface="Arial Unicode MS" pitchFamily="34" charset="-128"/>
                  <a:cs typeface="Arial" panose="020B0604020202020204" pitchFamily="34" charset="0"/>
                </a:endParaRPr>
              </a:p>
            </p:txBody>
          </p:sp>
          <p:grpSp>
            <p:nvGrpSpPr>
              <p:cNvPr id="187" name="Group 186"/>
              <p:cNvGrpSpPr/>
              <p:nvPr/>
            </p:nvGrpSpPr>
            <p:grpSpPr>
              <a:xfrm>
                <a:off x="6295579" y="1486134"/>
                <a:ext cx="2179497" cy="1265392"/>
                <a:chOff x="6295579" y="1486134"/>
                <a:chExt cx="2179497" cy="1265392"/>
              </a:xfrm>
            </p:grpSpPr>
            <p:sp>
              <p:nvSpPr>
                <p:cNvPr id="188" name="Rectangle 187"/>
                <p:cNvSpPr/>
                <p:nvPr/>
              </p:nvSpPr>
              <p:spPr bwMode="gray">
                <a:xfrm>
                  <a:off x="6295579" y="1765576"/>
                  <a:ext cx="2178997" cy="985950"/>
                </a:xfrm>
                <a:prstGeom prst="rect">
                  <a:avLst/>
                </a:prstGeom>
                <a:solidFill>
                  <a:srgbClr val="FFFFFF"/>
                </a:solidFill>
                <a:ln w="635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000" b="0" i="0" u="none" strike="noStrike" kern="0" cap="none" spc="0" normalizeH="0" baseline="0" noProof="0" dirty="0">
                    <a:ln>
                      <a:noFill/>
                    </a:ln>
                    <a:solidFill>
                      <a:sysClr val="windowText" lastClr="000000"/>
                    </a:solidFill>
                    <a:effectLst/>
                    <a:uLnTx/>
                    <a:uFillTx/>
                    <a:latin typeface="Arial" panose="020B0604020202020204" pitchFamily="34" charset="0"/>
                    <a:ea typeface="Arial Unicode MS" pitchFamily="34" charset="-128"/>
                    <a:cs typeface="Arial" panose="020B0604020202020204" pitchFamily="34" charset="0"/>
                  </a:endParaRPr>
                </a:p>
              </p:txBody>
            </p:sp>
            <p:sp>
              <p:nvSpPr>
                <p:cNvPr id="213" name="Rectangle 212"/>
                <p:cNvSpPr/>
                <p:nvPr/>
              </p:nvSpPr>
              <p:spPr bwMode="gray">
                <a:xfrm>
                  <a:off x="6295579" y="1765576"/>
                  <a:ext cx="738985" cy="348825"/>
                </a:xfrm>
                <a:prstGeom prst="rect">
                  <a:avLst/>
                </a:prstGeom>
                <a:solidFill>
                  <a:srgbClr val="FFFFFF"/>
                </a:solidFill>
                <a:ln w="6350" algn="ctr">
                  <a:solidFill>
                    <a:srgbClr val="000000"/>
                  </a:solidFill>
                  <a:miter lim="800000"/>
                  <a:headEnd/>
                  <a:tailEnd/>
                </a:ln>
              </p:spPr>
              <p:txBody>
                <a:bodyPr lIns="0" tIns="72000" rIns="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ysClr val="windowText" lastClr="000000"/>
                      </a:solidFill>
                      <a:effectLst/>
                      <a:uLnTx/>
                      <a:uFillTx/>
                      <a:latin typeface="Arial" panose="020B0604020202020204" pitchFamily="34" charset="0"/>
                      <a:ea typeface="Arial Unicode MS" pitchFamily="34" charset="-128"/>
                      <a:cs typeface="Arial" panose="020B0604020202020204" pitchFamily="34" charset="0"/>
                    </a:rPr>
                    <a:t>Mobile</a:t>
                  </a:r>
                  <a:endParaRPr kumimoji="0" lang="en-US" sz="1200" b="0" i="0" u="none" strike="noStrike" kern="0" cap="none" spc="0" normalizeH="0" baseline="0" noProof="0" dirty="0">
                    <a:ln>
                      <a:noFill/>
                    </a:ln>
                    <a:solidFill>
                      <a:sysClr val="windowText" lastClr="000000"/>
                    </a:solidFill>
                    <a:effectLst/>
                    <a:uLnTx/>
                    <a:uFillTx/>
                    <a:latin typeface="Arial" panose="020B0604020202020204" pitchFamily="34" charset="0"/>
                    <a:ea typeface="Arial Unicode MS" pitchFamily="34" charset="-128"/>
                    <a:cs typeface="Arial" panose="020B0604020202020204" pitchFamily="34" charset="0"/>
                  </a:endParaRPr>
                </a:p>
              </p:txBody>
            </p:sp>
            <p:sp>
              <p:nvSpPr>
                <p:cNvPr id="214" name="Rectangle 213"/>
                <p:cNvSpPr/>
                <p:nvPr/>
              </p:nvSpPr>
              <p:spPr bwMode="gray">
                <a:xfrm>
                  <a:off x="7034565" y="1765576"/>
                  <a:ext cx="708382" cy="348825"/>
                </a:xfrm>
                <a:prstGeom prst="rect">
                  <a:avLst/>
                </a:prstGeom>
                <a:solidFill>
                  <a:srgbClr val="FFFFFF"/>
                </a:solidFill>
                <a:ln w="6350" algn="ctr">
                  <a:solidFill>
                    <a:srgbClr val="000000"/>
                  </a:solidFill>
                  <a:miter lim="800000"/>
                  <a:headEnd/>
                  <a:tailEnd/>
                </a:ln>
              </p:spPr>
              <p:txBody>
                <a:bodyPr lIns="0" tIns="72000" rIns="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anose="020B0604020202020204" pitchFamily="34" charset="0"/>
                      <a:ea typeface="Arial Unicode MS" pitchFamily="34" charset="-128"/>
                      <a:cs typeface="Arial" panose="020B0604020202020204" pitchFamily="34" charset="0"/>
                    </a:rPr>
                    <a:t>Browser</a:t>
                  </a:r>
                </a:p>
              </p:txBody>
            </p:sp>
            <p:sp>
              <p:nvSpPr>
                <p:cNvPr id="215" name="Rectangle 214"/>
                <p:cNvSpPr/>
                <p:nvPr/>
              </p:nvSpPr>
              <p:spPr bwMode="gray">
                <a:xfrm>
                  <a:off x="7732675" y="1765576"/>
                  <a:ext cx="738944" cy="348825"/>
                </a:xfrm>
                <a:prstGeom prst="rect">
                  <a:avLst/>
                </a:prstGeom>
                <a:solidFill>
                  <a:srgbClr val="FFFFFF"/>
                </a:solidFill>
                <a:ln w="6350" algn="ctr">
                  <a:solidFill>
                    <a:srgbClr val="000000"/>
                  </a:solidFill>
                  <a:miter lim="800000"/>
                  <a:headEnd/>
                  <a:tailEnd/>
                </a:ln>
              </p:spPr>
              <p:txBody>
                <a:bodyPr lIns="0" tIns="72000" rIns="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anose="020B0604020202020204" pitchFamily="34" charset="0"/>
                      <a:ea typeface="Arial Unicode MS" pitchFamily="34" charset="-128"/>
                      <a:cs typeface="Arial" panose="020B0604020202020204" pitchFamily="34" charset="0"/>
                    </a:rPr>
                    <a:t>Desktop</a:t>
                  </a:r>
                </a:p>
              </p:txBody>
            </p:sp>
            <p:sp>
              <p:nvSpPr>
                <p:cNvPr id="216" name="Rectangle 215"/>
                <p:cNvSpPr/>
                <p:nvPr/>
              </p:nvSpPr>
              <p:spPr bwMode="gray">
                <a:xfrm>
                  <a:off x="6295580" y="1486134"/>
                  <a:ext cx="2179496" cy="297162"/>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300" b="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User-Centric Application</a:t>
                  </a:r>
                </a:p>
              </p:txBody>
            </p:sp>
          </p:grpSp>
        </p:grpSp>
        <p:grpSp>
          <p:nvGrpSpPr>
            <p:cNvPr id="138" name="Group 137"/>
            <p:cNvGrpSpPr/>
            <p:nvPr/>
          </p:nvGrpSpPr>
          <p:grpSpPr>
            <a:xfrm>
              <a:off x="906541" y="3377375"/>
              <a:ext cx="1424269" cy="876379"/>
              <a:chOff x="892900" y="3476149"/>
              <a:chExt cx="1424269" cy="876379"/>
            </a:xfrm>
          </p:grpSpPr>
          <p:cxnSp>
            <p:nvCxnSpPr>
              <p:cNvPr id="184" name="Straight Connector 183"/>
              <p:cNvCxnSpPr>
                <a:cxnSpLocks/>
              </p:cNvCxnSpPr>
              <p:nvPr/>
            </p:nvCxnSpPr>
            <p:spPr>
              <a:xfrm flipH="1">
                <a:off x="1600748" y="3476149"/>
                <a:ext cx="10138" cy="876379"/>
              </a:xfrm>
              <a:prstGeom prst="line">
                <a:avLst/>
              </a:prstGeom>
              <a:noFill/>
              <a:ln w="38100" cap="flat" cmpd="sng" algn="ctr">
                <a:solidFill>
                  <a:srgbClr val="0076CB"/>
                </a:solidFill>
                <a:prstDash val="solid"/>
                <a:headEnd type="oval" w="med" len="med"/>
                <a:tailEnd type="oval" w="med" len="med"/>
              </a:ln>
              <a:effectLst/>
            </p:spPr>
          </p:cxnSp>
          <p:sp>
            <p:nvSpPr>
              <p:cNvPr id="185" name="Rectangle 184"/>
              <p:cNvSpPr/>
              <p:nvPr/>
            </p:nvSpPr>
            <p:spPr bwMode="gray">
              <a:xfrm>
                <a:off x="892900" y="3656166"/>
                <a:ext cx="1424269" cy="470935"/>
              </a:xfrm>
              <a:prstGeom prst="rect">
                <a:avLst/>
              </a:prstGeom>
              <a:solidFill>
                <a:srgbClr val="0076CB"/>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User</a:t>
                </a:r>
                <a:br>
                  <a:rPr kumimoji="0" lang="en-US" sz="13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3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Integration</a:t>
                </a:r>
              </a:p>
            </p:txBody>
          </p:sp>
        </p:grpSp>
        <p:grpSp>
          <p:nvGrpSpPr>
            <p:cNvPr id="139" name="Group 138"/>
            <p:cNvGrpSpPr/>
            <p:nvPr/>
          </p:nvGrpSpPr>
          <p:grpSpPr>
            <a:xfrm>
              <a:off x="4105602" y="2037203"/>
              <a:ext cx="2271581" cy="1340172"/>
              <a:chOff x="6295579" y="1411354"/>
              <a:chExt cx="2271581" cy="1340172"/>
            </a:xfrm>
          </p:grpSpPr>
          <p:sp>
            <p:nvSpPr>
              <p:cNvPr id="143" name="Rectangle 142"/>
              <p:cNvSpPr/>
              <p:nvPr/>
            </p:nvSpPr>
            <p:spPr bwMode="gray">
              <a:xfrm>
                <a:off x="6365499" y="1411354"/>
                <a:ext cx="2201661" cy="1220525"/>
              </a:xfrm>
              <a:prstGeom prst="rect">
                <a:avLst/>
              </a:prstGeom>
              <a:solidFill>
                <a:srgbClr val="FFFFFF"/>
              </a:solidFill>
              <a:ln w="635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000" b="0" i="0" u="none" strike="noStrike" kern="0" cap="none" spc="0" normalizeH="0" baseline="0" noProof="0" dirty="0">
                  <a:ln>
                    <a:noFill/>
                  </a:ln>
                  <a:solidFill>
                    <a:sysClr val="windowText" lastClr="000000"/>
                  </a:solidFill>
                  <a:effectLst/>
                  <a:uLnTx/>
                  <a:uFillTx/>
                  <a:latin typeface="Arial" panose="020B0604020202020204" pitchFamily="34" charset="0"/>
                  <a:ea typeface="Arial Unicode MS" pitchFamily="34" charset="-128"/>
                  <a:cs typeface="Arial" panose="020B0604020202020204" pitchFamily="34" charset="0"/>
                </a:endParaRPr>
              </a:p>
            </p:txBody>
          </p:sp>
          <p:grpSp>
            <p:nvGrpSpPr>
              <p:cNvPr id="144" name="Group 143"/>
              <p:cNvGrpSpPr/>
              <p:nvPr/>
            </p:nvGrpSpPr>
            <p:grpSpPr>
              <a:xfrm>
                <a:off x="6295579" y="1486134"/>
                <a:ext cx="2179497" cy="1265392"/>
                <a:chOff x="6295579" y="1486134"/>
                <a:chExt cx="2179497" cy="1265392"/>
              </a:xfrm>
            </p:grpSpPr>
            <p:sp>
              <p:nvSpPr>
                <p:cNvPr id="145" name="Rectangle 144"/>
                <p:cNvSpPr/>
                <p:nvPr/>
              </p:nvSpPr>
              <p:spPr bwMode="gray">
                <a:xfrm>
                  <a:off x="6295579" y="1765576"/>
                  <a:ext cx="2178997" cy="985950"/>
                </a:xfrm>
                <a:prstGeom prst="rect">
                  <a:avLst/>
                </a:prstGeom>
                <a:solidFill>
                  <a:srgbClr val="FFFFFF"/>
                </a:solidFill>
                <a:ln w="635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000" b="0" i="0" u="none" strike="noStrike" kern="0" cap="none" spc="0" normalizeH="0" baseline="0" noProof="0" dirty="0">
                    <a:ln>
                      <a:noFill/>
                    </a:ln>
                    <a:solidFill>
                      <a:sysClr val="windowText" lastClr="000000"/>
                    </a:solidFill>
                    <a:effectLst/>
                    <a:uLnTx/>
                    <a:uFillTx/>
                    <a:latin typeface="Arial" panose="020B0604020202020204" pitchFamily="34" charset="0"/>
                    <a:ea typeface="Arial Unicode MS" pitchFamily="34" charset="-128"/>
                    <a:cs typeface="Arial" panose="020B0604020202020204" pitchFamily="34" charset="0"/>
                  </a:endParaRPr>
                </a:p>
              </p:txBody>
            </p:sp>
            <p:sp>
              <p:nvSpPr>
                <p:cNvPr id="146" name="Rectangle 145"/>
                <p:cNvSpPr/>
                <p:nvPr/>
              </p:nvSpPr>
              <p:spPr bwMode="gray">
                <a:xfrm>
                  <a:off x="6377511" y="2189590"/>
                  <a:ext cx="2023226" cy="462693"/>
                </a:xfrm>
                <a:prstGeom prst="rect">
                  <a:avLst/>
                </a:prstGeom>
                <a:solidFill>
                  <a:schemeClr val="tx1">
                    <a:lumMod val="65000"/>
                    <a:lumOff val="35000"/>
                  </a:schemeClr>
                </a:solidFill>
                <a:ln w="12700">
                  <a:noFill/>
                  <a:miter lim="800000"/>
                  <a:headEnd/>
                  <a:tailEnd/>
                </a:ln>
                <a:effectLst/>
              </p:spPr>
              <p:txBody>
                <a:bodyPr lIns="72000" tIns="36000" rIns="72000" bIns="0" anchor="t" anchorCtr="0"/>
                <a:lstStyle/>
                <a:p>
                  <a:pPr marL="0" marR="0" lvl="0" indent="0" algn="r" defTabSz="913573" eaLnBrk="1" fontAlgn="auto" latinLnBrk="0" hangingPunct="1">
                    <a:lnSpc>
                      <a:spcPct val="95000"/>
                    </a:lnSpc>
                    <a:spcBef>
                      <a:spcPts val="0"/>
                    </a:spcBef>
                    <a:spcAft>
                      <a:spcPts val="800"/>
                    </a:spcAft>
                    <a:buClr>
                      <a:srgbClr val="969696"/>
                    </a:buClr>
                    <a:buSzTx/>
                    <a:buFontTx/>
                    <a:buNone/>
                    <a:tabLst/>
                    <a:defRPr/>
                  </a:pPr>
                  <a:r>
                    <a:rPr kumimoji="0" lang="en-US" sz="1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Interaction</a:t>
                  </a:r>
                  <a:br>
                    <a:rPr kumimoji="0" lang="en-US" sz="1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Logic</a:t>
                  </a:r>
                </a:p>
              </p:txBody>
            </p:sp>
            <p:sp>
              <p:nvSpPr>
                <p:cNvPr id="147" name="Rectangle 146"/>
                <p:cNvSpPr/>
                <p:nvPr/>
              </p:nvSpPr>
              <p:spPr bwMode="gray">
                <a:xfrm>
                  <a:off x="6295579" y="1765576"/>
                  <a:ext cx="738985" cy="348825"/>
                </a:xfrm>
                <a:prstGeom prst="rect">
                  <a:avLst/>
                </a:prstGeom>
                <a:solidFill>
                  <a:srgbClr val="FFFFFF"/>
                </a:solidFill>
                <a:ln w="6350" algn="ctr">
                  <a:solidFill>
                    <a:srgbClr val="000000"/>
                  </a:solidFill>
                  <a:miter lim="800000"/>
                  <a:headEnd/>
                  <a:tailEnd/>
                </a:ln>
              </p:spPr>
              <p:txBody>
                <a:bodyPr lIns="0" tIns="72000" rIns="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ysClr val="windowText" lastClr="000000"/>
                      </a:solidFill>
                      <a:effectLst/>
                      <a:uLnTx/>
                      <a:uFillTx/>
                      <a:latin typeface="Arial" panose="020B0604020202020204" pitchFamily="34" charset="0"/>
                      <a:ea typeface="Arial Unicode MS" pitchFamily="34" charset="-128"/>
                      <a:cs typeface="Arial" panose="020B0604020202020204" pitchFamily="34" charset="0"/>
                    </a:rPr>
                    <a:t>Device</a:t>
                  </a:r>
                  <a:endParaRPr kumimoji="0" lang="en-US" sz="1200" b="0" i="0" u="none" strike="noStrike" kern="0" cap="none" spc="0" normalizeH="0" baseline="0" noProof="0" dirty="0">
                    <a:ln>
                      <a:noFill/>
                    </a:ln>
                    <a:solidFill>
                      <a:sysClr val="windowText" lastClr="000000"/>
                    </a:solidFill>
                    <a:effectLst/>
                    <a:uLnTx/>
                    <a:uFillTx/>
                    <a:latin typeface="Arial" panose="020B0604020202020204" pitchFamily="34" charset="0"/>
                    <a:ea typeface="Arial Unicode MS" pitchFamily="34" charset="-128"/>
                    <a:cs typeface="Arial" panose="020B0604020202020204" pitchFamily="34" charset="0"/>
                  </a:endParaRPr>
                </a:p>
              </p:txBody>
            </p:sp>
            <p:sp>
              <p:nvSpPr>
                <p:cNvPr id="181" name="Rectangle 180"/>
                <p:cNvSpPr/>
                <p:nvPr/>
              </p:nvSpPr>
              <p:spPr bwMode="gray">
                <a:xfrm>
                  <a:off x="7034565" y="1765576"/>
                  <a:ext cx="708382" cy="348825"/>
                </a:xfrm>
                <a:prstGeom prst="rect">
                  <a:avLst/>
                </a:prstGeom>
                <a:solidFill>
                  <a:srgbClr val="FFFFFF"/>
                </a:solidFill>
                <a:ln w="6350" algn="ctr">
                  <a:solidFill>
                    <a:srgbClr val="000000"/>
                  </a:solidFill>
                  <a:miter lim="800000"/>
                  <a:headEnd/>
                  <a:tailEnd/>
                </a:ln>
              </p:spPr>
              <p:txBody>
                <a:bodyPr lIns="0" tIns="72000" rIns="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ysClr val="windowText" lastClr="000000"/>
                      </a:solidFill>
                      <a:effectLst/>
                      <a:uLnTx/>
                      <a:uFillTx/>
                      <a:latin typeface="Arial" panose="020B0604020202020204" pitchFamily="34" charset="0"/>
                      <a:ea typeface="Arial Unicode MS" pitchFamily="34" charset="-128"/>
                      <a:cs typeface="Arial" panose="020B0604020202020204" pitchFamily="34" charset="0"/>
                    </a:rPr>
                    <a:t>Sensor</a:t>
                  </a:r>
                  <a:endParaRPr kumimoji="0" lang="en-US" sz="1200" b="0" i="0" u="none" strike="noStrike" kern="0" cap="none" spc="0" normalizeH="0" baseline="0" noProof="0" dirty="0">
                    <a:ln>
                      <a:noFill/>
                    </a:ln>
                    <a:solidFill>
                      <a:sysClr val="windowText" lastClr="000000"/>
                    </a:solidFill>
                    <a:effectLst/>
                    <a:uLnTx/>
                    <a:uFillTx/>
                    <a:latin typeface="Arial" panose="020B0604020202020204" pitchFamily="34" charset="0"/>
                    <a:ea typeface="Arial Unicode MS" pitchFamily="34" charset="-128"/>
                    <a:cs typeface="Arial" panose="020B0604020202020204" pitchFamily="34" charset="0"/>
                  </a:endParaRPr>
                </a:p>
              </p:txBody>
            </p:sp>
            <p:sp>
              <p:nvSpPr>
                <p:cNvPr id="182" name="Rectangle 181"/>
                <p:cNvSpPr/>
                <p:nvPr/>
              </p:nvSpPr>
              <p:spPr bwMode="gray">
                <a:xfrm>
                  <a:off x="7732675" y="1765576"/>
                  <a:ext cx="738944" cy="348825"/>
                </a:xfrm>
                <a:prstGeom prst="rect">
                  <a:avLst/>
                </a:prstGeom>
                <a:solidFill>
                  <a:srgbClr val="FFFFFF"/>
                </a:solidFill>
                <a:ln w="6350" algn="ctr">
                  <a:solidFill>
                    <a:srgbClr val="000000"/>
                  </a:solidFill>
                  <a:miter lim="800000"/>
                  <a:headEnd/>
                  <a:tailEnd/>
                </a:ln>
              </p:spPr>
              <p:txBody>
                <a:bodyPr lIns="0" tIns="72000" rIns="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a:ln>
                        <a:noFill/>
                      </a:ln>
                      <a:solidFill>
                        <a:sysClr val="windowText" lastClr="000000"/>
                      </a:solidFill>
                      <a:effectLst/>
                      <a:uLnTx/>
                      <a:uFillTx/>
                      <a:latin typeface="Arial" panose="020B0604020202020204" pitchFamily="34" charset="0"/>
                      <a:ea typeface="Arial Unicode MS" pitchFamily="34" charset="-128"/>
                      <a:cs typeface="Arial" panose="020B0604020202020204" pitchFamily="34" charset="0"/>
                    </a:rPr>
                    <a:t>Asset</a:t>
                  </a:r>
                  <a:endParaRPr kumimoji="0" lang="en-US" sz="1200" b="0" i="0" u="none" strike="noStrike" kern="0" cap="none" spc="0" normalizeH="0" baseline="0" noProof="0" dirty="0">
                    <a:ln>
                      <a:noFill/>
                    </a:ln>
                    <a:solidFill>
                      <a:sysClr val="windowText" lastClr="000000"/>
                    </a:solidFill>
                    <a:effectLst/>
                    <a:uLnTx/>
                    <a:uFillTx/>
                    <a:latin typeface="Arial" panose="020B0604020202020204" pitchFamily="34" charset="0"/>
                    <a:ea typeface="Arial Unicode MS" pitchFamily="34" charset="-128"/>
                    <a:cs typeface="Arial" panose="020B0604020202020204" pitchFamily="34" charset="0"/>
                  </a:endParaRPr>
                </a:p>
              </p:txBody>
            </p:sp>
            <p:sp>
              <p:nvSpPr>
                <p:cNvPr id="183" name="Rectangle 182"/>
                <p:cNvSpPr/>
                <p:nvPr/>
              </p:nvSpPr>
              <p:spPr bwMode="gray">
                <a:xfrm>
                  <a:off x="6295580" y="1486134"/>
                  <a:ext cx="2179496" cy="297162"/>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300" b="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Real-World Things</a:t>
                  </a:r>
                </a:p>
              </p:txBody>
            </p:sp>
          </p:grpSp>
        </p:grpSp>
        <p:grpSp>
          <p:nvGrpSpPr>
            <p:cNvPr id="140" name="Group 139"/>
            <p:cNvGrpSpPr/>
            <p:nvPr/>
          </p:nvGrpSpPr>
          <p:grpSpPr>
            <a:xfrm>
              <a:off x="4487275" y="3377375"/>
              <a:ext cx="1424269" cy="876379"/>
              <a:chOff x="4473634" y="3476149"/>
              <a:chExt cx="1424269" cy="876379"/>
            </a:xfrm>
          </p:grpSpPr>
          <p:cxnSp>
            <p:nvCxnSpPr>
              <p:cNvPr id="141" name="Straight Connector 140"/>
              <p:cNvCxnSpPr>
                <a:cxnSpLocks/>
              </p:cNvCxnSpPr>
              <p:nvPr/>
            </p:nvCxnSpPr>
            <p:spPr>
              <a:xfrm flipH="1">
                <a:off x="5176402" y="3476149"/>
                <a:ext cx="10138" cy="876379"/>
              </a:xfrm>
              <a:prstGeom prst="line">
                <a:avLst/>
              </a:prstGeom>
              <a:noFill/>
              <a:ln w="38100" cap="flat" cmpd="sng" algn="ctr">
                <a:solidFill>
                  <a:srgbClr val="E35500"/>
                </a:solidFill>
                <a:prstDash val="solid"/>
                <a:headEnd type="oval" w="med" len="med"/>
                <a:tailEnd type="oval" w="med" len="med"/>
              </a:ln>
              <a:effectLst/>
            </p:spPr>
          </p:cxnSp>
          <p:sp>
            <p:nvSpPr>
              <p:cNvPr id="142" name="Rectangle 141"/>
              <p:cNvSpPr/>
              <p:nvPr/>
            </p:nvSpPr>
            <p:spPr bwMode="gray">
              <a:xfrm>
                <a:off x="4473634" y="3656166"/>
                <a:ext cx="1424269" cy="470935"/>
              </a:xfrm>
              <a:prstGeom prst="rect">
                <a:avLst/>
              </a:prstGeom>
              <a:solidFill>
                <a:srgbClr val="E35500"/>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Thing</a:t>
                </a:r>
                <a:br>
                  <a:rPr kumimoji="0" lang="en-US" sz="13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3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Integration</a:t>
                </a:r>
              </a:p>
            </p:txBody>
          </p:sp>
        </p:grpSp>
        <p:grpSp>
          <p:nvGrpSpPr>
            <p:cNvPr id="127" name="Group 126"/>
            <p:cNvGrpSpPr/>
            <p:nvPr/>
          </p:nvGrpSpPr>
          <p:grpSpPr>
            <a:xfrm>
              <a:off x="2331436" y="3541159"/>
              <a:ext cx="2155839" cy="1436035"/>
              <a:chOff x="2309609" y="3299788"/>
              <a:chExt cx="2155839" cy="1436035"/>
            </a:xfrm>
          </p:grpSpPr>
          <p:cxnSp>
            <p:nvCxnSpPr>
              <p:cNvPr id="134" name="Straight Connector 133"/>
              <p:cNvCxnSpPr/>
              <p:nvPr/>
            </p:nvCxnSpPr>
            <p:spPr>
              <a:xfrm>
                <a:off x="2309609" y="3560197"/>
                <a:ext cx="2155839" cy="1"/>
              </a:xfrm>
              <a:prstGeom prst="line">
                <a:avLst/>
              </a:prstGeom>
              <a:noFill/>
              <a:ln w="19050" cap="flat" cmpd="sng" algn="ctr">
                <a:solidFill>
                  <a:srgbClr val="800080"/>
                </a:solidFill>
                <a:prstDash val="sysDash"/>
              </a:ln>
              <a:effectLst/>
            </p:spPr>
          </p:cxnSp>
          <p:cxnSp>
            <p:nvCxnSpPr>
              <p:cNvPr id="135" name="Straight Connector 134"/>
              <p:cNvCxnSpPr/>
              <p:nvPr/>
            </p:nvCxnSpPr>
            <p:spPr>
              <a:xfrm flipH="1">
                <a:off x="3399553" y="3360751"/>
                <a:ext cx="5488" cy="1375072"/>
              </a:xfrm>
              <a:prstGeom prst="line">
                <a:avLst/>
              </a:prstGeom>
              <a:noFill/>
              <a:ln w="19050" cap="flat" cmpd="sng" algn="ctr">
                <a:solidFill>
                  <a:srgbClr val="800080"/>
                </a:solidFill>
                <a:prstDash val="sysDash"/>
              </a:ln>
              <a:effectLst/>
            </p:spPr>
          </p:cxnSp>
          <p:sp>
            <p:nvSpPr>
              <p:cNvPr id="136" name="Rectangle 135"/>
              <p:cNvSpPr/>
              <p:nvPr/>
            </p:nvSpPr>
            <p:spPr bwMode="gray">
              <a:xfrm>
                <a:off x="2816310" y="3299788"/>
                <a:ext cx="1141811" cy="478459"/>
              </a:xfrm>
              <a:prstGeom prst="rect">
                <a:avLst/>
              </a:prstGeom>
              <a:solidFill>
                <a:srgbClr val="800080"/>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Cross Use Cases</a:t>
                </a:r>
              </a:p>
            </p:txBody>
          </p:sp>
        </p:grpSp>
        <p:grpSp>
          <p:nvGrpSpPr>
            <p:cNvPr id="128" name="Group 127"/>
            <p:cNvGrpSpPr/>
            <p:nvPr/>
          </p:nvGrpSpPr>
          <p:grpSpPr>
            <a:xfrm>
              <a:off x="2626390" y="4431414"/>
              <a:ext cx="1593648" cy="588239"/>
              <a:chOff x="2612749" y="4523881"/>
              <a:chExt cx="1593648" cy="470939"/>
            </a:xfrm>
          </p:grpSpPr>
          <p:cxnSp>
            <p:nvCxnSpPr>
              <p:cNvPr id="132" name="Straight Connector 131"/>
              <p:cNvCxnSpPr>
                <a:cxnSpLocks/>
                <a:endCxn id="219" idx="3"/>
              </p:cNvCxnSpPr>
              <p:nvPr/>
            </p:nvCxnSpPr>
            <p:spPr>
              <a:xfrm flipH="1" flipV="1">
                <a:off x="2612749" y="4759349"/>
                <a:ext cx="1593648" cy="4137"/>
              </a:xfrm>
              <a:prstGeom prst="line">
                <a:avLst/>
              </a:prstGeom>
              <a:noFill/>
              <a:ln w="38100" cap="flat" cmpd="sng" algn="ctr">
                <a:solidFill>
                  <a:srgbClr val="4FB81C"/>
                </a:solidFill>
                <a:prstDash val="solid"/>
                <a:headEnd type="oval" w="med" len="med"/>
                <a:tailEnd type="oval" w="med" len="med"/>
              </a:ln>
              <a:effectLst/>
            </p:spPr>
          </p:cxnSp>
          <p:sp>
            <p:nvSpPr>
              <p:cNvPr id="133" name="Rectangle 132"/>
              <p:cNvSpPr/>
              <p:nvPr/>
            </p:nvSpPr>
            <p:spPr bwMode="gray">
              <a:xfrm>
                <a:off x="2861315" y="4523881"/>
                <a:ext cx="1137029" cy="470939"/>
              </a:xfrm>
              <a:prstGeom prst="rect">
                <a:avLst/>
              </a:prstGeom>
              <a:solidFill>
                <a:srgbClr val="4FB81C"/>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Process </a:t>
                </a:r>
                <a:r>
                  <a:rPr lang="en-US" sz="1300" kern="0" dirty="0">
                    <a:solidFill>
                      <a:srgbClr val="FFFFFF"/>
                    </a:solidFill>
                    <a:latin typeface="Arial" panose="020B0604020202020204" pitchFamily="34" charset="0"/>
                    <a:cs typeface="Arial" panose="020B0604020202020204" pitchFamily="34" charset="0"/>
                  </a:rPr>
                  <a:t>Integration</a:t>
                </a:r>
                <a:endParaRPr kumimoji="0" lang="en-US" sz="13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grpSp>
          <p:nvGrpSpPr>
            <p:cNvPr id="129" name="Group 128"/>
            <p:cNvGrpSpPr/>
            <p:nvPr/>
          </p:nvGrpSpPr>
          <p:grpSpPr>
            <a:xfrm>
              <a:off x="2626390" y="5102932"/>
              <a:ext cx="1593312" cy="588235"/>
              <a:chOff x="2612764" y="5003864"/>
              <a:chExt cx="1593312" cy="533529"/>
            </a:xfrm>
          </p:grpSpPr>
          <p:cxnSp>
            <p:nvCxnSpPr>
              <p:cNvPr id="130" name="Straight Connector 129"/>
              <p:cNvCxnSpPr>
                <a:cxnSpLocks/>
                <a:endCxn id="222" idx="3"/>
              </p:cNvCxnSpPr>
              <p:nvPr/>
            </p:nvCxnSpPr>
            <p:spPr>
              <a:xfrm flipH="1">
                <a:off x="2612764" y="5267873"/>
                <a:ext cx="1593312" cy="2755"/>
              </a:xfrm>
              <a:prstGeom prst="line">
                <a:avLst/>
              </a:prstGeom>
              <a:noFill/>
              <a:ln w="38100" cap="flat" cmpd="sng" algn="ctr">
                <a:solidFill>
                  <a:srgbClr val="F0AB00"/>
                </a:solidFill>
                <a:prstDash val="solid"/>
                <a:headEnd type="oval" w="med" len="med"/>
                <a:tailEnd type="oval" w="med" len="med"/>
              </a:ln>
              <a:effectLst/>
            </p:spPr>
          </p:cxnSp>
          <p:sp>
            <p:nvSpPr>
              <p:cNvPr id="131" name="Rectangle 130"/>
              <p:cNvSpPr/>
              <p:nvPr/>
            </p:nvSpPr>
            <p:spPr bwMode="gray">
              <a:xfrm>
                <a:off x="2860995" y="5003864"/>
                <a:ext cx="1137029" cy="533529"/>
              </a:xfrm>
              <a:prstGeom prst="rect">
                <a:avLst/>
              </a:prstGeom>
              <a:solidFill>
                <a:srgbClr val="F0AB00"/>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Data </a:t>
                </a:r>
                <a:br>
                  <a:rPr kumimoji="0" lang="en-US" sz="13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3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Integration</a:t>
                </a:r>
              </a:p>
            </p:txBody>
          </p:sp>
        </p:grpSp>
        <p:pic>
          <p:nvPicPr>
            <p:cNvPr id="75" name="Picture 74">
              <a:extLst>
                <a:ext uri="{FF2B5EF4-FFF2-40B4-BE49-F238E27FC236}">
                  <a16:creationId xmlns:a16="http://schemas.microsoft.com/office/drawing/2014/main" id="{6693861B-1D53-4844-8679-684FFE2E18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0469" y="4098613"/>
              <a:ext cx="1424268" cy="1424268"/>
            </a:xfrm>
            <a:prstGeom prst="rect">
              <a:avLst/>
            </a:prstGeom>
          </p:spPr>
        </p:pic>
        <p:pic>
          <p:nvPicPr>
            <p:cNvPr id="78" name="Picture 77">
              <a:extLst>
                <a:ext uri="{FF2B5EF4-FFF2-40B4-BE49-F238E27FC236}">
                  <a16:creationId xmlns:a16="http://schemas.microsoft.com/office/drawing/2014/main" id="{51565AB4-9A62-4AC8-ADAE-3AB61E8274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4587" y="5067922"/>
              <a:ext cx="652123" cy="652123"/>
            </a:xfrm>
            <a:prstGeom prst="rect">
              <a:avLst/>
            </a:prstGeom>
          </p:spPr>
        </p:pic>
        <p:pic>
          <p:nvPicPr>
            <p:cNvPr id="79" name="Picture 78">
              <a:extLst>
                <a:ext uri="{FF2B5EF4-FFF2-40B4-BE49-F238E27FC236}">
                  <a16:creationId xmlns:a16="http://schemas.microsoft.com/office/drawing/2014/main" id="{15FB0906-61C4-4A81-A054-E94193C58B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251" y="4078199"/>
              <a:ext cx="1424268" cy="1424268"/>
            </a:xfrm>
            <a:prstGeom prst="rect">
              <a:avLst/>
            </a:prstGeom>
          </p:spPr>
        </p:pic>
        <p:pic>
          <p:nvPicPr>
            <p:cNvPr id="80" name="Picture 79">
              <a:extLst>
                <a:ext uri="{FF2B5EF4-FFF2-40B4-BE49-F238E27FC236}">
                  <a16:creationId xmlns:a16="http://schemas.microsoft.com/office/drawing/2014/main" id="{58E5A98B-F2B8-456D-B19E-216F444338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5883" y="5055708"/>
              <a:ext cx="652123" cy="652123"/>
            </a:xfrm>
            <a:prstGeom prst="rect">
              <a:avLst/>
            </a:prstGeom>
          </p:spPr>
        </p:pic>
        <p:sp>
          <p:nvSpPr>
            <p:cNvPr id="82" name="Rectangle 81">
              <a:extLst>
                <a:ext uri="{FF2B5EF4-FFF2-40B4-BE49-F238E27FC236}">
                  <a16:creationId xmlns:a16="http://schemas.microsoft.com/office/drawing/2014/main" id="{C6BB1114-6BD6-4422-A4B2-774E7460A995}"/>
                </a:ext>
              </a:extLst>
            </p:cNvPr>
            <p:cNvSpPr/>
            <p:nvPr/>
          </p:nvSpPr>
          <p:spPr bwMode="gray">
            <a:xfrm>
              <a:off x="613644" y="2800142"/>
              <a:ext cx="2023226" cy="462693"/>
            </a:xfrm>
            <a:prstGeom prst="rect">
              <a:avLst/>
            </a:prstGeom>
            <a:solidFill>
              <a:schemeClr val="tx1">
                <a:lumMod val="65000"/>
                <a:lumOff val="35000"/>
              </a:schemeClr>
            </a:solidFill>
            <a:ln w="12700">
              <a:noFill/>
              <a:miter lim="800000"/>
              <a:headEnd/>
              <a:tailEnd/>
            </a:ln>
            <a:effectLst/>
          </p:spPr>
          <p:txBody>
            <a:bodyPr lIns="72000" tIns="36000" rIns="72000" bIns="0" anchor="t" anchorCtr="0"/>
            <a:lstStyle/>
            <a:p>
              <a:pPr marL="0" marR="0" lvl="0" indent="0" defTabSz="913573" eaLnBrk="1" fontAlgn="auto" latinLnBrk="0" hangingPunct="1">
                <a:lnSpc>
                  <a:spcPct val="95000"/>
                </a:lnSpc>
                <a:spcBef>
                  <a:spcPts val="0"/>
                </a:spcBef>
                <a:spcAft>
                  <a:spcPts val="800"/>
                </a:spcAft>
                <a:buClr>
                  <a:srgbClr val="969696"/>
                </a:buClr>
                <a:buSzTx/>
                <a:buFontTx/>
                <a:buNone/>
                <a:tabLst/>
                <a:defRPr/>
              </a:pPr>
              <a:r>
                <a:rPr kumimoji="0" lang="en-US" sz="1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Interaction</a:t>
              </a:r>
              <a:br>
                <a:rPr kumimoji="0" lang="en-US" sz="1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Logic</a:t>
              </a:r>
            </a:p>
          </p:txBody>
        </p:sp>
        <p:pic>
          <p:nvPicPr>
            <p:cNvPr id="81" name="Picture 80">
              <a:extLst>
                <a:ext uri="{FF2B5EF4-FFF2-40B4-BE49-F238E27FC236}">
                  <a16:creationId xmlns:a16="http://schemas.microsoft.com/office/drawing/2014/main" id="{666E65BE-A8E5-4292-81D3-42A4FB4097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8955" y="2840078"/>
              <a:ext cx="352604" cy="352604"/>
            </a:xfrm>
            <a:prstGeom prst="rect">
              <a:avLst/>
            </a:prstGeom>
          </p:spPr>
        </p:pic>
        <p:pic>
          <p:nvPicPr>
            <p:cNvPr id="83" name="Picture 82">
              <a:extLst>
                <a:ext uri="{FF2B5EF4-FFF2-40B4-BE49-F238E27FC236}">
                  <a16:creationId xmlns:a16="http://schemas.microsoft.com/office/drawing/2014/main" id="{AA39346D-9B79-4C80-A31E-0BAA4BCFD8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5955" y="2793794"/>
              <a:ext cx="513295" cy="513295"/>
            </a:xfrm>
            <a:prstGeom prst="rect">
              <a:avLst/>
            </a:prstGeom>
          </p:spPr>
        </p:pic>
      </p:grpSp>
      <p:pic>
        <p:nvPicPr>
          <p:cNvPr id="76" name="Picture 75">
            <a:extLst>
              <a:ext uri="{FF2B5EF4-FFF2-40B4-BE49-F238E27FC236}">
                <a16:creationId xmlns:a16="http://schemas.microsoft.com/office/drawing/2014/main" id="{5696308F-2BC6-417E-A22C-9CE986CFA2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61218" y="1754334"/>
            <a:ext cx="615347" cy="615347"/>
          </a:xfrm>
          <a:prstGeom prst="rect">
            <a:avLst/>
          </a:prstGeom>
        </p:spPr>
      </p:pic>
    </p:spTree>
    <p:extLst>
      <p:ext uri="{BB962C8B-B14F-4D97-AF65-F5344CB8AC3E}">
        <p14:creationId xmlns:p14="http://schemas.microsoft.com/office/powerpoint/2010/main" val="1236758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3204778463"/>
              </p:ext>
            </p:extLst>
          </p:nvPr>
        </p:nvGraphicFramePr>
        <p:xfrm>
          <a:off x="517185" y="1370509"/>
          <a:ext cx="11265504" cy="4296295"/>
        </p:xfrm>
        <a:graphic>
          <a:graphicData uri="http://schemas.openxmlformats.org/drawingml/2006/table">
            <a:tbl>
              <a:tblPr firstRow="1" bandRow="1"/>
              <a:tblGrid>
                <a:gridCol w="1939664">
                  <a:extLst>
                    <a:ext uri="{9D8B030D-6E8A-4147-A177-3AD203B41FA5}">
                      <a16:colId xmlns:a16="http://schemas.microsoft.com/office/drawing/2014/main" val="20000"/>
                    </a:ext>
                  </a:extLst>
                </a:gridCol>
                <a:gridCol w="2331460">
                  <a:extLst>
                    <a:ext uri="{9D8B030D-6E8A-4147-A177-3AD203B41FA5}">
                      <a16:colId xmlns:a16="http://schemas.microsoft.com/office/drawing/2014/main" val="20001"/>
                    </a:ext>
                  </a:extLst>
                </a:gridCol>
                <a:gridCol w="2331460">
                  <a:extLst>
                    <a:ext uri="{9D8B030D-6E8A-4147-A177-3AD203B41FA5}">
                      <a16:colId xmlns:a16="http://schemas.microsoft.com/office/drawing/2014/main" val="20002"/>
                    </a:ext>
                  </a:extLst>
                </a:gridCol>
                <a:gridCol w="2331460">
                  <a:extLst>
                    <a:ext uri="{9D8B030D-6E8A-4147-A177-3AD203B41FA5}">
                      <a16:colId xmlns:a16="http://schemas.microsoft.com/office/drawing/2014/main" val="20003"/>
                    </a:ext>
                  </a:extLst>
                </a:gridCol>
                <a:gridCol w="2331460">
                  <a:extLst>
                    <a:ext uri="{9D8B030D-6E8A-4147-A177-3AD203B41FA5}">
                      <a16:colId xmlns:a16="http://schemas.microsoft.com/office/drawing/2014/main" val="20004"/>
                    </a:ext>
                  </a:extLst>
                </a:gridCol>
              </a:tblGrid>
              <a:tr h="512723">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endParaRPr lang="en-US" sz="1200" b="0" noProof="0" dirty="0"/>
                    </a:p>
                  </a:txBody>
                  <a:tcPr marL="72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pPr algn="ctr"/>
                      <a:r>
                        <a:rPr lang="en-US" sz="1200" b="0" noProof="0" dirty="0">
                          <a:solidFill>
                            <a:schemeClr val="bg1"/>
                          </a:solidFill>
                        </a:rPr>
                        <a:t>Process</a:t>
                      </a:r>
                      <a:r>
                        <a:rPr lang="en-US" sz="1200" b="0" baseline="0" noProof="0" dirty="0">
                          <a:solidFill>
                            <a:schemeClr val="bg1"/>
                          </a:solidFill>
                        </a:rPr>
                        <a:t> </a:t>
                      </a:r>
                      <a:br>
                        <a:rPr lang="en-US" sz="1200" b="0" baseline="0" noProof="0" dirty="0">
                          <a:solidFill>
                            <a:schemeClr val="bg1"/>
                          </a:solidFill>
                        </a:rPr>
                      </a:br>
                      <a:r>
                        <a:rPr lang="en-US" sz="1200" b="0" baseline="0" noProof="0" dirty="0">
                          <a:solidFill>
                            <a:schemeClr val="bg1"/>
                          </a:solidFill>
                        </a:rPr>
                        <a:t>Integration</a:t>
                      </a:r>
                      <a:endParaRPr lang="en-US" sz="1200" b="0" noProof="0" dirty="0">
                        <a:solidFill>
                          <a:schemeClr val="bg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B81C"/>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pPr algn="ctr"/>
                      <a:r>
                        <a:rPr lang="en-US" sz="1200" b="0" noProof="0" dirty="0">
                          <a:solidFill>
                            <a:schemeClr val="bg1"/>
                          </a:solidFill>
                        </a:rPr>
                        <a:t>Data</a:t>
                      </a:r>
                      <a:r>
                        <a:rPr lang="en-US" sz="1200" b="0" baseline="0" noProof="0" dirty="0">
                          <a:solidFill>
                            <a:schemeClr val="bg1"/>
                          </a:solidFill>
                        </a:rPr>
                        <a:t> </a:t>
                      </a:r>
                      <a:br>
                        <a:rPr lang="en-US" sz="1200" b="0" baseline="0" noProof="0" dirty="0">
                          <a:solidFill>
                            <a:schemeClr val="bg1"/>
                          </a:solidFill>
                        </a:rPr>
                      </a:br>
                      <a:r>
                        <a:rPr lang="en-US" sz="1200" b="0" baseline="0" noProof="0" dirty="0">
                          <a:solidFill>
                            <a:schemeClr val="bg1"/>
                          </a:solidFill>
                        </a:rPr>
                        <a:t>Integration</a:t>
                      </a:r>
                      <a:endParaRPr lang="en-US" sz="1200" b="0" noProof="0" dirty="0">
                        <a:solidFill>
                          <a:schemeClr val="bg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0AB00"/>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pPr algn="ctr"/>
                      <a:r>
                        <a:rPr lang="en-US" sz="1200" b="0" noProof="0" dirty="0">
                          <a:solidFill>
                            <a:schemeClr val="bg1"/>
                          </a:solidFill>
                        </a:rPr>
                        <a:t>User</a:t>
                      </a:r>
                      <a:br>
                        <a:rPr lang="en-US" sz="1200" b="0" noProof="0" dirty="0">
                          <a:solidFill>
                            <a:schemeClr val="bg1"/>
                          </a:solidFill>
                        </a:rPr>
                      </a:br>
                      <a:r>
                        <a:rPr lang="en-US" sz="1200" b="0" baseline="0" noProof="0" dirty="0">
                          <a:solidFill>
                            <a:schemeClr val="bg1"/>
                          </a:solidFill>
                        </a:rPr>
                        <a:t>Integration</a:t>
                      </a:r>
                      <a:endParaRPr lang="en-US" sz="1200" b="0" noProof="0" dirty="0">
                        <a:solidFill>
                          <a:schemeClr val="bg1"/>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6CB"/>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pPr algn="ctr"/>
                      <a:r>
                        <a:rPr lang="en-US" sz="1200" b="0" noProof="0" dirty="0">
                          <a:solidFill>
                            <a:schemeClr val="bg1"/>
                          </a:solidFill>
                        </a:rPr>
                        <a:t>Thing </a:t>
                      </a:r>
                      <a:br>
                        <a:rPr lang="en-US" sz="1200" b="0" noProof="0" dirty="0">
                          <a:solidFill>
                            <a:schemeClr val="bg1"/>
                          </a:solidFill>
                        </a:rPr>
                      </a:br>
                      <a:r>
                        <a:rPr lang="en-US" sz="1200" b="0" noProof="0" dirty="0">
                          <a:solidFill>
                            <a:schemeClr val="bg1"/>
                          </a:solidFill>
                        </a:rPr>
                        <a:t>Integration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35500"/>
                    </a:solidFill>
                  </a:tcPr>
                </a:tc>
                <a:extLst>
                  <a:ext uri="{0D108BD9-81ED-4DB2-BD59-A6C34878D82A}">
                    <a16:rowId xmlns:a16="http://schemas.microsoft.com/office/drawing/2014/main" val="10000"/>
                  </a:ext>
                </a:extLst>
              </a:tr>
              <a:tr h="503793">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b="0" noProof="0" dirty="0">
                          <a:latin typeface="Arial" panose="020B0604020202020204" pitchFamily="34" charset="0"/>
                          <a:cs typeface="Arial" panose="020B0604020202020204" pitchFamily="34" charset="0"/>
                        </a:rPr>
                        <a:t>Objective</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baseline="0" noProof="0" dirty="0">
                          <a:latin typeface="Arial" panose="020B0604020202020204" pitchFamily="34" charset="0"/>
                          <a:cs typeface="Arial" panose="020B0604020202020204" pitchFamily="34" charset="0"/>
                        </a:rPr>
                        <a:t>Chaining of business processes</a:t>
                      </a:r>
                      <a:endParaRPr lang="en-US" sz="1200" noProof="0" dirty="0">
                        <a:latin typeface="Arial" panose="020B0604020202020204" pitchFamily="34" charset="0"/>
                        <a:cs typeface="Arial" panose="020B0604020202020204" pitchFamily="34" charset="0"/>
                      </a:endParaRP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B81C">
                        <a:lumMod val="20000"/>
                        <a:lumOff val="80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noProof="0" dirty="0">
                          <a:latin typeface="Arial" panose="020B0604020202020204" pitchFamily="34" charset="0"/>
                          <a:cs typeface="Arial" panose="020B0604020202020204" pitchFamily="34" charset="0"/>
                        </a:rPr>
                        <a:t>Synchronization</a:t>
                      </a:r>
                      <a:r>
                        <a:rPr lang="en-US" sz="1200" baseline="0" noProof="0" dirty="0">
                          <a:latin typeface="Arial" panose="020B0604020202020204" pitchFamily="34" charset="0"/>
                          <a:cs typeface="Arial" panose="020B0604020202020204" pitchFamily="34" charset="0"/>
                        </a:rPr>
                        <a:t> of data</a:t>
                      </a:r>
                      <a:endParaRPr lang="en-US" sz="1200" noProof="0" dirty="0">
                        <a:latin typeface="Arial" panose="020B0604020202020204" pitchFamily="34" charset="0"/>
                        <a:cs typeface="Arial" panose="020B0604020202020204" pitchFamily="34" charset="0"/>
                      </a:endParaRP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0AB00">
                        <a:lumMod val="20000"/>
                        <a:lumOff val="80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noProof="0" dirty="0">
                          <a:latin typeface="Arial" panose="020B0604020202020204" pitchFamily="34" charset="0"/>
                          <a:cs typeface="Arial" panose="020B0604020202020204" pitchFamily="34" charset="0"/>
                        </a:rPr>
                        <a:t>Omni-channel access to backend applications </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6CB">
                        <a:lumMod val="20000"/>
                        <a:lumOff val="80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noProof="0" dirty="0">
                          <a:latin typeface="Arial" panose="020B0604020202020204" pitchFamily="34" charset="0"/>
                          <a:cs typeface="Arial" panose="020B0604020202020204" pitchFamily="34" charset="0"/>
                        </a:rPr>
                        <a:t>Capturing and processing of real world data</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35500">
                        <a:lumMod val="20000"/>
                        <a:lumOff val="80000"/>
                      </a:srgbClr>
                    </a:solidFill>
                  </a:tcPr>
                </a:tc>
                <a:extLst>
                  <a:ext uri="{0D108BD9-81ED-4DB2-BD59-A6C34878D82A}">
                    <a16:rowId xmlns:a16="http://schemas.microsoft.com/office/drawing/2014/main" val="10001"/>
                  </a:ext>
                </a:extLst>
              </a:tr>
              <a:tr h="344280">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b="0" noProof="0" dirty="0">
                          <a:latin typeface="Arial" panose="020B0604020202020204" pitchFamily="34" charset="0"/>
                          <a:cs typeface="Arial" panose="020B0604020202020204" pitchFamily="34" charset="0"/>
                        </a:rPr>
                        <a:t>Interaction Type</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noProof="0" dirty="0">
                          <a:latin typeface="Arial" panose="020B0604020202020204" pitchFamily="34" charset="0"/>
                          <a:cs typeface="Arial" panose="020B0604020202020204" pitchFamily="34" charset="0"/>
                        </a:rPr>
                        <a:t>System-2-System</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B81C">
                        <a:lumMod val="20000"/>
                        <a:lumOff val="80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noProof="0" dirty="0">
                          <a:latin typeface="Arial" panose="020B0604020202020204" pitchFamily="34" charset="0"/>
                          <a:cs typeface="Arial" panose="020B0604020202020204" pitchFamily="34" charset="0"/>
                        </a:rPr>
                        <a:t>System-2-System</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0AB00">
                        <a:lumMod val="20000"/>
                        <a:lumOff val="80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noProof="0" dirty="0">
                          <a:latin typeface="Arial" panose="020B0604020202020204" pitchFamily="34" charset="0"/>
                          <a:cs typeface="Arial" panose="020B0604020202020204" pitchFamily="34" charset="0"/>
                        </a:rPr>
                        <a:t>User-2-System</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6CB">
                        <a:lumMod val="20000"/>
                        <a:lumOff val="80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noProof="0" dirty="0">
                          <a:latin typeface="Arial" panose="020B0604020202020204" pitchFamily="34" charset="0"/>
                          <a:cs typeface="Arial" panose="020B0604020202020204" pitchFamily="34" charset="0"/>
                        </a:rPr>
                        <a:t>Thing-2-System</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35500">
                        <a:lumMod val="20000"/>
                        <a:lumOff val="80000"/>
                      </a:srgbClr>
                    </a:solidFill>
                  </a:tcPr>
                </a:tc>
                <a:extLst>
                  <a:ext uri="{0D108BD9-81ED-4DB2-BD59-A6C34878D82A}">
                    <a16:rowId xmlns:a16="http://schemas.microsoft.com/office/drawing/2014/main" val="10002"/>
                  </a:ext>
                </a:extLst>
              </a:tr>
              <a:tr h="503793">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b="0" noProof="0" dirty="0">
                          <a:latin typeface="Arial" panose="020B0604020202020204" pitchFamily="34" charset="0"/>
                          <a:cs typeface="Arial" panose="020B0604020202020204" pitchFamily="34" charset="0"/>
                        </a:rPr>
                        <a:t>Coupling to</a:t>
                      </a:r>
                      <a:r>
                        <a:rPr lang="en-US" sz="1200" b="0" baseline="0" noProof="0" dirty="0">
                          <a:latin typeface="Arial" panose="020B0604020202020204" pitchFamily="34" charset="0"/>
                          <a:cs typeface="Arial" panose="020B0604020202020204" pitchFamily="34" charset="0"/>
                        </a:rPr>
                        <a:t> </a:t>
                      </a:r>
                      <a:r>
                        <a:rPr lang="en-US" sz="1200" b="0" noProof="0" dirty="0">
                          <a:latin typeface="Arial" panose="020B0604020202020204" pitchFamily="34" charset="0"/>
                          <a:cs typeface="Arial" panose="020B0604020202020204" pitchFamily="34" charset="0"/>
                        </a:rPr>
                        <a:t>Application</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baseline="0" noProof="0" dirty="0">
                          <a:latin typeface="Arial" panose="020B0604020202020204" pitchFamily="34" charset="0"/>
                          <a:cs typeface="Arial" panose="020B0604020202020204" pitchFamily="34" charset="0"/>
                        </a:rPr>
                        <a:t>Process-Level </a:t>
                      </a:r>
                      <a:endParaRPr lang="en-US" sz="1200" noProof="0" dirty="0">
                        <a:latin typeface="Arial" panose="020B0604020202020204" pitchFamily="34" charset="0"/>
                        <a:cs typeface="Arial" panose="020B0604020202020204" pitchFamily="34" charset="0"/>
                      </a:endParaRP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B81C">
                        <a:lumMod val="20000"/>
                        <a:lumOff val="80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noProof="0" dirty="0">
                          <a:latin typeface="Arial" panose="020B0604020202020204" pitchFamily="34" charset="0"/>
                          <a:cs typeface="Arial" panose="020B0604020202020204" pitchFamily="34" charset="0"/>
                        </a:rPr>
                        <a:t>Data-Level</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0AB00">
                        <a:lumMod val="20000"/>
                        <a:lumOff val="80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noProof="0" dirty="0">
                          <a:latin typeface="Arial" panose="020B0604020202020204" pitchFamily="34" charset="0"/>
                          <a:cs typeface="Arial" panose="020B0604020202020204" pitchFamily="34" charset="0"/>
                        </a:rPr>
                        <a:t>UI-Level</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6CB">
                        <a:lumMod val="20000"/>
                        <a:lumOff val="80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noProof="0" dirty="0">
                          <a:latin typeface="Arial" panose="020B0604020202020204" pitchFamily="34" charset="0"/>
                          <a:cs typeface="Arial" panose="020B0604020202020204" pitchFamily="34" charset="0"/>
                        </a:rPr>
                        <a:t>Data-Level</a:t>
                      </a:r>
                      <a:r>
                        <a:rPr lang="en-US" sz="1200" baseline="0" noProof="0" dirty="0">
                          <a:latin typeface="Arial" panose="020B0604020202020204" pitchFamily="34" charset="0"/>
                          <a:cs typeface="Arial" panose="020B0604020202020204" pitchFamily="34" charset="0"/>
                        </a:rPr>
                        <a:t> / Process Level</a:t>
                      </a:r>
                      <a:endParaRPr lang="en-US" sz="1200" noProof="0" dirty="0">
                        <a:latin typeface="Arial" panose="020B0604020202020204" pitchFamily="34" charset="0"/>
                        <a:cs typeface="Arial" panose="020B0604020202020204" pitchFamily="34" charset="0"/>
                      </a:endParaRP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35500">
                        <a:lumMod val="20000"/>
                        <a:lumOff val="80000"/>
                      </a:srgbClr>
                    </a:solidFill>
                  </a:tcPr>
                </a:tc>
                <a:extLst>
                  <a:ext uri="{0D108BD9-81ED-4DB2-BD59-A6C34878D82A}">
                    <a16:rowId xmlns:a16="http://schemas.microsoft.com/office/drawing/2014/main" val="10003"/>
                  </a:ext>
                </a:extLst>
              </a:tr>
              <a:tr h="382225">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b="0" noProof="0" dirty="0">
                          <a:latin typeface="Arial" panose="020B0604020202020204" pitchFamily="34" charset="0"/>
                          <a:cs typeface="Arial" panose="020B0604020202020204" pitchFamily="34" charset="0"/>
                        </a:rPr>
                        <a:t>Primary Trigger</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noProof="0" dirty="0">
                          <a:latin typeface="Arial" panose="020B0604020202020204" pitchFamily="34" charset="0"/>
                          <a:cs typeface="Arial" panose="020B0604020202020204" pitchFamily="34" charset="0"/>
                        </a:rPr>
                        <a:t>Application Event</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B81C">
                        <a:lumMod val="20000"/>
                        <a:lumOff val="80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noProof="0" dirty="0">
                          <a:latin typeface="Arial" panose="020B0604020202020204" pitchFamily="34" charset="0"/>
                          <a:cs typeface="Arial" panose="020B0604020202020204" pitchFamily="34" charset="0"/>
                        </a:rPr>
                        <a:t>Schedule or</a:t>
                      </a:r>
                      <a:r>
                        <a:rPr lang="en-US" sz="1200" baseline="0" noProof="0" dirty="0">
                          <a:latin typeface="Arial" panose="020B0604020202020204" pitchFamily="34" charset="0"/>
                          <a:cs typeface="Arial" panose="020B0604020202020204" pitchFamily="34" charset="0"/>
                        </a:rPr>
                        <a:t> </a:t>
                      </a:r>
                      <a:r>
                        <a:rPr lang="en-US" sz="1200" noProof="0" dirty="0">
                          <a:latin typeface="Arial" panose="020B0604020202020204" pitchFamily="34" charset="0"/>
                          <a:cs typeface="Arial" panose="020B0604020202020204" pitchFamily="34" charset="0"/>
                        </a:rPr>
                        <a:t>Application Event</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0AB00">
                        <a:lumMod val="20000"/>
                        <a:lumOff val="80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noProof="0" dirty="0">
                          <a:latin typeface="Arial" panose="020B0604020202020204" pitchFamily="34" charset="0"/>
                          <a:cs typeface="Arial" panose="020B0604020202020204" pitchFamily="34" charset="0"/>
                        </a:rPr>
                        <a:t>User Event </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6CB">
                        <a:lumMod val="20000"/>
                        <a:lumOff val="80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noProof="0" dirty="0">
                          <a:latin typeface="Arial" panose="020B0604020202020204" pitchFamily="34" charset="0"/>
                          <a:cs typeface="Arial" panose="020B0604020202020204" pitchFamily="34" charset="0"/>
                        </a:rPr>
                        <a:t>Thing Event</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35500">
                        <a:lumMod val="20000"/>
                        <a:lumOff val="80000"/>
                      </a:srgbClr>
                    </a:solidFill>
                  </a:tcPr>
                </a:tc>
                <a:extLst>
                  <a:ext uri="{0D108BD9-81ED-4DB2-BD59-A6C34878D82A}">
                    <a16:rowId xmlns:a16="http://schemas.microsoft.com/office/drawing/2014/main" val="10004"/>
                  </a:ext>
                </a:extLst>
              </a:tr>
              <a:tr h="382645">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b="0" noProof="0" dirty="0">
                          <a:latin typeface="Arial" panose="020B0604020202020204" pitchFamily="34" charset="0"/>
                          <a:cs typeface="Arial" panose="020B0604020202020204" pitchFamily="34" charset="0"/>
                        </a:rPr>
                        <a:t>Urgency of Completion </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noProof="0" dirty="0">
                          <a:latin typeface="Arial" panose="020B0604020202020204" pitchFamily="34" charset="0"/>
                          <a:cs typeface="Arial" panose="020B0604020202020204" pitchFamily="34" charset="0"/>
                        </a:rPr>
                        <a:t>(Near) Real-Time</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B81C">
                        <a:lumMod val="20000"/>
                        <a:lumOff val="80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noProof="0" dirty="0">
                          <a:latin typeface="Arial" panose="020B0604020202020204" pitchFamily="34" charset="0"/>
                          <a:cs typeface="Arial" panose="020B0604020202020204" pitchFamily="34" charset="0"/>
                        </a:rPr>
                        <a:t>Batch</a:t>
                      </a:r>
                      <a:r>
                        <a:rPr lang="en-US" sz="1200" baseline="0" noProof="0" dirty="0">
                          <a:latin typeface="Arial" panose="020B0604020202020204" pitchFamily="34" charset="0"/>
                          <a:cs typeface="Arial" panose="020B0604020202020204" pitchFamily="34" charset="0"/>
                        </a:rPr>
                        <a:t> or Near Real-Time</a:t>
                      </a:r>
                      <a:endParaRPr lang="en-US" sz="1200" noProof="0" dirty="0">
                        <a:latin typeface="Arial" panose="020B0604020202020204" pitchFamily="34" charset="0"/>
                        <a:cs typeface="Arial" panose="020B0604020202020204" pitchFamily="34" charset="0"/>
                      </a:endParaRP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0AB00">
                        <a:lumMod val="20000"/>
                        <a:lumOff val="80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noProof="0" dirty="0">
                          <a:latin typeface="Arial" panose="020B0604020202020204" pitchFamily="34" charset="0"/>
                          <a:cs typeface="Arial" panose="020B0604020202020204" pitchFamily="34" charset="0"/>
                        </a:rPr>
                        <a:t>(Near) Real-Time</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6CB">
                        <a:lumMod val="20000"/>
                        <a:lumOff val="80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pPr marL="0" marR="0" indent="0" algn="l" defTabSz="1088776" rtl="0" eaLnBrk="1" fontAlgn="auto" latinLnBrk="0" hangingPunct="1">
                        <a:lnSpc>
                          <a:spcPct val="100000"/>
                        </a:lnSpc>
                        <a:spcBef>
                          <a:spcPts val="0"/>
                        </a:spcBef>
                        <a:spcAft>
                          <a:spcPts val="0"/>
                        </a:spcAft>
                        <a:buClrTx/>
                        <a:buSzTx/>
                        <a:buFontTx/>
                        <a:buNone/>
                        <a:tabLst/>
                        <a:defRPr/>
                      </a:pPr>
                      <a:r>
                        <a:rPr lang="en-US" sz="1200" noProof="0" dirty="0">
                          <a:latin typeface="Arial" panose="020B0604020202020204" pitchFamily="34" charset="0"/>
                          <a:cs typeface="Arial" panose="020B0604020202020204" pitchFamily="34" charset="0"/>
                        </a:rPr>
                        <a:t>(Near) Real-Time</a:t>
                      </a:r>
                      <a:r>
                        <a:rPr lang="en-US" sz="1200" baseline="0" noProof="0" dirty="0">
                          <a:latin typeface="Arial" panose="020B0604020202020204" pitchFamily="34" charset="0"/>
                          <a:cs typeface="Arial" panose="020B0604020202020204" pitchFamily="34" charset="0"/>
                        </a:rPr>
                        <a:t> or Batch</a:t>
                      </a:r>
                      <a:endParaRPr lang="en-US" sz="1200" noProof="0" dirty="0">
                        <a:latin typeface="Arial" panose="020B0604020202020204" pitchFamily="34" charset="0"/>
                        <a:cs typeface="Arial" panose="020B0604020202020204" pitchFamily="34" charset="0"/>
                      </a:endParaRP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35500">
                        <a:lumMod val="20000"/>
                        <a:lumOff val="80000"/>
                      </a:srgbClr>
                    </a:solidFill>
                  </a:tcPr>
                </a:tc>
                <a:extLst>
                  <a:ext uri="{0D108BD9-81ED-4DB2-BD59-A6C34878D82A}">
                    <a16:rowId xmlns:a16="http://schemas.microsoft.com/office/drawing/2014/main" val="10005"/>
                  </a:ext>
                </a:extLst>
              </a:tr>
              <a:tr h="344379">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b="0" noProof="0" dirty="0">
                          <a:latin typeface="Arial" panose="020B0604020202020204" pitchFamily="34" charset="0"/>
                          <a:cs typeface="Arial" panose="020B0604020202020204" pitchFamily="34" charset="0"/>
                        </a:rPr>
                        <a:t>Unit of Data Exchange</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noProof="0" dirty="0">
                          <a:latin typeface="Arial" panose="020B0604020202020204" pitchFamily="34" charset="0"/>
                          <a:cs typeface="Arial" panose="020B0604020202020204" pitchFamily="34" charset="0"/>
                        </a:rPr>
                        <a:t>Single</a:t>
                      </a:r>
                      <a:r>
                        <a:rPr lang="en-US" sz="1200" baseline="0" noProof="0" dirty="0">
                          <a:latin typeface="Arial" panose="020B0604020202020204" pitchFamily="34" charset="0"/>
                          <a:cs typeface="Arial" panose="020B0604020202020204" pitchFamily="34" charset="0"/>
                        </a:rPr>
                        <a:t> Objects</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B81C">
                        <a:lumMod val="20000"/>
                        <a:lumOff val="80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noProof="0" dirty="0">
                          <a:latin typeface="Arial" panose="020B0604020202020204" pitchFamily="34" charset="0"/>
                          <a:cs typeface="Arial" panose="020B0604020202020204" pitchFamily="34" charset="0"/>
                        </a:rPr>
                        <a:t>Bulk-Data or</a:t>
                      </a:r>
                      <a:r>
                        <a:rPr lang="en-US" sz="1200" baseline="0" noProof="0" dirty="0">
                          <a:latin typeface="Arial" panose="020B0604020202020204" pitchFamily="34" charset="0"/>
                          <a:cs typeface="Arial" panose="020B0604020202020204" pitchFamily="34" charset="0"/>
                        </a:rPr>
                        <a:t> </a:t>
                      </a:r>
                      <a:r>
                        <a:rPr lang="en-US" sz="1200" noProof="0" dirty="0">
                          <a:latin typeface="Arial" panose="020B0604020202020204" pitchFamily="34" charset="0"/>
                          <a:cs typeface="Arial" panose="020B0604020202020204" pitchFamily="34" charset="0"/>
                        </a:rPr>
                        <a:t>Single Objects</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0AB00">
                        <a:lumMod val="20000"/>
                        <a:lumOff val="80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pPr marL="0" marR="0" indent="0" algn="l" defTabSz="1088776" rtl="0" eaLnBrk="1" fontAlgn="auto" latinLnBrk="0" hangingPunct="1">
                        <a:lnSpc>
                          <a:spcPct val="100000"/>
                        </a:lnSpc>
                        <a:spcBef>
                          <a:spcPts val="0"/>
                        </a:spcBef>
                        <a:spcAft>
                          <a:spcPts val="0"/>
                        </a:spcAft>
                        <a:buClrTx/>
                        <a:buSzTx/>
                        <a:buFontTx/>
                        <a:buNone/>
                        <a:tabLst/>
                        <a:defRPr/>
                      </a:pPr>
                      <a:r>
                        <a:rPr lang="en-US" sz="1200" noProof="0" dirty="0">
                          <a:latin typeface="Arial" panose="020B0604020202020204" pitchFamily="34" charset="0"/>
                          <a:cs typeface="Arial" panose="020B0604020202020204" pitchFamily="34" charset="0"/>
                        </a:rPr>
                        <a:t>Single Objects or Bulk-Data </a:t>
                      </a:r>
                      <a:endParaRPr lang="en-US" sz="1200" baseline="0" noProof="0" dirty="0">
                        <a:latin typeface="Arial" panose="020B0604020202020204" pitchFamily="34" charset="0"/>
                        <a:cs typeface="Arial" panose="020B0604020202020204" pitchFamily="34" charset="0"/>
                      </a:endParaRP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6CB">
                        <a:lumMod val="20000"/>
                        <a:lumOff val="80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pPr marL="0" marR="0" indent="0" algn="l" defTabSz="1088776" rtl="0" eaLnBrk="1" fontAlgn="auto" latinLnBrk="0" hangingPunct="1">
                        <a:lnSpc>
                          <a:spcPct val="100000"/>
                        </a:lnSpc>
                        <a:spcBef>
                          <a:spcPts val="0"/>
                        </a:spcBef>
                        <a:spcAft>
                          <a:spcPts val="0"/>
                        </a:spcAft>
                        <a:buClrTx/>
                        <a:buSzTx/>
                        <a:buFontTx/>
                        <a:buNone/>
                        <a:tabLst/>
                        <a:defRPr/>
                      </a:pPr>
                      <a:r>
                        <a:rPr lang="en-US" sz="1200" noProof="0" dirty="0">
                          <a:latin typeface="Arial" panose="020B0604020202020204" pitchFamily="34" charset="0"/>
                          <a:cs typeface="Arial" panose="020B0604020202020204" pitchFamily="34" charset="0"/>
                        </a:rPr>
                        <a:t>Single Objects or Bulk-Data</a:t>
                      </a:r>
                      <a:endParaRPr lang="en-US" sz="1200" baseline="0" noProof="0" dirty="0">
                        <a:latin typeface="Arial" panose="020B0604020202020204" pitchFamily="34" charset="0"/>
                        <a:cs typeface="Arial" panose="020B0604020202020204" pitchFamily="34" charset="0"/>
                      </a:endParaRP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35500">
                        <a:lumMod val="20000"/>
                        <a:lumOff val="80000"/>
                      </a:srgbClr>
                    </a:solidFill>
                  </a:tcPr>
                </a:tc>
                <a:extLst>
                  <a:ext uri="{0D108BD9-81ED-4DB2-BD59-A6C34878D82A}">
                    <a16:rowId xmlns:a16="http://schemas.microsoft.com/office/drawing/2014/main" val="10006"/>
                  </a:ext>
                </a:extLst>
              </a:tr>
              <a:tr h="1322457">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r>
                        <a:rPr lang="en-US" sz="1200" b="0" noProof="0" dirty="0">
                          <a:latin typeface="Arial" panose="020B0604020202020204" pitchFamily="34" charset="0"/>
                          <a:cs typeface="Arial" panose="020B0604020202020204" pitchFamily="34" charset="0"/>
                        </a:rPr>
                        <a:t>Specific</a:t>
                      </a:r>
                      <a:r>
                        <a:rPr lang="en-US" sz="1200" b="0" baseline="0" noProof="0" dirty="0">
                          <a:latin typeface="Arial" panose="020B0604020202020204" pitchFamily="34" charset="0"/>
                          <a:cs typeface="Arial" panose="020B0604020202020204" pitchFamily="34" charset="0"/>
                        </a:rPr>
                        <a:t> </a:t>
                      </a:r>
                      <a:r>
                        <a:rPr lang="en-US" sz="1200" b="0" noProof="0" dirty="0">
                          <a:latin typeface="Arial" panose="020B0604020202020204" pitchFamily="34" charset="0"/>
                          <a:cs typeface="Arial" panose="020B0604020202020204" pitchFamily="34" charset="0"/>
                        </a:rPr>
                        <a:t>Requirements </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pPr marL="177800" indent="-177800">
                        <a:buFont typeface="Arial" pitchFamily="34" charset="0"/>
                        <a:buChar char="•"/>
                      </a:pPr>
                      <a:r>
                        <a:rPr lang="en-US" sz="1200" kern="1200" noProof="0" dirty="0">
                          <a:solidFill>
                            <a:schemeClr val="tx1"/>
                          </a:solidFill>
                          <a:latin typeface="Arial" panose="020B0604020202020204" pitchFamily="34" charset="0"/>
                          <a:ea typeface="+mn-ea"/>
                          <a:cs typeface="Arial" panose="020B0604020202020204" pitchFamily="34" charset="0"/>
                        </a:rPr>
                        <a:t>Transactional</a:t>
                      </a:r>
                      <a:r>
                        <a:rPr lang="en-US" sz="1200" kern="1200" baseline="0" noProof="0" dirty="0">
                          <a:solidFill>
                            <a:schemeClr val="tx1"/>
                          </a:solidFill>
                          <a:latin typeface="Arial" panose="020B0604020202020204" pitchFamily="34" charset="0"/>
                          <a:ea typeface="+mn-ea"/>
                          <a:cs typeface="Arial" panose="020B0604020202020204" pitchFamily="34" charset="0"/>
                        </a:rPr>
                        <a:t> Integrity </a:t>
                      </a:r>
                    </a:p>
                    <a:p>
                      <a:pPr marL="177800" indent="-177800">
                        <a:buFont typeface="Arial" pitchFamily="34" charset="0"/>
                        <a:buChar char="•"/>
                      </a:pPr>
                      <a:r>
                        <a:rPr lang="en-US" sz="1200" kern="1200" baseline="0" noProof="0" dirty="0">
                          <a:solidFill>
                            <a:schemeClr val="tx1"/>
                          </a:solidFill>
                          <a:latin typeface="Arial" panose="020B0604020202020204" pitchFamily="34" charset="0"/>
                          <a:ea typeface="+mn-ea"/>
                          <a:cs typeface="Arial" panose="020B0604020202020204" pitchFamily="34" charset="0"/>
                        </a:rPr>
                        <a:t>Reliable Messaging</a:t>
                      </a:r>
                    </a:p>
                    <a:p>
                      <a:pPr marL="177800" indent="-177800">
                        <a:buFont typeface="Arial" pitchFamily="34" charset="0"/>
                        <a:buChar char="•"/>
                      </a:pPr>
                      <a:r>
                        <a:rPr lang="en-US" sz="1200" kern="1200" baseline="0" noProof="0" dirty="0">
                          <a:solidFill>
                            <a:schemeClr val="tx1"/>
                          </a:solidFill>
                          <a:latin typeface="Arial" panose="020B0604020202020204" pitchFamily="34" charset="0"/>
                          <a:ea typeface="+mn-ea"/>
                          <a:cs typeface="Arial" panose="020B0604020202020204" pitchFamily="34" charset="0"/>
                        </a:rPr>
                        <a:t>Message Orchestration</a:t>
                      </a:r>
                    </a:p>
                    <a:p>
                      <a:pPr marL="177800" indent="-177800">
                        <a:buFont typeface="Arial" pitchFamily="34" charset="0"/>
                        <a:buChar char="•"/>
                      </a:pPr>
                      <a:r>
                        <a:rPr lang="en-US" sz="1200" kern="1200" baseline="0" noProof="0" dirty="0">
                          <a:solidFill>
                            <a:schemeClr val="tx1"/>
                          </a:solidFill>
                          <a:latin typeface="Arial" panose="020B0604020202020204" pitchFamily="34" charset="0"/>
                          <a:ea typeface="+mn-ea"/>
                          <a:cs typeface="Arial" panose="020B0604020202020204" pitchFamily="34" charset="0"/>
                        </a:rPr>
                        <a:t>B2B protocol support </a:t>
                      </a:r>
                      <a:endParaRPr lang="en-US" sz="1200" kern="1200" noProof="0" dirty="0">
                        <a:solidFill>
                          <a:schemeClr val="tx1"/>
                        </a:solidFill>
                        <a:latin typeface="Arial" panose="020B0604020202020204" pitchFamily="34" charset="0"/>
                        <a:ea typeface="+mn-ea"/>
                        <a:cs typeface="Arial" panose="020B0604020202020204" pitchFamily="34" charset="0"/>
                      </a:endParaRP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B81C">
                        <a:lumMod val="20000"/>
                        <a:lumOff val="80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pPr marL="177800" marR="0" indent="-177800" algn="l" defTabSz="1220084" rtl="0" eaLnBrk="1" fontAlgn="auto" latinLnBrk="0" hangingPunct="1">
                        <a:lnSpc>
                          <a:spcPct val="100000"/>
                        </a:lnSpc>
                        <a:spcBef>
                          <a:spcPts val="0"/>
                        </a:spcBef>
                        <a:spcAft>
                          <a:spcPts val="0"/>
                        </a:spcAft>
                        <a:buClrTx/>
                        <a:buSzTx/>
                        <a:buFont typeface="Arial" pitchFamily="34" charset="0"/>
                        <a:buChar char="•"/>
                        <a:tabLst/>
                        <a:defRPr/>
                      </a:pPr>
                      <a:r>
                        <a:rPr lang="en-US" sz="1200" kern="1200" noProof="0" dirty="0">
                          <a:solidFill>
                            <a:schemeClr val="tx1"/>
                          </a:solidFill>
                          <a:latin typeface="Arial" panose="020B0604020202020204" pitchFamily="34" charset="0"/>
                          <a:ea typeface="+mn-ea"/>
                          <a:cs typeface="Arial" panose="020B0604020202020204" pitchFamily="34" charset="0"/>
                        </a:rPr>
                        <a:t>Data Orchestration</a:t>
                      </a:r>
                    </a:p>
                    <a:p>
                      <a:pPr marL="177800" marR="0" indent="-177800" algn="l" defTabSz="1220084" rtl="0" eaLnBrk="1" fontAlgn="auto" latinLnBrk="0" hangingPunct="1">
                        <a:lnSpc>
                          <a:spcPct val="100000"/>
                        </a:lnSpc>
                        <a:spcBef>
                          <a:spcPts val="0"/>
                        </a:spcBef>
                        <a:spcAft>
                          <a:spcPts val="0"/>
                        </a:spcAft>
                        <a:buClrTx/>
                        <a:buSzTx/>
                        <a:buFont typeface="Arial" pitchFamily="34" charset="0"/>
                        <a:buChar char="•"/>
                        <a:tabLst/>
                        <a:defRPr/>
                      </a:pPr>
                      <a:r>
                        <a:rPr lang="en-US" sz="1200" kern="1200" noProof="0" dirty="0">
                          <a:solidFill>
                            <a:schemeClr val="tx1"/>
                          </a:solidFill>
                          <a:latin typeface="Arial" panose="020B0604020202020204" pitchFamily="34" charset="0"/>
                          <a:ea typeface="+mn-ea"/>
                          <a:cs typeface="Arial" panose="020B0604020202020204" pitchFamily="34" charset="0"/>
                        </a:rPr>
                        <a:t>Complex transformations</a:t>
                      </a:r>
                    </a:p>
                    <a:p>
                      <a:pPr marL="177800" marR="0" lvl="0" indent="-177800" algn="l" defTabSz="1220084" rtl="0" eaLnBrk="1" fontAlgn="auto" latinLnBrk="0" hangingPunct="1">
                        <a:lnSpc>
                          <a:spcPct val="100000"/>
                        </a:lnSpc>
                        <a:spcBef>
                          <a:spcPts val="0"/>
                        </a:spcBef>
                        <a:spcAft>
                          <a:spcPts val="0"/>
                        </a:spcAft>
                        <a:buClrTx/>
                        <a:buSzTx/>
                        <a:buFont typeface="Arial" pitchFamily="34" charset="0"/>
                        <a:buChar char="•"/>
                        <a:tabLst/>
                        <a:defRPr/>
                      </a:pPr>
                      <a:r>
                        <a:rPr lang="en-US" sz="1200" kern="1200" noProof="0" dirty="0">
                          <a:solidFill>
                            <a:schemeClr val="tx1"/>
                          </a:solidFill>
                          <a:latin typeface="Arial" panose="020B0604020202020204" pitchFamily="34" charset="0"/>
                          <a:ea typeface="+mn-ea"/>
                          <a:cs typeface="Arial" panose="020B0604020202020204" pitchFamily="34" charset="0"/>
                        </a:rPr>
                        <a:t>Data Quality Management</a:t>
                      </a:r>
                    </a:p>
                    <a:p>
                      <a:pPr marL="177800" marR="0" indent="-177800" algn="l" defTabSz="1220084" rtl="0" eaLnBrk="1" fontAlgn="auto" latinLnBrk="0" hangingPunct="1">
                        <a:lnSpc>
                          <a:spcPct val="100000"/>
                        </a:lnSpc>
                        <a:spcBef>
                          <a:spcPts val="0"/>
                        </a:spcBef>
                        <a:spcAft>
                          <a:spcPts val="0"/>
                        </a:spcAft>
                        <a:buClrTx/>
                        <a:buSzTx/>
                        <a:buFont typeface="Arial" pitchFamily="34" charset="0"/>
                        <a:buChar char="•"/>
                        <a:tabLst/>
                        <a:defRPr/>
                      </a:pPr>
                      <a:r>
                        <a:rPr lang="en-US" sz="1200" kern="1200" noProof="0" dirty="0">
                          <a:solidFill>
                            <a:schemeClr val="tx1"/>
                          </a:solidFill>
                          <a:latin typeface="Arial" panose="020B0604020202020204" pitchFamily="34" charset="0"/>
                          <a:ea typeface="+mn-ea"/>
                          <a:cs typeface="Arial" panose="020B0604020202020204" pitchFamily="34" charset="0"/>
                        </a:rPr>
                        <a:t>Big Data Processing</a:t>
                      </a:r>
                    </a:p>
                    <a:p>
                      <a:pPr marL="177800" marR="0" indent="-177800" algn="l" defTabSz="1088776" rtl="0" eaLnBrk="1" fontAlgn="auto" latinLnBrk="0" hangingPunct="1">
                        <a:lnSpc>
                          <a:spcPct val="100000"/>
                        </a:lnSpc>
                        <a:spcBef>
                          <a:spcPts val="0"/>
                        </a:spcBef>
                        <a:spcAft>
                          <a:spcPts val="0"/>
                        </a:spcAft>
                        <a:buClrTx/>
                        <a:buSzTx/>
                        <a:buFont typeface="Arial" pitchFamily="34" charset="0"/>
                        <a:buChar char="•"/>
                        <a:tabLst/>
                        <a:defRPr/>
                      </a:pPr>
                      <a:endParaRPr lang="en-US" sz="1200" kern="1200" baseline="0" noProof="0" dirty="0">
                        <a:solidFill>
                          <a:schemeClr val="tx1"/>
                        </a:solidFill>
                        <a:latin typeface="Arial" panose="020B0604020202020204" pitchFamily="34" charset="0"/>
                        <a:ea typeface="+mn-ea"/>
                        <a:cs typeface="Arial" panose="020B0604020202020204" pitchFamily="34" charset="0"/>
                      </a:endParaRP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0AB00">
                        <a:lumMod val="20000"/>
                        <a:lumOff val="80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pPr marL="177800" indent="-177800">
                        <a:buFont typeface="Arial" pitchFamily="34" charset="0"/>
                        <a:buChar char="•"/>
                      </a:pPr>
                      <a:r>
                        <a:rPr lang="en-US" sz="1200" kern="1200" noProof="0" dirty="0">
                          <a:solidFill>
                            <a:schemeClr val="tx1"/>
                          </a:solidFill>
                          <a:latin typeface="Arial" panose="020B0604020202020204" pitchFamily="34" charset="0"/>
                          <a:ea typeface="+mn-ea"/>
                          <a:cs typeface="Arial" panose="020B0604020202020204" pitchFamily="34" charset="0"/>
                        </a:rPr>
                        <a:t>Online / Offline Support </a:t>
                      </a:r>
                    </a:p>
                    <a:p>
                      <a:pPr marL="177800" marR="0" indent="-177800" algn="l" defTabSz="1088776"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noProof="0" dirty="0">
                          <a:solidFill>
                            <a:schemeClr val="tx1"/>
                          </a:solidFill>
                          <a:latin typeface="Arial" panose="020B0604020202020204" pitchFamily="34" charset="0"/>
                          <a:ea typeface="+mn-ea"/>
                          <a:cs typeface="Arial" panose="020B0604020202020204" pitchFamily="34" charset="0"/>
                        </a:rPr>
                        <a:t>Device Management </a:t>
                      </a:r>
                    </a:p>
                    <a:p>
                      <a:pPr marL="177800" indent="-177800">
                        <a:buFont typeface="Arial" pitchFamily="34" charset="0"/>
                        <a:buChar char="•"/>
                      </a:pPr>
                      <a:r>
                        <a:rPr lang="en-US" sz="1200" kern="1200" noProof="0" dirty="0">
                          <a:solidFill>
                            <a:schemeClr val="tx1"/>
                          </a:solidFill>
                          <a:latin typeface="Arial" panose="020B0604020202020204" pitchFamily="34" charset="0"/>
                          <a:ea typeface="+mn-ea"/>
                          <a:cs typeface="Arial" panose="020B0604020202020204" pitchFamily="34" charset="0"/>
                        </a:rPr>
                        <a:t>End-User Management</a:t>
                      </a:r>
                      <a:r>
                        <a:rPr lang="en-US" sz="1200" kern="1200" baseline="0" noProof="0" dirty="0">
                          <a:solidFill>
                            <a:schemeClr val="tx1"/>
                          </a:solidFill>
                          <a:latin typeface="Arial" panose="020B0604020202020204" pitchFamily="34" charset="0"/>
                          <a:ea typeface="+mn-ea"/>
                          <a:cs typeface="Arial" panose="020B0604020202020204" pitchFamily="34" charset="0"/>
                        </a:rPr>
                        <a:t> </a:t>
                      </a:r>
                    </a:p>
                    <a:p>
                      <a:pPr marL="177800" indent="-177800">
                        <a:buFont typeface="Arial" pitchFamily="34" charset="0"/>
                        <a:buChar char="•"/>
                      </a:pPr>
                      <a:r>
                        <a:rPr lang="en-US" sz="1200" kern="1200" baseline="0" noProof="0" dirty="0">
                          <a:solidFill>
                            <a:schemeClr val="tx1"/>
                          </a:solidFill>
                          <a:latin typeface="Arial" panose="020B0604020202020204" pitchFamily="34" charset="0"/>
                          <a:ea typeface="+mn-ea"/>
                          <a:cs typeface="Arial" panose="020B0604020202020204" pitchFamily="34" charset="0"/>
                        </a:rPr>
                        <a:t>Application Management</a:t>
                      </a: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6CB">
                        <a:lumMod val="20000"/>
                        <a:lumOff val="80000"/>
                      </a:srgbClr>
                    </a:solidFill>
                  </a:tcPr>
                </a:tc>
                <a:tc>
                  <a:txBody>
                    <a:bodyPr/>
                    <a:lstStyle>
                      <a:lvl1pPr marL="0" algn="l" defTabSz="1220084" rtl="0" eaLnBrk="1" latinLnBrk="0" hangingPunct="1">
                        <a:defRPr sz="2400" kern="1200">
                          <a:solidFill>
                            <a:schemeClr val="tx1"/>
                          </a:solidFill>
                          <a:latin typeface="Arial"/>
                        </a:defRPr>
                      </a:lvl1pPr>
                      <a:lvl2pPr marL="610042" algn="l" defTabSz="1220084" rtl="0" eaLnBrk="1" latinLnBrk="0" hangingPunct="1">
                        <a:defRPr sz="2400" kern="1200">
                          <a:solidFill>
                            <a:schemeClr val="tx1"/>
                          </a:solidFill>
                          <a:latin typeface="Arial"/>
                        </a:defRPr>
                      </a:lvl2pPr>
                      <a:lvl3pPr marL="1220084" algn="l" defTabSz="1220084" rtl="0" eaLnBrk="1" latinLnBrk="0" hangingPunct="1">
                        <a:defRPr sz="2400" kern="1200">
                          <a:solidFill>
                            <a:schemeClr val="tx1"/>
                          </a:solidFill>
                          <a:latin typeface="Arial"/>
                        </a:defRPr>
                      </a:lvl3pPr>
                      <a:lvl4pPr marL="1830126" algn="l" defTabSz="1220084" rtl="0" eaLnBrk="1" latinLnBrk="0" hangingPunct="1">
                        <a:defRPr sz="2400" kern="1200">
                          <a:solidFill>
                            <a:schemeClr val="tx1"/>
                          </a:solidFill>
                          <a:latin typeface="Arial"/>
                        </a:defRPr>
                      </a:lvl4pPr>
                      <a:lvl5pPr marL="2440168" algn="l" defTabSz="1220084" rtl="0" eaLnBrk="1" latinLnBrk="0" hangingPunct="1">
                        <a:defRPr sz="2400" kern="1200">
                          <a:solidFill>
                            <a:schemeClr val="tx1"/>
                          </a:solidFill>
                          <a:latin typeface="Arial"/>
                        </a:defRPr>
                      </a:lvl5pPr>
                      <a:lvl6pPr marL="3050210" algn="l" defTabSz="1220084" rtl="0" eaLnBrk="1" latinLnBrk="0" hangingPunct="1">
                        <a:defRPr sz="2400" kern="1200">
                          <a:solidFill>
                            <a:schemeClr val="tx1"/>
                          </a:solidFill>
                          <a:latin typeface="Arial"/>
                        </a:defRPr>
                      </a:lvl6pPr>
                      <a:lvl7pPr marL="3660252" algn="l" defTabSz="1220084" rtl="0" eaLnBrk="1" latinLnBrk="0" hangingPunct="1">
                        <a:defRPr sz="2400" kern="1200">
                          <a:solidFill>
                            <a:schemeClr val="tx1"/>
                          </a:solidFill>
                          <a:latin typeface="Arial"/>
                        </a:defRPr>
                      </a:lvl7pPr>
                      <a:lvl8pPr marL="4270294" algn="l" defTabSz="1220084" rtl="0" eaLnBrk="1" latinLnBrk="0" hangingPunct="1">
                        <a:defRPr sz="2400" kern="1200">
                          <a:solidFill>
                            <a:schemeClr val="tx1"/>
                          </a:solidFill>
                          <a:latin typeface="Arial"/>
                        </a:defRPr>
                      </a:lvl8pPr>
                      <a:lvl9pPr marL="4880336" algn="l" defTabSz="1220084" rtl="0" eaLnBrk="1" latinLnBrk="0" hangingPunct="1">
                        <a:defRPr sz="2400" kern="1200">
                          <a:solidFill>
                            <a:schemeClr val="tx1"/>
                          </a:solidFill>
                          <a:latin typeface="Arial"/>
                        </a:defRPr>
                      </a:lvl9pPr>
                    </a:lstStyle>
                    <a:p>
                      <a:pPr marL="177800" marR="0" indent="-177800" algn="l" defTabSz="1088776" rtl="0" eaLnBrk="1" fontAlgn="auto" latinLnBrk="0" hangingPunct="1">
                        <a:lnSpc>
                          <a:spcPct val="100000"/>
                        </a:lnSpc>
                        <a:spcBef>
                          <a:spcPts val="0"/>
                        </a:spcBef>
                        <a:spcAft>
                          <a:spcPts val="0"/>
                        </a:spcAft>
                        <a:buClrTx/>
                        <a:buSzTx/>
                        <a:buFont typeface="Arial" pitchFamily="34" charset="0"/>
                        <a:buChar char="•"/>
                        <a:tabLst/>
                        <a:defRPr/>
                      </a:pPr>
                      <a:r>
                        <a:rPr lang="en-US" sz="1200" kern="1200" noProof="0" dirty="0">
                          <a:solidFill>
                            <a:schemeClr val="tx1"/>
                          </a:solidFill>
                          <a:latin typeface="Arial" panose="020B0604020202020204" pitchFamily="34" charset="0"/>
                          <a:ea typeface="+mn-ea"/>
                          <a:cs typeface="Arial" panose="020B0604020202020204" pitchFamily="34" charset="0"/>
                        </a:rPr>
                        <a:t>Thing Management</a:t>
                      </a:r>
                    </a:p>
                    <a:p>
                      <a:pPr marL="177800" marR="0" indent="-177800" algn="l" defTabSz="1088776" rtl="0" eaLnBrk="1" fontAlgn="auto" latinLnBrk="0" hangingPunct="1">
                        <a:lnSpc>
                          <a:spcPct val="100000"/>
                        </a:lnSpc>
                        <a:spcBef>
                          <a:spcPts val="0"/>
                        </a:spcBef>
                        <a:spcAft>
                          <a:spcPts val="0"/>
                        </a:spcAft>
                        <a:buClrTx/>
                        <a:buSzTx/>
                        <a:buFont typeface="Arial" pitchFamily="34" charset="0"/>
                        <a:buChar char="•"/>
                        <a:tabLst/>
                        <a:defRPr/>
                      </a:pPr>
                      <a:r>
                        <a:rPr lang="en-US" sz="1200" kern="1200" noProof="0" dirty="0">
                          <a:solidFill>
                            <a:schemeClr val="tx1"/>
                          </a:solidFill>
                          <a:latin typeface="Arial" panose="020B0604020202020204" pitchFamily="34" charset="0"/>
                          <a:ea typeface="+mn-ea"/>
                          <a:cs typeface="Arial" panose="020B0604020202020204" pitchFamily="34" charset="0"/>
                        </a:rPr>
                        <a:t>Edge Intelligence </a:t>
                      </a:r>
                    </a:p>
                    <a:p>
                      <a:pPr marL="177800" indent="-177800">
                        <a:buFont typeface="Arial" pitchFamily="34" charset="0"/>
                        <a:buChar char="•"/>
                      </a:pPr>
                      <a:r>
                        <a:rPr lang="en-US" sz="1200" kern="1200" noProof="0" dirty="0">
                          <a:solidFill>
                            <a:schemeClr val="tx1"/>
                          </a:solidFill>
                          <a:latin typeface="Arial" panose="020B0604020202020204" pitchFamily="34" charset="0"/>
                          <a:ea typeface="+mn-ea"/>
                          <a:cs typeface="Arial" panose="020B0604020202020204" pitchFamily="34" charset="0"/>
                        </a:rPr>
                        <a:t>IoT</a:t>
                      </a:r>
                      <a:r>
                        <a:rPr lang="en-US" sz="1200" kern="1200" baseline="0" noProof="0" dirty="0">
                          <a:solidFill>
                            <a:schemeClr val="tx1"/>
                          </a:solidFill>
                          <a:latin typeface="Arial" panose="020B0604020202020204" pitchFamily="34" charset="0"/>
                          <a:ea typeface="+mn-ea"/>
                          <a:cs typeface="Arial" panose="020B0604020202020204" pitchFamily="34" charset="0"/>
                        </a:rPr>
                        <a:t> </a:t>
                      </a:r>
                      <a:r>
                        <a:rPr lang="en-US" sz="1200" kern="1200" noProof="0" dirty="0">
                          <a:solidFill>
                            <a:schemeClr val="tx1"/>
                          </a:solidFill>
                          <a:latin typeface="Arial" panose="020B0604020202020204" pitchFamily="34" charset="0"/>
                          <a:ea typeface="+mn-ea"/>
                          <a:cs typeface="Arial" panose="020B0604020202020204" pitchFamily="34" charset="0"/>
                        </a:rPr>
                        <a:t>protocol support</a:t>
                      </a:r>
                    </a:p>
                    <a:p>
                      <a:pPr marL="177800" indent="-177800">
                        <a:buFont typeface="Arial" pitchFamily="34" charset="0"/>
                        <a:buChar char="•"/>
                      </a:pPr>
                      <a:r>
                        <a:rPr lang="en-US" sz="1200" kern="1200" noProof="0" dirty="0">
                          <a:solidFill>
                            <a:schemeClr val="tx1"/>
                          </a:solidFill>
                          <a:latin typeface="Arial" panose="020B0604020202020204" pitchFamily="34" charset="0"/>
                          <a:ea typeface="+mn-ea"/>
                          <a:cs typeface="Arial" panose="020B0604020202020204" pitchFamily="34" charset="0"/>
                        </a:rPr>
                        <a:t>Event Stream</a:t>
                      </a:r>
                      <a:r>
                        <a:rPr lang="en-US" sz="1200" kern="1200" baseline="0" noProof="0" dirty="0">
                          <a:solidFill>
                            <a:schemeClr val="tx1"/>
                          </a:solidFill>
                          <a:latin typeface="Arial" panose="020B0604020202020204" pitchFamily="34" charset="0"/>
                          <a:ea typeface="+mn-ea"/>
                          <a:cs typeface="Arial" panose="020B0604020202020204" pitchFamily="34" charset="0"/>
                        </a:rPr>
                        <a:t> Processing</a:t>
                      </a:r>
                      <a:endParaRPr lang="en-US" sz="1200" kern="1200" noProof="0" dirty="0">
                        <a:solidFill>
                          <a:schemeClr val="tx1"/>
                        </a:solidFill>
                        <a:latin typeface="Arial" panose="020B0604020202020204" pitchFamily="34" charset="0"/>
                        <a:ea typeface="+mn-ea"/>
                        <a:cs typeface="Arial" panose="020B0604020202020204" pitchFamily="34" charset="0"/>
                      </a:endParaRPr>
                    </a:p>
                  </a:txBody>
                  <a:tcPr marL="54000" marR="540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35500">
                        <a:lumMod val="20000"/>
                        <a:lumOff val="80000"/>
                      </a:srgbClr>
                    </a:solidFill>
                  </a:tcPr>
                </a:tc>
                <a:extLst>
                  <a:ext uri="{0D108BD9-81ED-4DB2-BD59-A6C34878D82A}">
                    <a16:rowId xmlns:a16="http://schemas.microsoft.com/office/drawing/2014/main" val="10007"/>
                  </a:ext>
                </a:extLst>
              </a:tr>
            </a:tbl>
          </a:graphicData>
        </a:graphic>
      </p:graphicFrame>
      <p:sp>
        <p:nvSpPr>
          <p:cNvPr id="7" name="Title 3">
            <a:extLst>
              <a:ext uri="{FF2B5EF4-FFF2-40B4-BE49-F238E27FC236}">
                <a16:creationId xmlns:a16="http://schemas.microsoft.com/office/drawing/2014/main" id="{16189973-61DE-4C5A-9E42-8C0DD0E7F024}"/>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Integration Styles</a:t>
            </a:r>
            <a:br>
              <a:rPr lang="en-US" dirty="0">
                <a:solidFill>
                  <a:srgbClr val="000000"/>
                </a:solidFill>
                <a:latin typeface="Arial"/>
              </a:rPr>
            </a:br>
            <a:r>
              <a:rPr lang="en-US" sz="2000" b="0" dirty="0">
                <a:solidFill>
                  <a:srgbClr val="000000"/>
                </a:solidFill>
                <a:latin typeface="Arial"/>
              </a:rPr>
              <a:t>Key Characteristics and Decision Criteria</a:t>
            </a:r>
            <a:endParaRPr lang="de-DE" b="0" dirty="0">
              <a:solidFill>
                <a:srgbClr val="000000"/>
              </a:solidFill>
              <a:latin typeface="Arial"/>
            </a:endParaRPr>
          </a:p>
        </p:txBody>
      </p:sp>
      <p:sp>
        <p:nvSpPr>
          <p:cNvPr id="2" name="Slide Number Placeholder 1">
            <a:extLst>
              <a:ext uri="{FF2B5EF4-FFF2-40B4-BE49-F238E27FC236}">
                <a16:creationId xmlns:a16="http://schemas.microsoft.com/office/drawing/2014/main" id="{3A2D23A1-5925-4292-9329-9F51D0439DEE}"/>
              </a:ext>
            </a:extLst>
          </p:cNvPr>
          <p:cNvSpPr>
            <a:spLocks noGrp="1"/>
          </p:cNvSpPr>
          <p:nvPr>
            <p:ph type="sldNum" sz="quarter" idx="12"/>
          </p:nvPr>
        </p:nvSpPr>
        <p:spPr/>
        <p:txBody>
          <a:bodyPr/>
          <a:lstStyle/>
          <a:p>
            <a:fld id="{DB6A9238-A6DB-4432-B073-8C8D0256CD0B}" type="slidenum">
              <a:rPr lang="de-DE" sz="1000" smtClean="0"/>
              <a:pPr/>
              <a:t>24</a:t>
            </a:fld>
            <a:endParaRPr lang="de-DE" sz="1000" dirty="0"/>
          </a:p>
        </p:txBody>
      </p:sp>
      <p:grpSp>
        <p:nvGrpSpPr>
          <p:cNvPr id="13" name="Group 12">
            <a:extLst>
              <a:ext uri="{FF2B5EF4-FFF2-40B4-BE49-F238E27FC236}">
                <a16:creationId xmlns:a16="http://schemas.microsoft.com/office/drawing/2014/main" id="{BCD42D26-2C9B-4F28-BB29-24B964A7E064}"/>
              </a:ext>
            </a:extLst>
          </p:cNvPr>
          <p:cNvGrpSpPr/>
          <p:nvPr/>
        </p:nvGrpSpPr>
        <p:grpSpPr>
          <a:xfrm>
            <a:off x="8372079" y="467378"/>
            <a:ext cx="3410607" cy="677108"/>
            <a:chOff x="8348701" y="504000"/>
            <a:chExt cx="3410607" cy="677108"/>
          </a:xfrm>
        </p:grpSpPr>
        <p:sp>
          <p:nvSpPr>
            <p:cNvPr id="14" name="Rectangle 13">
              <a:extLst>
                <a:ext uri="{FF2B5EF4-FFF2-40B4-BE49-F238E27FC236}">
                  <a16:creationId xmlns:a16="http://schemas.microsoft.com/office/drawing/2014/main" id="{98575412-95A9-477A-98B9-7BF2DB5F9599}"/>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15" name="Rectangle 14">
              <a:extLst>
                <a:ext uri="{FF2B5EF4-FFF2-40B4-BE49-F238E27FC236}">
                  <a16:creationId xmlns:a16="http://schemas.microsoft.com/office/drawing/2014/main" id="{8E840FF3-5CEE-4D65-ADF8-7C873EF232DD}"/>
                </a:ext>
              </a:extLst>
            </p:cNvPr>
            <p:cNvSpPr/>
            <p:nvPr/>
          </p:nvSpPr>
          <p:spPr bwMode="gray">
            <a:xfrm>
              <a:off x="9591393"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16" name="Rectangle 15">
              <a:extLst>
                <a:ext uri="{FF2B5EF4-FFF2-40B4-BE49-F238E27FC236}">
                  <a16:creationId xmlns:a16="http://schemas.microsoft.com/office/drawing/2014/main" id="{16207E7B-4323-4E65-98AE-7B7DCC205CB5}"/>
                </a:ext>
              </a:extLst>
            </p:cNvPr>
            <p:cNvSpPr/>
            <p:nvPr/>
          </p:nvSpPr>
          <p:spPr bwMode="gray">
            <a:xfrm>
              <a:off x="10823839"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17" name="Straight Arrow Connector 16">
              <a:extLst>
                <a:ext uri="{FF2B5EF4-FFF2-40B4-BE49-F238E27FC236}">
                  <a16:creationId xmlns:a16="http://schemas.microsoft.com/office/drawing/2014/main" id="{897CF936-2A32-48A6-B146-F53548A7A75E}"/>
                </a:ext>
              </a:extLst>
            </p:cNvPr>
            <p:cNvCxnSpPr>
              <a:stCxn id="14" idx="3"/>
              <a:endCxn id="15"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FF2BA9B-A010-4076-90C3-35893039B24C}"/>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A76A12B-FBF1-43AC-A0F5-2370ADF6E3E3}"/>
              </a:ext>
            </a:extLst>
          </p:cNvPr>
          <p:cNvGrpSpPr/>
          <p:nvPr/>
        </p:nvGrpSpPr>
        <p:grpSpPr>
          <a:xfrm>
            <a:off x="518435" y="5780805"/>
            <a:ext cx="11264252" cy="642701"/>
            <a:chOff x="590093" y="6109900"/>
            <a:chExt cx="11349097" cy="642701"/>
          </a:xfrm>
        </p:grpSpPr>
        <p:sp>
          <p:nvSpPr>
            <p:cNvPr id="27" name="TextBox 26">
              <a:extLst>
                <a:ext uri="{FF2B5EF4-FFF2-40B4-BE49-F238E27FC236}">
                  <a16:creationId xmlns:a16="http://schemas.microsoft.com/office/drawing/2014/main" id="{6305A23B-D8FD-46B5-A553-A3620EF87F15}"/>
                </a:ext>
              </a:extLst>
            </p:cNvPr>
            <p:cNvSpPr txBox="1"/>
            <p:nvPr/>
          </p:nvSpPr>
          <p:spPr>
            <a:xfrm>
              <a:off x="2029562" y="6133454"/>
              <a:ext cx="9909628" cy="619147"/>
            </a:xfrm>
            <a:prstGeom prst="rect">
              <a:avLst/>
            </a:prstGeom>
            <a:solidFill>
              <a:schemeClr val="bg1">
                <a:lumMod val="85000"/>
              </a:schemeClr>
            </a:solidFill>
          </p:spPr>
          <p:txBody>
            <a:bodyPr wrap="square" lIns="72000" tIns="36000" rIns="72000" bIns="36000" rtlCol="0" anchor="ctr">
              <a:noAutofit/>
            </a:bodyPr>
            <a:lstStyle/>
            <a:p>
              <a:pPr lvl="0" defTabSz="661988" eaLnBrk="0" fontAlgn="base" hangingPunct="0">
                <a:spcBef>
                  <a:spcPts val="600"/>
                </a:spcBef>
                <a:spcAft>
                  <a:spcPct val="0"/>
                </a:spcAft>
                <a:defRPr/>
              </a:pPr>
              <a:r>
                <a:rPr lang="en-US" sz="1100" kern="0" dirty="0">
                  <a:solidFill>
                    <a:srgbClr val="000000"/>
                  </a:solidFill>
                  <a:latin typeface="Arial"/>
                </a:rPr>
                <a:t>This slide summarizes typical characteristics per integration style. It can help enterprise architects / integration architects to map integration styles to relevant capabilities of integration technologies / services (as part of the technology mapping). The listed criteria can be used as a starting for discussion and could be further refined in your specific context</a:t>
              </a:r>
              <a:r>
                <a:rPr lang="en-US" sz="1200" kern="0" dirty="0">
                  <a:solidFill>
                    <a:srgbClr val="000000"/>
                  </a:solidFill>
                  <a:latin typeface="Arial"/>
                </a:rPr>
                <a:t>. </a:t>
              </a:r>
              <a:endParaRPr kumimoji="0" lang="en-US" sz="1200" b="0" i="0" u="none" strike="noStrike" kern="0" cap="none" spc="0" normalizeH="0" baseline="0" noProof="0" dirty="0">
                <a:ln>
                  <a:noFill/>
                </a:ln>
                <a:solidFill>
                  <a:srgbClr val="000000"/>
                </a:solidFill>
                <a:effectLst/>
                <a:uLnTx/>
                <a:uFillTx/>
                <a:latin typeface="Arial"/>
              </a:endParaRPr>
            </a:p>
          </p:txBody>
        </p:sp>
        <p:grpSp>
          <p:nvGrpSpPr>
            <p:cNvPr id="28" name="Group 27">
              <a:extLst>
                <a:ext uri="{FF2B5EF4-FFF2-40B4-BE49-F238E27FC236}">
                  <a16:creationId xmlns:a16="http://schemas.microsoft.com/office/drawing/2014/main" id="{69D5DDB1-CA96-4949-B535-A8C3AA4B26C8}"/>
                </a:ext>
              </a:extLst>
            </p:cNvPr>
            <p:cNvGrpSpPr/>
            <p:nvPr/>
          </p:nvGrpSpPr>
          <p:grpSpPr>
            <a:xfrm>
              <a:off x="590093" y="6137243"/>
              <a:ext cx="1457118" cy="615357"/>
              <a:chOff x="539890" y="5608167"/>
              <a:chExt cx="1457118" cy="1120882"/>
            </a:xfrm>
          </p:grpSpPr>
          <p:sp>
            <p:nvSpPr>
              <p:cNvPr id="32" name="TextBox 31">
                <a:extLst>
                  <a:ext uri="{FF2B5EF4-FFF2-40B4-BE49-F238E27FC236}">
                    <a16:creationId xmlns:a16="http://schemas.microsoft.com/office/drawing/2014/main" id="{1892C052-80AC-4953-B47C-F3C4855433B5}"/>
                  </a:ext>
                </a:extLst>
              </p:cNvPr>
              <p:cNvSpPr txBox="1"/>
              <p:nvPr/>
            </p:nvSpPr>
            <p:spPr>
              <a:xfrm>
                <a:off x="890339" y="5608169"/>
                <a:ext cx="1106669" cy="1120880"/>
              </a:xfrm>
              <a:prstGeom prst="rect">
                <a:avLst/>
              </a:prstGeom>
              <a:solidFill>
                <a:schemeClr val="tx1"/>
              </a:solidFill>
            </p:spPr>
            <p:txBody>
              <a:bodyPr wrap="square" lIns="72000" tIns="252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33" name="TextBox 32">
                <a:extLst>
                  <a:ext uri="{FF2B5EF4-FFF2-40B4-BE49-F238E27FC236}">
                    <a16:creationId xmlns:a16="http://schemas.microsoft.com/office/drawing/2014/main" id="{3C111CE0-1229-4738-A60D-08C3A45939F3}"/>
                  </a:ext>
                </a:extLst>
              </p:cNvPr>
              <p:cNvSpPr txBox="1"/>
              <p:nvPr/>
            </p:nvSpPr>
            <p:spPr>
              <a:xfrm>
                <a:off x="539890" y="5608167"/>
                <a:ext cx="432191" cy="1120869"/>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grpSp>
        <p:cxnSp>
          <p:nvCxnSpPr>
            <p:cNvPr id="29" name="Straight Connector 28">
              <a:extLst>
                <a:ext uri="{FF2B5EF4-FFF2-40B4-BE49-F238E27FC236}">
                  <a16:creationId xmlns:a16="http://schemas.microsoft.com/office/drawing/2014/main" id="{183FA96F-6D60-457C-A7CD-142EF65BC133}"/>
                </a:ext>
              </a:extLst>
            </p:cNvPr>
            <p:cNvCxnSpPr>
              <a:cxnSpLocks/>
            </p:cNvCxnSpPr>
            <p:nvPr/>
          </p:nvCxnSpPr>
          <p:spPr>
            <a:xfrm>
              <a:off x="1028137" y="6109900"/>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4B3D39-0BA6-43FF-8DD1-279B797774A0}"/>
                </a:ext>
              </a:extLst>
            </p:cNvPr>
            <p:cNvCxnSpPr>
              <a:cxnSpLocks/>
            </p:cNvCxnSpPr>
            <p:nvPr/>
          </p:nvCxnSpPr>
          <p:spPr>
            <a:xfrm flipH="1">
              <a:off x="980488" y="6650265"/>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77EFB338-5C68-4579-9C45-88149C7717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681" y="5817663"/>
            <a:ext cx="499775" cy="499775"/>
          </a:xfrm>
          <a:prstGeom prst="rect">
            <a:avLst/>
          </a:prstGeom>
        </p:spPr>
      </p:pic>
    </p:spTree>
    <p:extLst>
      <p:ext uri="{BB962C8B-B14F-4D97-AF65-F5344CB8AC3E}">
        <p14:creationId xmlns:p14="http://schemas.microsoft.com/office/powerpoint/2010/main" val="1883481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7E5A6566-24B4-4766-8C9F-476842D50ED5}"/>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Integration Styles and Use Case Patterns</a:t>
            </a:r>
            <a:br>
              <a:rPr lang="en-US" dirty="0">
                <a:solidFill>
                  <a:srgbClr val="000000"/>
                </a:solidFill>
                <a:latin typeface="Arial"/>
              </a:rPr>
            </a:br>
            <a:r>
              <a:rPr lang="en-US" sz="2000" b="0" dirty="0">
                <a:solidFill>
                  <a:srgbClr val="000000"/>
                </a:solidFill>
                <a:latin typeface="Arial"/>
              </a:rPr>
              <a:t>Technology-Agnostic Library of Integration Use Cases</a:t>
            </a:r>
            <a:endParaRPr lang="de-DE" b="0" dirty="0">
              <a:solidFill>
                <a:srgbClr val="000000"/>
              </a:solidFill>
              <a:latin typeface="Arial"/>
            </a:endParaRPr>
          </a:p>
        </p:txBody>
      </p:sp>
      <p:sp>
        <p:nvSpPr>
          <p:cNvPr id="2" name="Slide Number Placeholder 1">
            <a:extLst>
              <a:ext uri="{FF2B5EF4-FFF2-40B4-BE49-F238E27FC236}">
                <a16:creationId xmlns:a16="http://schemas.microsoft.com/office/drawing/2014/main" id="{D10169D4-5220-4937-A425-61736CBEC77F}"/>
              </a:ext>
            </a:extLst>
          </p:cNvPr>
          <p:cNvSpPr>
            <a:spLocks noGrp="1"/>
          </p:cNvSpPr>
          <p:nvPr>
            <p:ph type="sldNum" sz="quarter" idx="12"/>
          </p:nvPr>
        </p:nvSpPr>
        <p:spPr/>
        <p:txBody>
          <a:bodyPr/>
          <a:lstStyle/>
          <a:p>
            <a:fld id="{DB6A9238-A6DB-4432-B073-8C8D0256CD0B}" type="slidenum">
              <a:rPr lang="de-DE" sz="1000" smtClean="0"/>
              <a:pPr/>
              <a:t>25</a:t>
            </a:fld>
            <a:endParaRPr lang="de-DE" sz="1000" dirty="0"/>
          </a:p>
        </p:txBody>
      </p:sp>
      <p:grpSp>
        <p:nvGrpSpPr>
          <p:cNvPr id="20" name="Group 19">
            <a:extLst>
              <a:ext uri="{FF2B5EF4-FFF2-40B4-BE49-F238E27FC236}">
                <a16:creationId xmlns:a16="http://schemas.microsoft.com/office/drawing/2014/main" id="{F6F05EEE-BB12-450F-BA2F-D9D0B2096F39}"/>
              </a:ext>
            </a:extLst>
          </p:cNvPr>
          <p:cNvGrpSpPr/>
          <p:nvPr/>
        </p:nvGrpSpPr>
        <p:grpSpPr>
          <a:xfrm>
            <a:off x="8372079" y="467378"/>
            <a:ext cx="3410607" cy="677108"/>
            <a:chOff x="8348701" y="504000"/>
            <a:chExt cx="3410607" cy="677108"/>
          </a:xfrm>
        </p:grpSpPr>
        <p:sp>
          <p:nvSpPr>
            <p:cNvPr id="21" name="Rectangle 20">
              <a:extLst>
                <a:ext uri="{FF2B5EF4-FFF2-40B4-BE49-F238E27FC236}">
                  <a16:creationId xmlns:a16="http://schemas.microsoft.com/office/drawing/2014/main" id="{6790307B-38FC-4B1C-BD3B-15B88ADF9C72}"/>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23" name="Rectangle 22">
              <a:extLst>
                <a:ext uri="{FF2B5EF4-FFF2-40B4-BE49-F238E27FC236}">
                  <a16:creationId xmlns:a16="http://schemas.microsoft.com/office/drawing/2014/main" id="{0ECE9EE5-7696-4693-83AD-A0C7D30A630B}"/>
                </a:ext>
              </a:extLst>
            </p:cNvPr>
            <p:cNvSpPr/>
            <p:nvPr/>
          </p:nvSpPr>
          <p:spPr bwMode="gray">
            <a:xfrm>
              <a:off x="9591393"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24" name="Rectangle 23">
              <a:extLst>
                <a:ext uri="{FF2B5EF4-FFF2-40B4-BE49-F238E27FC236}">
                  <a16:creationId xmlns:a16="http://schemas.microsoft.com/office/drawing/2014/main" id="{C86EBAF7-7545-4E6C-BC6A-B3CEF075CF48}"/>
                </a:ext>
              </a:extLst>
            </p:cNvPr>
            <p:cNvSpPr/>
            <p:nvPr/>
          </p:nvSpPr>
          <p:spPr bwMode="gray">
            <a:xfrm>
              <a:off x="10823839"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25" name="Straight Arrow Connector 24">
              <a:extLst>
                <a:ext uri="{FF2B5EF4-FFF2-40B4-BE49-F238E27FC236}">
                  <a16:creationId xmlns:a16="http://schemas.microsoft.com/office/drawing/2014/main" id="{DC8B36F2-F679-4A87-A20C-696E18720FC8}"/>
                </a:ext>
              </a:extLst>
            </p:cNvPr>
            <p:cNvCxnSpPr>
              <a:stCxn id="21" idx="3"/>
              <a:endCxn id="23"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1BA20C-927F-4678-935C-75D61C692A35}"/>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7BEFD762-1B77-4FBE-9D02-3A16B2CDBF23}"/>
              </a:ext>
            </a:extLst>
          </p:cNvPr>
          <p:cNvSpPr txBox="1"/>
          <p:nvPr/>
        </p:nvSpPr>
        <p:spPr>
          <a:xfrm>
            <a:off x="3711858" y="1346324"/>
            <a:ext cx="2804160" cy="215444"/>
          </a:xfrm>
          <a:prstGeom prst="rect">
            <a:avLst/>
          </a:prstGeom>
          <a:noFill/>
        </p:spPr>
        <p:txBody>
          <a:bodyPr wrap="square" lIns="0" tIns="0" rIns="0" bIns="0" rtlCol="0">
            <a:spAutoFit/>
          </a:bodyPr>
          <a:lstStyle/>
          <a:p>
            <a:pPr algn="ctr" defTabSz="1088776" fontAlgn="base">
              <a:spcBef>
                <a:spcPct val="50000"/>
              </a:spcBef>
              <a:spcAft>
                <a:spcPct val="0"/>
              </a:spcAft>
              <a:buClr>
                <a:srgbClr val="F0AB00"/>
              </a:buClr>
              <a:buSzPct val="80000"/>
            </a:pPr>
            <a:r>
              <a:rPr lang="en-US" sz="1400" kern="0" dirty="0">
                <a:solidFill>
                  <a:srgbClr val="999999">
                    <a:lumMod val="75000"/>
                  </a:srgbClr>
                </a:solidFill>
                <a:latin typeface="Arial"/>
                <a:ea typeface="Arial Unicode MS" pitchFamily="34" charset="-128"/>
                <a:cs typeface="Arial Unicode MS" pitchFamily="34" charset="-128"/>
              </a:rPr>
              <a:t>Integration Styles</a:t>
            </a:r>
          </a:p>
        </p:txBody>
      </p:sp>
      <p:grpSp>
        <p:nvGrpSpPr>
          <p:cNvPr id="90" name="Group 89">
            <a:extLst>
              <a:ext uri="{FF2B5EF4-FFF2-40B4-BE49-F238E27FC236}">
                <a16:creationId xmlns:a16="http://schemas.microsoft.com/office/drawing/2014/main" id="{27919C1E-B5E7-4255-BD26-4390D7DFC5F3}"/>
              </a:ext>
            </a:extLst>
          </p:cNvPr>
          <p:cNvGrpSpPr/>
          <p:nvPr/>
        </p:nvGrpSpPr>
        <p:grpSpPr>
          <a:xfrm>
            <a:off x="552971" y="1718546"/>
            <a:ext cx="7965837" cy="4542973"/>
            <a:chOff x="1942703" y="1828800"/>
            <a:chExt cx="7965837" cy="4542973"/>
          </a:xfrm>
        </p:grpSpPr>
        <p:cxnSp>
          <p:nvCxnSpPr>
            <p:cNvPr id="91" name="Straight Arrow Connector 90">
              <a:extLst>
                <a:ext uri="{FF2B5EF4-FFF2-40B4-BE49-F238E27FC236}">
                  <a16:creationId xmlns:a16="http://schemas.microsoft.com/office/drawing/2014/main" id="{0189C876-F0E1-4D24-BE12-BE0F5D6BAFA9}"/>
                </a:ext>
              </a:extLst>
            </p:cNvPr>
            <p:cNvCxnSpPr>
              <a:cxnSpLocks/>
            </p:cNvCxnSpPr>
            <p:nvPr/>
          </p:nvCxnSpPr>
          <p:spPr>
            <a:xfrm>
              <a:off x="3037840" y="1828800"/>
              <a:ext cx="6870700" cy="0"/>
            </a:xfrm>
            <a:prstGeom prst="straightConnector1">
              <a:avLst/>
            </a:prstGeom>
            <a:noFill/>
            <a:ln w="57150" cap="flat" cmpd="sng" algn="ctr">
              <a:solidFill>
                <a:srgbClr val="999999">
                  <a:lumMod val="60000"/>
                  <a:lumOff val="40000"/>
                </a:srgbClr>
              </a:solidFill>
              <a:prstDash val="solid"/>
              <a:headEnd type="none" w="med" len="med"/>
              <a:tailEnd type="triangle" w="lg" len="lg"/>
            </a:ln>
            <a:effectLst/>
          </p:spPr>
        </p:cxnSp>
        <p:sp>
          <p:nvSpPr>
            <p:cNvPr id="92" name="TextBox 91">
              <a:extLst>
                <a:ext uri="{FF2B5EF4-FFF2-40B4-BE49-F238E27FC236}">
                  <a16:creationId xmlns:a16="http://schemas.microsoft.com/office/drawing/2014/main" id="{D5718B39-A4ED-49E4-AA56-8BD54275E5A4}"/>
                </a:ext>
              </a:extLst>
            </p:cNvPr>
            <p:cNvSpPr txBox="1"/>
            <p:nvPr/>
          </p:nvSpPr>
          <p:spPr>
            <a:xfrm>
              <a:off x="1942703" y="3874670"/>
              <a:ext cx="947241" cy="430887"/>
            </a:xfrm>
            <a:prstGeom prst="rect">
              <a:avLst/>
            </a:prstGeom>
            <a:noFill/>
          </p:spPr>
          <p:txBody>
            <a:bodyPr wrap="square" lIns="0" tIns="0" rIns="0" bIns="0" rtlCol="0">
              <a:spAutoFit/>
            </a:bodyPr>
            <a:lstStyle/>
            <a:p>
              <a:pPr marL="0" marR="0" lvl="0" indent="0" defTabSz="1088776" eaLnBrk="1" fontAlgn="base" latinLnBrk="0" hangingPunct="1">
                <a:lnSpc>
                  <a:spcPct val="100000"/>
                </a:lnSpc>
                <a:spcBef>
                  <a:spcPct val="50000"/>
                </a:spcBef>
                <a:spcAft>
                  <a:spcPct val="0"/>
                </a:spcAft>
                <a:buClr>
                  <a:srgbClr val="F0AB00"/>
                </a:buClr>
                <a:buSzPct val="80000"/>
                <a:buFontTx/>
                <a:buNone/>
                <a:tabLst/>
                <a:defRPr/>
              </a:pPr>
              <a:r>
                <a:rPr kumimoji="0" lang="en-US" sz="1400" b="0" i="0" u="none" strike="noStrike" kern="0" cap="none" spc="0" normalizeH="0" baseline="0" noProof="0" dirty="0">
                  <a:ln>
                    <a:noFill/>
                  </a:ln>
                  <a:solidFill>
                    <a:srgbClr val="999999">
                      <a:lumMod val="75000"/>
                    </a:srgbClr>
                  </a:solidFill>
                  <a:effectLst/>
                  <a:uLnTx/>
                  <a:uFillTx/>
                  <a:latin typeface="Arial"/>
                  <a:ea typeface="Arial Unicode MS" pitchFamily="34" charset="-128"/>
                  <a:cs typeface="Arial Unicode MS" pitchFamily="34" charset="-128"/>
                </a:rPr>
                <a:t>Use Case </a:t>
              </a:r>
              <a:br>
                <a:rPr kumimoji="0" lang="en-US" sz="1400" b="0" i="0" u="none" strike="noStrike" kern="0" cap="none" spc="0" normalizeH="0" baseline="0" noProof="0" dirty="0">
                  <a:ln>
                    <a:noFill/>
                  </a:ln>
                  <a:solidFill>
                    <a:srgbClr val="999999">
                      <a:lumMod val="75000"/>
                    </a:srgbClr>
                  </a:solidFill>
                  <a:effectLst/>
                  <a:uLnTx/>
                  <a:uFillTx/>
                  <a:latin typeface="Arial"/>
                  <a:ea typeface="Arial Unicode MS" pitchFamily="34" charset="-128"/>
                  <a:cs typeface="Arial Unicode MS" pitchFamily="34" charset="-128"/>
                </a:rPr>
              </a:br>
              <a:r>
                <a:rPr kumimoji="0" lang="en-US" sz="1400" b="0" i="0" u="none" strike="noStrike" kern="0" cap="none" spc="0" normalizeH="0" baseline="0" noProof="0" dirty="0">
                  <a:ln>
                    <a:noFill/>
                  </a:ln>
                  <a:solidFill>
                    <a:srgbClr val="999999">
                      <a:lumMod val="75000"/>
                    </a:srgbClr>
                  </a:solidFill>
                  <a:effectLst/>
                  <a:uLnTx/>
                  <a:uFillTx/>
                  <a:latin typeface="Arial"/>
                  <a:ea typeface="Arial Unicode MS" pitchFamily="34" charset="-128"/>
                  <a:cs typeface="Arial Unicode MS" pitchFamily="34" charset="-128"/>
                </a:rPr>
                <a:t>Patterns</a:t>
              </a:r>
            </a:p>
          </p:txBody>
        </p:sp>
        <p:sp>
          <p:nvSpPr>
            <p:cNvPr id="93" name="Rechteck 52">
              <a:extLst>
                <a:ext uri="{FF2B5EF4-FFF2-40B4-BE49-F238E27FC236}">
                  <a16:creationId xmlns:a16="http://schemas.microsoft.com/office/drawing/2014/main" id="{282DF1A0-461E-4B8D-9EFB-C32BCADC5083}"/>
                </a:ext>
              </a:extLst>
            </p:cNvPr>
            <p:cNvSpPr/>
            <p:nvPr/>
          </p:nvSpPr>
          <p:spPr bwMode="gray">
            <a:xfrm>
              <a:off x="3037840" y="2047760"/>
              <a:ext cx="6870700" cy="3253323"/>
            </a:xfrm>
            <a:prstGeom prst="rect">
              <a:avLst/>
            </a:prstGeom>
            <a:solidFill>
              <a:srgbClr val="FFFFFF"/>
            </a:solidFill>
            <a:ln w="12700">
              <a:solidFill>
                <a:srgbClr val="C0C0C0"/>
              </a:solidFill>
              <a:miter lim="800000"/>
              <a:headEnd/>
              <a:tailEnd/>
            </a:ln>
            <a:effectLst/>
          </p:spPr>
          <p:txBody>
            <a:bodyPr lIns="107901" tIns="72000" rIns="0" bIns="0" anchor="t"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300" b="1" i="0" u="none" strike="noStrike" kern="0" cap="none" spc="0" normalizeH="0" baseline="0" noProof="0" dirty="0">
                <a:ln>
                  <a:noFill/>
                </a:ln>
                <a:solidFill>
                  <a:srgbClr val="CCCCCC">
                    <a:lumMod val="50000"/>
                  </a:srgbClr>
                </a:solidFill>
                <a:effectLst/>
                <a:uLnTx/>
                <a:uFillTx/>
                <a:latin typeface="Arial" panose="020B0604020202020204" pitchFamily="34" charset="0"/>
                <a:cs typeface="Arial" panose="020B0604020202020204" pitchFamily="34" charset="0"/>
              </a:endParaRPr>
            </a:p>
          </p:txBody>
        </p:sp>
        <p:grpSp>
          <p:nvGrpSpPr>
            <p:cNvPr id="94" name="Group 93">
              <a:extLst>
                <a:ext uri="{FF2B5EF4-FFF2-40B4-BE49-F238E27FC236}">
                  <a16:creationId xmlns:a16="http://schemas.microsoft.com/office/drawing/2014/main" id="{956A632B-FA1D-4D73-B7A2-DDB12D86579E}"/>
                </a:ext>
              </a:extLst>
            </p:cNvPr>
            <p:cNvGrpSpPr/>
            <p:nvPr/>
          </p:nvGrpSpPr>
          <p:grpSpPr>
            <a:xfrm>
              <a:off x="4880886" y="2068624"/>
              <a:ext cx="1514634" cy="3152074"/>
              <a:chOff x="6825060" y="1942551"/>
              <a:chExt cx="1514634" cy="3152074"/>
            </a:xfrm>
          </p:grpSpPr>
          <p:sp>
            <p:nvSpPr>
              <p:cNvPr id="123" name="TextBox 122">
                <a:extLst>
                  <a:ext uri="{FF2B5EF4-FFF2-40B4-BE49-F238E27FC236}">
                    <a16:creationId xmlns:a16="http://schemas.microsoft.com/office/drawing/2014/main" id="{8919B547-E6CB-4C53-909A-E15A48203C4C}"/>
                  </a:ext>
                </a:extLst>
              </p:cNvPr>
              <p:cNvSpPr txBox="1"/>
              <p:nvPr/>
            </p:nvSpPr>
            <p:spPr>
              <a:xfrm>
                <a:off x="6825060" y="4529730"/>
                <a:ext cx="1439174" cy="553998"/>
              </a:xfrm>
              <a:prstGeom prst="rect">
                <a:avLst/>
              </a:prstGeom>
              <a:noFill/>
            </p:spPr>
            <p:txBody>
              <a:bodyPr wrap="square" lIns="0" tIns="0" rIns="0" bIns="0" rtlCol="0" anchor="ctr">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en-US" sz="3600" b="0" i="0" u="none" strike="noStrike" kern="0" cap="none" spc="0" normalizeH="0" baseline="0" noProof="0" dirty="0">
                    <a:ln>
                      <a:noFill/>
                    </a:ln>
                    <a:solidFill>
                      <a:srgbClr val="CCCCCC">
                        <a:lumMod val="50000"/>
                      </a:srgbClr>
                    </a:solidFill>
                    <a:effectLst/>
                    <a:uLnTx/>
                    <a:uFillTx/>
                    <a:latin typeface="Arial"/>
                    <a:ea typeface="Arial Unicode MS" pitchFamily="34" charset="-128"/>
                    <a:cs typeface="Arial Unicode MS" pitchFamily="34" charset="-128"/>
                  </a:rPr>
                  <a:t>…</a:t>
                </a:r>
              </a:p>
            </p:txBody>
          </p:sp>
          <p:sp>
            <p:nvSpPr>
              <p:cNvPr id="124" name="Rectangle 123">
                <a:extLst>
                  <a:ext uri="{FF2B5EF4-FFF2-40B4-BE49-F238E27FC236}">
                    <a16:creationId xmlns:a16="http://schemas.microsoft.com/office/drawing/2014/main" id="{1F90F9E9-7DE6-4DE1-BC21-211343AF287D}"/>
                  </a:ext>
                </a:extLst>
              </p:cNvPr>
              <p:cNvSpPr/>
              <p:nvPr/>
            </p:nvSpPr>
            <p:spPr bwMode="gray">
              <a:xfrm>
                <a:off x="6947076" y="1942551"/>
                <a:ext cx="1392618" cy="365110"/>
              </a:xfrm>
              <a:prstGeom prst="rect">
                <a:avLst/>
              </a:prstGeom>
              <a:no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100" i="0" u="none" strike="noStrike" kern="0" cap="none" spc="0" normalizeH="0" baseline="0" noProof="0" dirty="0">
                    <a:ln>
                      <a:noFill/>
                    </a:ln>
                    <a:solidFill>
                      <a:srgbClr val="F0AB00"/>
                    </a:solidFill>
                    <a:effectLst/>
                    <a:uLnTx/>
                    <a:uFillTx/>
                    <a:latin typeface="Arial" panose="020B0604020202020204" pitchFamily="34" charset="0"/>
                    <a:cs typeface="Arial" panose="020B0604020202020204" pitchFamily="34" charset="0"/>
                  </a:rPr>
                  <a:t>Data </a:t>
                </a:r>
                <a:br>
                  <a:rPr kumimoji="0" lang="en-US" sz="1100" i="0" u="none" strike="noStrike" kern="0" cap="none" spc="0" normalizeH="0" baseline="0" noProof="0" dirty="0">
                    <a:ln>
                      <a:noFill/>
                    </a:ln>
                    <a:solidFill>
                      <a:srgbClr val="F0AB00"/>
                    </a:solidFill>
                    <a:effectLst/>
                    <a:uLnTx/>
                    <a:uFillTx/>
                    <a:latin typeface="Arial" panose="020B0604020202020204" pitchFamily="34" charset="0"/>
                    <a:cs typeface="Arial" panose="020B0604020202020204" pitchFamily="34" charset="0"/>
                  </a:rPr>
                </a:br>
                <a:r>
                  <a:rPr kumimoji="0" lang="en-US" sz="1100" i="0" u="none" strike="noStrike" kern="0" cap="none" spc="0" normalizeH="0" baseline="0" noProof="0" dirty="0">
                    <a:ln>
                      <a:noFill/>
                    </a:ln>
                    <a:solidFill>
                      <a:srgbClr val="F0AB00"/>
                    </a:solidFill>
                    <a:effectLst/>
                    <a:uLnTx/>
                    <a:uFillTx/>
                    <a:latin typeface="Arial" panose="020B0604020202020204" pitchFamily="34" charset="0"/>
                    <a:cs typeface="Arial" panose="020B0604020202020204" pitchFamily="34" charset="0"/>
                  </a:rPr>
                  <a:t>Integration</a:t>
                </a:r>
              </a:p>
            </p:txBody>
          </p:sp>
          <p:sp>
            <p:nvSpPr>
              <p:cNvPr id="125" name="Text Box 8" descr="© INSCALE GmbH, 26.05.2010&#10;http://www.presentationload.com/">
                <a:extLst>
                  <a:ext uri="{FF2B5EF4-FFF2-40B4-BE49-F238E27FC236}">
                    <a16:creationId xmlns:a16="http://schemas.microsoft.com/office/drawing/2014/main" id="{0C18DAEC-B2D9-4546-A726-3068F68CA6EA}"/>
                  </a:ext>
                </a:extLst>
              </p:cNvPr>
              <p:cNvSpPr txBox="1">
                <a:spLocks noChangeArrowheads="1"/>
              </p:cNvSpPr>
              <p:nvPr/>
            </p:nvSpPr>
            <p:spPr bwMode="gray">
              <a:xfrm>
                <a:off x="6890732" y="2367531"/>
                <a:ext cx="1448960" cy="511600"/>
              </a:xfrm>
              <a:prstGeom prst="rect">
                <a:avLst/>
              </a:prstGeom>
              <a:solidFill>
                <a:srgbClr val="F0AB00"/>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Master Data Synchronization</a:t>
                </a:r>
              </a:p>
            </p:txBody>
          </p:sp>
          <p:sp>
            <p:nvSpPr>
              <p:cNvPr id="126" name="Text Box 8" descr="© INSCALE GmbH, 26.05.2010&#10;http://www.presentationload.com/">
                <a:extLst>
                  <a:ext uri="{FF2B5EF4-FFF2-40B4-BE49-F238E27FC236}">
                    <a16:creationId xmlns:a16="http://schemas.microsoft.com/office/drawing/2014/main" id="{9E5F9C1B-EA11-4863-94EF-2FB72371CA5C}"/>
                  </a:ext>
                </a:extLst>
              </p:cNvPr>
              <p:cNvSpPr txBox="1">
                <a:spLocks noChangeArrowheads="1"/>
              </p:cNvSpPr>
              <p:nvPr/>
            </p:nvSpPr>
            <p:spPr bwMode="gray">
              <a:xfrm>
                <a:off x="6890732" y="2988443"/>
                <a:ext cx="1448960" cy="511600"/>
              </a:xfrm>
              <a:prstGeom prst="rect">
                <a:avLst/>
              </a:prstGeom>
              <a:solidFill>
                <a:srgbClr val="F0AB00"/>
              </a:solidFill>
              <a:ln w="12700">
                <a:solidFill>
                  <a:srgbClr val="C0C0C0"/>
                </a:solidFill>
                <a:miter lim="800000"/>
                <a:headEnd/>
                <a:tailEnd/>
              </a:ln>
              <a:effectLst>
                <a:outerShdw blurRad="127000" dist="63500" dir="2700000" algn="tl" rotWithShape="0">
                  <a:prstClr val="black">
                    <a:alpha val="40000"/>
                  </a:prstClr>
                </a:outerShdw>
              </a:effectLst>
            </p:spPr>
            <p:txBody>
              <a:bodyPr lIns="0" tIns="72000" rIns="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Data </a:t>
                </a:r>
                <a:b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Replication</a:t>
                </a:r>
              </a:p>
            </p:txBody>
          </p:sp>
          <p:sp>
            <p:nvSpPr>
              <p:cNvPr id="127" name="Text Box 8" descr="© INSCALE GmbH, 26.05.2010&#10;http://www.presentationload.com/">
                <a:extLst>
                  <a:ext uri="{FF2B5EF4-FFF2-40B4-BE49-F238E27FC236}">
                    <a16:creationId xmlns:a16="http://schemas.microsoft.com/office/drawing/2014/main" id="{14B3F792-0078-4169-A0B3-29B5D6213392}"/>
                  </a:ext>
                </a:extLst>
              </p:cNvPr>
              <p:cNvSpPr txBox="1">
                <a:spLocks noChangeArrowheads="1"/>
              </p:cNvSpPr>
              <p:nvPr/>
            </p:nvSpPr>
            <p:spPr bwMode="gray">
              <a:xfrm>
                <a:off x="6890732" y="3609355"/>
                <a:ext cx="1448960" cy="511600"/>
              </a:xfrm>
              <a:prstGeom prst="rect">
                <a:avLst/>
              </a:prstGeom>
              <a:solidFill>
                <a:srgbClr val="F0AB00"/>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Data </a:t>
                </a:r>
                <a:b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Virtualization </a:t>
                </a:r>
              </a:p>
            </p:txBody>
          </p:sp>
          <p:sp>
            <p:nvSpPr>
              <p:cNvPr id="128" name="Text Box 8" descr="© INSCALE GmbH, 26.05.2010&#10;http://www.presentationload.com/">
                <a:extLst>
                  <a:ext uri="{FF2B5EF4-FFF2-40B4-BE49-F238E27FC236}">
                    <a16:creationId xmlns:a16="http://schemas.microsoft.com/office/drawing/2014/main" id="{E23DEACC-E64B-4FB9-A29D-40DDE540AD61}"/>
                  </a:ext>
                </a:extLst>
              </p:cNvPr>
              <p:cNvSpPr txBox="1">
                <a:spLocks noChangeArrowheads="1"/>
              </p:cNvSpPr>
              <p:nvPr/>
            </p:nvSpPr>
            <p:spPr bwMode="gray">
              <a:xfrm>
                <a:off x="6890732" y="4230267"/>
                <a:ext cx="1448960" cy="511600"/>
              </a:xfrm>
              <a:prstGeom prst="rect">
                <a:avLst/>
              </a:prstGeom>
              <a:solidFill>
                <a:srgbClr val="F0AB00"/>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Data Quality Management </a:t>
                </a:r>
              </a:p>
            </p:txBody>
          </p:sp>
          <p:sp>
            <p:nvSpPr>
              <p:cNvPr id="129" name="Text Box 8" descr="© INSCALE GmbH, 26.05.2010&#10;http://www.presentationload.com/">
                <a:extLst>
                  <a:ext uri="{FF2B5EF4-FFF2-40B4-BE49-F238E27FC236}">
                    <a16:creationId xmlns:a16="http://schemas.microsoft.com/office/drawing/2014/main" id="{2ED08E2E-D0C5-42BD-B45D-C551614073D4}"/>
                  </a:ext>
                </a:extLst>
              </p:cNvPr>
              <p:cNvSpPr txBox="1">
                <a:spLocks noChangeArrowheads="1"/>
              </p:cNvSpPr>
              <p:nvPr/>
            </p:nvSpPr>
            <p:spPr bwMode="gray">
              <a:xfrm>
                <a:off x="6890731" y="4851179"/>
                <a:ext cx="1448962" cy="243446"/>
              </a:xfrm>
              <a:prstGeom prst="rect">
                <a:avLst/>
              </a:prstGeom>
              <a:solidFill>
                <a:srgbClr val="CCCCCC">
                  <a:lumMod val="50000"/>
                </a:srgbClr>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t>
                </a:r>
              </a:p>
            </p:txBody>
          </p:sp>
        </p:grpSp>
        <p:grpSp>
          <p:nvGrpSpPr>
            <p:cNvPr id="95" name="Group 94">
              <a:extLst>
                <a:ext uri="{FF2B5EF4-FFF2-40B4-BE49-F238E27FC236}">
                  <a16:creationId xmlns:a16="http://schemas.microsoft.com/office/drawing/2014/main" id="{DEB3B108-9D52-4DC4-AE23-B43EA88DEB5C}"/>
                </a:ext>
              </a:extLst>
            </p:cNvPr>
            <p:cNvGrpSpPr/>
            <p:nvPr/>
          </p:nvGrpSpPr>
          <p:grpSpPr>
            <a:xfrm>
              <a:off x="8293018" y="2068624"/>
              <a:ext cx="1464496" cy="3164738"/>
              <a:chOff x="10241646" y="1929887"/>
              <a:chExt cx="1464496" cy="3164738"/>
            </a:xfrm>
          </p:grpSpPr>
          <p:sp>
            <p:nvSpPr>
              <p:cNvPr id="116" name="Rectangle 115">
                <a:extLst>
                  <a:ext uri="{FF2B5EF4-FFF2-40B4-BE49-F238E27FC236}">
                    <a16:creationId xmlns:a16="http://schemas.microsoft.com/office/drawing/2014/main" id="{4270FF91-5815-4A94-BC14-59490B86A9DB}"/>
                  </a:ext>
                </a:extLst>
              </p:cNvPr>
              <p:cNvSpPr/>
              <p:nvPr/>
            </p:nvSpPr>
            <p:spPr bwMode="gray">
              <a:xfrm>
                <a:off x="10257181" y="1929887"/>
                <a:ext cx="1448961" cy="365110"/>
              </a:xfrm>
              <a:prstGeom prst="rect">
                <a:avLst/>
              </a:prstGeom>
              <a:no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100" i="0" u="none" strike="noStrike" kern="0" cap="none" spc="0" normalizeH="0" baseline="0" noProof="0" dirty="0">
                    <a:ln>
                      <a:noFill/>
                    </a:ln>
                    <a:solidFill>
                      <a:srgbClr val="E35500"/>
                    </a:solidFill>
                    <a:effectLst/>
                    <a:uLnTx/>
                    <a:uFillTx/>
                    <a:latin typeface="Arial" panose="020B0604020202020204" pitchFamily="34" charset="0"/>
                    <a:cs typeface="Arial" panose="020B0604020202020204" pitchFamily="34" charset="0"/>
                  </a:rPr>
                  <a:t>Thing</a:t>
                </a:r>
                <a:br>
                  <a:rPr kumimoji="0" lang="en-US" sz="1100" i="0" u="none" strike="noStrike" kern="0" cap="none" spc="0" normalizeH="0" baseline="0" noProof="0" dirty="0">
                    <a:ln>
                      <a:noFill/>
                    </a:ln>
                    <a:solidFill>
                      <a:srgbClr val="E35500"/>
                    </a:solidFill>
                    <a:effectLst/>
                    <a:uLnTx/>
                    <a:uFillTx/>
                    <a:latin typeface="Arial" panose="020B0604020202020204" pitchFamily="34" charset="0"/>
                    <a:cs typeface="Arial" panose="020B0604020202020204" pitchFamily="34" charset="0"/>
                  </a:rPr>
                </a:br>
                <a:r>
                  <a:rPr kumimoji="0" lang="en-US" sz="1100" i="0" u="none" strike="noStrike" kern="0" cap="none" spc="0" normalizeH="0" baseline="0" noProof="0" dirty="0">
                    <a:ln>
                      <a:noFill/>
                    </a:ln>
                    <a:solidFill>
                      <a:srgbClr val="E35500"/>
                    </a:solidFill>
                    <a:effectLst/>
                    <a:uLnTx/>
                    <a:uFillTx/>
                    <a:latin typeface="Arial" panose="020B0604020202020204" pitchFamily="34" charset="0"/>
                    <a:cs typeface="Arial" panose="020B0604020202020204" pitchFamily="34" charset="0"/>
                  </a:rPr>
                  <a:t>Integration</a:t>
                </a:r>
                <a:endParaRPr kumimoji="0" lang="en-US" sz="1100" i="0" u="none" strike="noStrike" kern="0" cap="none" spc="0" normalizeH="0" baseline="30000" noProof="0" dirty="0">
                  <a:ln>
                    <a:noFill/>
                  </a:ln>
                  <a:solidFill>
                    <a:srgbClr val="000000"/>
                  </a:solidFill>
                  <a:effectLst/>
                  <a:uLnTx/>
                  <a:uFillTx/>
                  <a:latin typeface="Arial" panose="020B0604020202020204" pitchFamily="34" charset="0"/>
                  <a:cs typeface="Arial" panose="020B0604020202020204" pitchFamily="34" charset="0"/>
                </a:endParaRPr>
              </a:p>
            </p:txBody>
          </p:sp>
          <p:grpSp>
            <p:nvGrpSpPr>
              <p:cNvPr id="117" name="Group 116">
                <a:extLst>
                  <a:ext uri="{FF2B5EF4-FFF2-40B4-BE49-F238E27FC236}">
                    <a16:creationId xmlns:a16="http://schemas.microsoft.com/office/drawing/2014/main" id="{45CE8899-43A0-4D9C-B0C8-755D8259D624}"/>
                  </a:ext>
                </a:extLst>
              </p:cNvPr>
              <p:cNvGrpSpPr/>
              <p:nvPr/>
            </p:nvGrpSpPr>
            <p:grpSpPr>
              <a:xfrm>
                <a:off x="10241646" y="2355310"/>
                <a:ext cx="1464496" cy="2739315"/>
                <a:chOff x="10060671" y="2355310"/>
                <a:chExt cx="1464496" cy="2739315"/>
              </a:xfrm>
            </p:grpSpPr>
            <p:sp>
              <p:nvSpPr>
                <p:cNvPr id="118" name="Text Box 8" descr="© INSCALE GmbH, 26.05.2010&#10;http://www.presentationload.com/">
                  <a:extLst>
                    <a:ext uri="{FF2B5EF4-FFF2-40B4-BE49-F238E27FC236}">
                      <a16:creationId xmlns:a16="http://schemas.microsoft.com/office/drawing/2014/main" id="{7D0B7CCF-14C7-451E-8058-FA156204554B}"/>
                    </a:ext>
                  </a:extLst>
                </p:cNvPr>
                <p:cNvSpPr txBox="1">
                  <a:spLocks noChangeArrowheads="1"/>
                </p:cNvSpPr>
                <p:nvPr/>
              </p:nvSpPr>
              <p:spPr bwMode="gray">
                <a:xfrm>
                  <a:off x="10076206" y="2355310"/>
                  <a:ext cx="1448961" cy="511600"/>
                </a:xfrm>
                <a:prstGeom prst="rect">
                  <a:avLst/>
                </a:prstGeom>
                <a:solidFill>
                  <a:srgbClr val="E35500"/>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Thing to </a:t>
                  </a:r>
                  <a:b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Analytics</a:t>
                  </a:r>
                </a:p>
              </p:txBody>
            </p:sp>
            <p:sp>
              <p:nvSpPr>
                <p:cNvPr id="119" name="Text Box 8" descr="© INSCALE GmbH, 26.05.2010&#10;http://www.presentationload.com/">
                  <a:extLst>
                    <a:ext uri="{FF2B5EF4-FFF2-40B4-BE49-F238E27FC236}">
                      <a16:creationId xmlns:a16="http://schemas.microsoft.com/office/drawing/2014/main" id="{0ADA4C2E-E11F-44BB-83CE-61900B953B6F}"/>
                    </a:ext>
                  </a:extLst>
                </p:cNvPr>
                <p:cNvSpPr txBox="1">
                  <a:spLocks noChangeArrowheads="1"/>
                </p:cNvSpPr>
                <p:nvPr/>
              </p:nvSpPr>
              <p:spPr bwMode="gray">
                <a:xfrm>
                  <a:off x="10076206" y="2979277"/>
                  <a:ext cx="1448961" cy="511600"/>
                </a:xfrm>
                <a:prstGeom prst="rect">
                  <a:avLst/>
                </a:prstGeom>
                <a:solidFill>
                  <a:srgbClr val="E35500"/>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Thing to </a:t>
                  </a:r>
                  <a:b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Process</a:t>
                  </a:r>
                </a:p>
              </p:txBody>
            </p:sp>
            <p:sp>
              <p:nvSpPr>
                <p:cNvPr id="120" name="Text Box 8" descr="© INSCALE GmbH, 26.05.2010&#10;http://www.presentationload.com/">
                  <a:extLst>
                    <a:ext uri="{FF2B5EF4-FFF2-40B4-BE49-F238E27FC236}">
                      <a16:creationId xmlns:a16="http://schemas.microsoft.com/office/drawing/2014/main" id="{5281EA10-A66F-4B15-8FCB-14D911AFCE63}"/>
                    </a:ext>
                  </a:extLst>
                </p:cNvPr>
                <p:cNvSpPr txBox="1">
                  <a:spLocks noChangeArrowheads="1"/>
                </p:cNvSpPr>
                <p:nvPr/>
              </p:nvSpPr>
              <p:spPr bwMode="gray">
                <a:xfrm>
                  <a:off x="10076206" y="3603244"/>
                  <a:ext cx="1448961" cy="511600"/>
                </a:xfrm>
                <a:prstGeom prst="rect">
                  <a:avLst/>
                </a:prstGeom>
                <a:solidFill>
                  <a:srgbClr val="E35500"/>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Thing to </a:t>
                  </a:r>
                  <a:b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Data Lake </a:t>
                  </a:r>
                </a:p>
              </p:txBody>
            </p:sp>
            <p:sp>
              <p:nvSpPr>
                <p:cNvPr id="121" name="Text Box 8" descr="© INSCALE GmbH, 26.05.2010&#10;http://www.presentationload.com/">
                  <a:extLst>
                    <a:ext uri="{FF2B5EF4-FFF2-40B4-BE49-F238E27FC236}">
                      <a16:creationId xmlns:a16="http://schemas.microsoft.com/office/drawing/2014/main" id="{C8A0E3F7-1901-4C1C-94B5-453FD05F3DAD}"/>
                    </a:ext>
                  </a:extLst>
                </p:cNvPr>
                <p:cNvSpPr txBox="1">
                  <a:spLocks noChangeArrowheads="1"/>
                </p:cNvSpPr>
                <p:nvPr/>
              </p:nvSpPr>
              <p:spPr bwMode="gray">
                <a:xfrm>
                  <a:off x="10060880" y="4227211"/>
                  <a:ext cx="1448961" cy="511600"/>
                </a:xfrm>
                <a:prstGeom prst="rect">
                  <a:avLst/>
                </a:prstGeom>
                <a:solidFill>
                  <a:srgbClr val="E35500"/>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Thing to </a:t>
                  </a:r>
                  <a:b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Thing</a:t>
                  </a:r>
                </a:p>
              </p:txBody>
            </p:sp>
            <p:sp>
              <p:nvSpPr>
                <p:cNvPr id="122" name="Text Box 8" descr="© INSCALE GmbH, 26.05.2010&#10;http://www.presentationload.com/">
                  <a:extLst>
                    <a:ext uri="{FF2B5EF4-FFF2-40B4-BE49-F238E27FC236}">
                      <a16:creationId xmlns:a16="http://schemas.microsoft.com/office/drawing/2014/main" id="{C77C619C-FD66-4467-9DD2-F107F1687E6B}"/>
                    </a:ext>
                  </a:extLst>
                </p:cNvPr>
                <p:cNvSpPr txBox="1">
                  <a:spLocks noChangeArrowheads="1"/>
                </p:cNvSpPr>
                <p:nvPr/>
              </p:nvSpPr>
              <p:spPr bwMode="gray">
                <a:xfrm>
                  <a:off x="10060671" y="4851179"/>
                  <a:ext cx="1448961" cy="243446"/>
                </a:xfrm>
                <a:prstGeom prst="rect">
                  <a:avLst/>
                </a:prstGeom>
                <a:solidFill>
                  <a:srgbClr val="CCCCCC">
                    <a:lumMod val="50000"/>
                  </a:srgbClr>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t>
                  </a:r>
                </a:p>
              </p:txBody>
            </p:sp>
          </p:grpSp>
        </p:grpSp>
        <p:sp>
          <p:nvSpPr>
            <p:cNvPr id="96" name="Rechteck 52">
              <a:extLst>
                <a:ext uri="{FF2B5EF4-FFF2-40B4-BE49-F238E27FC236}">
                  <a16:creationId xmlns:a16="http://schemas.microsoft.com/office/drawing/2014/main" id="{0D47EF32-FA7D-4A8E-8BBF-32D62891491B}"/>
                </a:ext>
              </a:extLst>
            </p:cNvPr>
            <p:cNvSpPr/>
            <p:nvPr/>
          </p:nvSpPr>
          <p:spPr bwMode="gray">
            <a:xfrm>
              <a:off x="3037840" y="5423083"/>
              <a:ext cx="6870700" cy="948690"/>
            </a:xfrm>
            <a:prstGeom prst="rect">
              <a:avLst/>
            </a:prstGeom>
            <a:solidFill>
              <a:srgbClr val="FFFFFF"/>
            </a:solidFill>
            <a:ln w="12700">
              <a:solidFill>
                <a:srgbClr val="C0C0C0"/>
              </a:solidFill>
              <a:miter lim="800000"/>
              <a:headEnd/>
              <a:tailEnd/>
            </a:ln>
            <a:effectLst/>
          </p:spPr>
          <p:txBody>
            <a:bodyPr lIns="107901" tIns="72000" rIns="0" bIns="36000" anchor="b"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100" i="0" u="none" strike="noStrike" kern="0" cap="none" spc="0" normalizeH="0" baseline="0" noProof="0" dirty="0">
                  <a:ln>
                    <a:noFill/>
                  </a:ln>
                  <a:solidFill>
                    <a:srgbClr val="CCCCCC">
                      <a:lumMod val="50000"/>
                    </a:srgbClr>
                  </a:solidFill>
                  <a:effectLst/>
                  <a:uLnTx/>
                  <a:uFillTx/>
                  <a:latin typeface="Arial" panose="020B0604020202020204" pitchFamily="34" charset="0"/>
                  <a:cs typeface="Arial" panose="020B0604020202020204" pitchFamily="34" charset="0"/>
                </a:rPr>
                <a:t>Cross Use Cases</a:t>
              </a:r>
            </a:p>
          </p:txBody>
        </p:sp>
        <p:sp>
          <p:nvSpPr>
            <p:cNvPr id="97" name="Text Box 8" descr="© INSCALE GmbH, 26.05.2010&#10;http://www.presentationload.com/">
              <a:extLst>
                <a:ext uri="{FF2B5EF4-FFF2-40B4-BE49-F238E27FC236}">
                  <a16:creationId xmlns:a16="http://schemas.microsoft.com/office/drawing/2014/main" id="{151A854F-2DCD-44E6-8FA8-7DFF90A5573F}"/>
                </a:ext>
              </a:extLst>
            </p:cNvPr>
            <p:cNvSpPr txBox="1">
              <a:spLocks noChangeArrowheads="1"/>
            </p:cNvSpPr>
            <p:nvPr/>
          </p:nvSpPr>
          <p:spPr bwMode="gray">
            <a:xfrm>
              <a:off x="5888810" y="5542147"/>
              <a:ext cx="1132065" cy="511600"/>
            </a:xfrm>
            <a:prstGeom prst="rect">
              <a:avLst/>
            </a:prstGeom>
            <a:solidFill>
              <a:srgbClr val="760A85"/>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Stream Analytics</a:t>
              </a:r>
            </a:p>
          </p:txBody>
        </p:sp>
        <p:sp>
          <p:nvSpPr>
            <p:cNvPr id="98" name="Text Box 8" descr="© INSCALE GmbH, 26.05.2010&#10;http://www.presentationload.com/">
              <a:extLst>
                <a:ext uri="{FF2B5EF4-FFF2-40B4-BE49-F238E27FC236}">
                  <a16:creationId xmlns:a16="http://schemas.microsoft.com/office/drawing/2014/main" id="{C2DE8852-4118-470E-A4DF-8E98C43D2AA4}"/>
                </a:ext>
              </a:extLst>
            </p:cNvPr>
            <p:cNvSpPr txBox="1">
              <a:spLocks noChangeArrowheads="1"/>
            </p:cNvSpPr>
            <p:nvPr/>
          </p:nvSpPr>
          <p:spPr bwMode="gray">
            <a:xfrm>
              <a:off x="8527147" y="5530404"/>
              <a:ext cx="1119928" cy="511600"/>
            </a:xfrm>
            <a:prstGeom prst="rect">
              <a:avLst/>
            </a:prstGeom>
            <a:solidFill>
              <a:srgbClr val="CCCCCC">
                <a:lumMod val="50000"/>
              </a:srgbClr>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t>
              </a:r>
            </a:p>
          </p:txBody>
        </p:sp>
        <p:sp>
          <p:nvSpPr>
            <p:cNvPr id="99" name="Text Box 8" descr="© INSCALE GmbH, 26.05.2010&#10;http://www.presentationload.com/">
              <a:extLst>
                <a:ext uri="{FF2B5EF4-FFF2-40B4-BE49-F238E27FC236}">
                  <a16:creationId xmlns:a16="http://schemas.microsoft.com/office/drawing/2014/main" id="{68D4C339-7A56-44DA-B112-E999B2497A63}"/>
                </a:ext>
              </a:extLst>
            </p:cNvPr>
            <p:cNvSpPr txBox="1">
              <a:spLocks noChangeArrowheads="1"/>
            </p:cNvSpPr>
            <p:nvPr/>
          </p:nvSpPr>
          <p:spPr bwMode="gray">
            <a:xfrm>
              <a:off x="7207979" y="5524014"/>
              <a:ext cx="1132065" cy="511600"/>
            </a:xfrm>
            <a:prstGeom prst="rect">
              <a:avLst/>
            </a:prstGeom>
            <a:solidFill>
              <a:srgbClr val="760A85"/>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Workflow Management</a:t>
              </a:r>
            </a:p>
          </p:txBody>
        </p:sp>
        <p:sp>
          <p:nvSpPr>
            <p:cNvPr id="100" name="Text Box 8" descr="© INSCALE GmbH, 26.05.2010&#10;http://www.presentationload.com/">
              <a:extLst>
                <a:ext uri="{FF2B5EF4-FFF2-40B4-BE49-F238E27FC236}">
                  <a16:creationId xmlns:a16="http://schemas.microsoft.com/office/drawing/2014/main" id="{A1392601-63C7-4334-BBAA-02DB2FB5A869}"/>
                </a:ext>
              </a:extLst>
            </p:cNvPr>
            <p:cNvSpPr txBox="1">
              <a:spLocks noChangeArrowheads="1"/>
            </p:cNvSpPr>
            <p:nvPr/>
          </p:nvSpPr>
          <p:spPr bwMode="gray">
            <a:xfrm>
              <a:off x="3250472" y="5530404"/>
              <a:ext cx="1132065" cy="511600"/>
            </a:xfrm>
            <a:prstGeom prst="rect">
              <a:avLst/>
            </a:prstGeom>
            <a:solidFill>
              <a:srgbClr val="760A85"/>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API-Managed </a:t>
              </a:r>
              <a:b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Integration</a:t>
              </a:r>
            </a:p>
          </p:txBody>
        </p:sp>
        <p:grpSp>
          <p:nvGrpSpPr>
            <p:cNvPr id="101" name="Group 100">
              <a:extLst>
                <a:ext uri="{FF2B5EF4-FFF2-40B4-BE49-F238E27FC236}">
                  <a16:creationId xmlns:a16="http://schemas.microsoft.com/office/drawing/2014/main" id="{BDDA914B-17B3-4377-A064-905E99DC6FCA}"/>
                </a:ext>
              </a:extLst>
            </p:cNvPr>
            <p:cNvGrpSpPr/>
            <p:nvPr/>
          </p:nvGrpSpPr>
          <p:grpSpPr>
            <a:xfrm>
              <a:off x="3251402" y="2068624"/>
              <a:ext cx="1470224" cy="3131492"/>
              <a:chOff x="5200030" y="1942551"/>
              <a:chExt cx="1470224" cy="3131492"/>
            </a:xfrm>
          </p:grpSpPr>
          <p:sp>
            <p:nvSpPr>
              <p:cNvPr id="111" name="Rectangle 110">
                <a:extLst>
                  <a:ext uri="{FF2B5EF4-FFF2-40B4-BE49-F238E27FC236}">
                    <a16:creationId xmlns:a16="http://schemas.microsoft.com/office/drawing/2014/main" id="{FFA41E62-DEF4-4A3B-8B6E-7DB9AD0AF9E7}"/>
                  </a:ext>
                </a:extLst>
              </p:cNvPr>
              <p:cNvSpPr/>
              <p:nvPr/>
            </p:nvSpPr>
            <p:spPr bwMode="gray">
              <a:xfrm>
                <a:off x="5210661" y="1942551"/>
                <a:ext cx="1438329" cy="365110"/>
              </a:xfrm>
              <a:prstGeom prst="rect">
                <a:avLst/>
              </a:prstGeom>
              <a:no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100" i="0" u="none" strike="noStrike" kern="0" cap="none" spc="0" normalizeH="0" baseline="0" noProof="0" dirty="0">
                    <a:ln>
                      <a:noFill/>
                    </a:ln>
                    <a:solidFill>
                      <a:srgbClr val="4FB81C"/>
                    </a:solidFill>
                    <a:effectLst/>
                    <a:uLnTx/>
                    <a:uFillTx/>
                    <a:latin typeface="Arial" panose="020B0604020202020204" pitchFamily="34" charset="0"/>
                    <a:cs typeface="Arial" panose="020B0604020202020204" pitchFamily="34" charset="0"/>
                  </a:rPr>
                  <a:t>Process </a:t>
                </a:r>
                <a:br>
                  <a:rPr kumimoji="0" lang="en-US" sz="1100" i="0" u="none" strike="noStrike" kern="0" cap="none" spc="0" normalizeH="0" baseline="0" noProof="0" dirty="0">
                    <a:ln>
                      <a:noFill/>
                    </a:ln>
                    <a:solidFill>
                      <a:srgbClr val="4FB81C"/>
                    </a:solidFill>
                    <a:effectLst/>
                    <a:uLnTx/>
                    <a:uFillTx/>
                    <a:latin typeface="Arial" panose="020B0604020202020204" pitchFamily="34" charset="0"/>
                    <a:cs typeface="Arial" panose="020B0604020202020204" pitchFamily="34" charset="0"/>
                  </a:rPr>
                </a:br>
                <a:r>
                  <a:rPr kumimoji="0" lang="en-US" sz="1100" i="0" u="none" strike="noStrike" kern="0" cap="none" spc="0" normalizeH="0" baseline="0" noProof="0" dirty="0">
                    <a:ln>
                      <a:noFill/>
                    </a:ln>
                    <a:solidFill>
                      <a:srgbClr val="4FB81C"/>
                    </a:solidFill>
                    <a:effectLst/>
                    <a:uLnTx/>
                    <a:uFillTx/>
                    <a:latin typeface="Arial" panose="020B0604020202020204" pitchFamily="34" charset="0"/>
                    <a:cs typeface="Arial" panose="020B0604020202020204" pitchFamily="34" charset="0"/>
                  </a:rPr>
                  <a:t>Integration</a:t>
                </a:r>
              </a:p>
            </p:txBody>
          </p:sp>
          <p:sp>
            <p:nvSpPr>
              <p:cNvPr id="112" name="Text Box 8" descr="© INSCALE GmbH, 26.05.2010&#10;http://www.presentationload.com/">
                <a:extLst>
                  <a:ext uri="{FF2B5EF4-FFF2-40B4-BE49-F238E27FC236}">
                    <a16:creationId xmlns:a16="http://schemas.microsoft.com/office/drawing/2014/main" id="{4186ACE9-2485-41A8-AECA-A722B256B4CD}"/>
                  </a:ext>
                </a:extLst>
              </p:cNvPr>
              <p:cNvSpPr txBox="1">
                <a:spLocks noChangeArrowheads="1"/>
              </p:cNvSpPr>
              <p:nvPr/>
            </p:nvSpPr>
            <p:spPr bwMode="gray">
              <a:xfrm>
                <a:off x="5200030" y="2373065"/>
                <a:ext cx="1448960" cy="506066"/>
              </a:xfrm>
              <a:prstGeom prst="rect">
                <a:avLst/>
              </a:prstGeom>
              <a:solidFill>
                <a:srgbClr val="4FB81C"/>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A2A </a:t>
                </a:r>
                <a:b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Integration</a:t>
                </a:r>
              </a:p>
            </p:txBody>
          </p:sp>
          <p:sp>
            <p:nvSpPr>
              <p:cNvPr id="113" name="Text Box 8" descr="© INSCALE GmbH, 26.05.2010&#10;http://www.presentationload.com/">
                <a:extLst>
                  <a:ext uri="{FF2B5EF4-FFF2-40B4-BE49-F238E27FC236}">
                    <a16:creationId xmlns:a16="http://schemas.microsoft.com/office/drawing/2014/main" id="{40C0EC4B-ED6B-4479-B3F5-CB58FFE8AC40}"/>
                  </a:ext>
                </a:extLst>
              </p:cNvPr>
              <p:cNvSpPr txBox="1">
                <a:spLocks noChangeArrowheads="1"/>
              </p:cNvSpPr>
              <p:nvPr/>
            </p:nvSpPr>
            <p:spPr bwMode="gray">
              <a:xfrm>
                <a:off x="5210661" y="2988443"/>
                <a:ext cx="1438683" cy="511600"/>
              </a:xfrm>
              <a:prstGeom prst="rect">
                <a:avLst/>
              </a:prstGeom>
              <a:solidFill>
                <a:srgbClr val="4FB81C"/>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B2B </a:t>
                </a:r>
                <a:b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Integration </a:t>
                </a:r>
              </a:p>
            </p:txBody>
          </p:sp>
          <p:sp>
            <p:nvSpPr>
              <p:cNvPr id="114" name="Text Box 8" descr="© INSCALE GmbH, 26.05.2010&#10;http://www.presentationload.com/">
                <a:extLst>
                  <a:ext uri="{FF2B5EF4-FFF2-40B4-BE49-F238E27FC236}">
                    <a16:creationId xmlns:a16="http://schemas.microsoft.com/office/drawing/2014/main" id="{03696352-21C5-448B-BFA0-56B514437A4E}"/>
                  </a:ext>
                </a:extLst>
              </p:cNvPr>
              <p:cNvSpPr txBox="1">
                <a:spLocks noChangeArrowheads="1"/>
              </p:cNvSpPr>
              <p:nvPr/>
            </p:nvSpPr>
            <p:spPr bwMode="gray">
              <a:xfrm>
                <a:off x="5210661" y="3603244"/>
                <a:ext cx="1448960" cy="517711"/>
              </a:xfrm>
              <a:prstGeom prst="rect">
                <a:avLst/>
              </a:prstGeom>
              <a:solidFill>
                <a:srgbClr val="4FB81C"/>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Business Network Integration</a:t>
                </a:r>
              </a:p>
            </p:txBody>
          </p:sp>
          <p:sp>
            <p:nvSpPr>
              <p:cNvPr id="115" name="Text Box 8" descr="© INSCALE GmbH, 26.05.2010&#10;http://www.presentationload.com/">
                <a:extLst>
                  <a:ext uri="{FF2B5EF4-FFF2-40B4-BE49-F238E27FC236}">
                    <a16:creationId xmlns:a16="http://schemas.microsoft.com/office/drawing/2014/main" id="{490683DD-52C2-41AF-9DE9-72FA434950E7}"/>
                  </a:ext>
                </a:extLst>
              </p:cNvPr>
              <p:cNvSpPr txBox="1">
                <a:spLocks noChangeArrowheads="1"/>
              </p:cNvSpPr>
              <p:nvPr/>
            </p:nvSpPr>
            <p:spPr bwMode="gray">
              <a:xfrm>
                <a:off x="5221292" y="4227211"/>
                <a:ext cx="1448962" cy="846832"/>
              </a:xfrm>
              <a:prstGeom prst="rect">
                <a:avLst/>
              </a:prstGeom>
              <a:solidFill>
                <a:srgbClr val="CCCCCC">
                  <a:lumMod val="50000"/>
                </a:srgbClr>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Customer-Specific Use Case</a:t>
                </a:r>
              </a:p>
            </p:txBody>
          </p:sp>
        </p:grpSp>
        <p:grpSp>
          <p:nvGrpSpPr>
            <p:cNvPr id="102" name="Group 101">
              <a:extLst>
                <a:ext uri="{FF2B5EF4-FFF2-40B4-BE49-F238E27FC236}">
                  <a16:creationId xmlns:a16="http://schemas.microsoft.com/office/drawing/2014/main" id="{29D71FAE-95F0-4833-AF5E-AF246BDD6D6D}"/>
                </a:ext>
              </a:extLst>
            </p:cNvPr>
            <p:cNvGrpSpPr/>
            <p:nvPr/>
          </p:nvGrpSpPr>
          <p:grpSpPr>
            <a:xfrm>
              <a:off x="6633436" y="2068624"/>
              <a:ext cx="1460995" cy="3156381"/>
              <a:chOff x="8560171" y="1942551"/>
              <a:chExt cx="1460995" cy="3156381"/>
            </a:xfrm>
          </p:grpSpPr>
          <p:sp>
            <p:nvSpPr>
              <p:cNvPr id="105" name="Rectangle 104">
                <a:extLst>
                  <a:ext uri="{FF2B5EF4-FFF2-40B4-BE49-F238E27FC236}">
                    <a16:creationId xmlns:a16="http://schemas.microsoft.com/office/drawing/2014/main" id="{26FE37BF-3CB7-4273-A91B-668EAE0CC222}"/>
                  </a:ext>
                </a:extLst>
              </p:cNvPr>
              <p:cNvSpPr/>
              <p:nvPr/>
            </p:nvSpPr>
            <p:spPr bwMode="gray">
              <a:xfrm>
                <a:off x="8560172" y="1942551"/>
                <a:ext cx="1448960" cy="365111"/>
              </a:xfrm>
              <a:prstGeom prst="rect">
                <a:avLst/>
              </a:prstGeom>
              <a:no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100" i="0" u="none" strike="noStrike" kern="0" cap="none" spc="0" normalizeH="0" baseline="0" noProof="0" dirty="0">
                    <a:ln>
                      <a:noFill/>
                    </a:ln>
                    <a:solidFill>
                      <a:srgbClr val="0076CB"/>
                    </a:solidFill>
                    <a:effectLst/>
                    <a:uLnTx/>
                    <a:uFillTx/>
                    <a:latin typeface="Arial" panose="020B0604020202020204" pitchFamily="34" charset="0"/>
                    <a:cs typeface="Arial" panose="020B0604020202020204" pitchFamily="34" charset="0"/>
                  </a:rPr>
                  <a:t>User </a:t>
                </a:r>
                <a:br>
                  <a:rPr kumimoji="0" lang="en-US" sz="1100" i="0" u="none" strike="noStrike" kern="0" cap="none" spc="0" normalizeH="0" baseline="0" noProof="0" dirty="0">
                    <a:ln>
                      <a:noFill/>
                    </a:ln>
                    <a:solidFill>
                      <a:srgbClr val="0076CB"/>
                    </a:solidFill>
                    <a:effectLst/>
                    <a:uLnTx/>
                    <a:uFillTx/>
                    <a:latin typeface="Arial" panose="020B0604020202020204" pitchFamily="34" charset="0"/>
                    <a:cs typeface="Arial" panose="020B0604020202020204" pitchFamily="34" charset="0"/>
                  </a:rPr>
                </a:br>
                <a:r>
                  <a:rPr kumimoji="0" lang="en-US" sz="1100" i="0" u="none" strike="noStrike" kern="0" cap="none" spc="0" normalizeH="0" baseline="0" noProof="0" dirty="0">
                    <a:ln>
                      <a:noFill/>
                    </a:ln>
                    <a:solidFill>
                      <a:srgbClr val="0076CB"/>
                    </a:solidFill>
                    <a:effectLst/>
                    <a:uLnTx/>
                    <a:uFillTx/>
                    <a:latin typeface="Arial" panose="020B0604020202020204" pitchFamily="34" charset="0"/>
                    <a:cs typeface="Arial" panose="020B0604020202020204" pitchFamily="34" charset="0"/>
                  </a:rPr>
                  <a:t>Integration</a:t>
                </a:r>
              </a:p>
            </p:txBody>
          </p:sp>
          <p:sp>
            <p:nvSpPr>
              <p:cNvPr id="106" name="Text Box 8" descr="© INSCALE GmbH, 26.05.2010&#10;http://www.presentationload.com/">
                <a:extLst>
                  <a:ext uri="{FF2B5EF4-FFF2-40B4-BE49-F238E27FC236}">
                    <a16:creationId xmlns:a16="http://schemas.microsoft.com/office/drawing/2014/main" id="{A8491703-9972-47ED-9468-2DD70A9A3CD9}"/>
                  </a:ext>
                </a:extLst>
              </p:cNvPr>
              <p:cNvSpPr txBox="1">
                <a:spLocks noChangeArrowheads="1"/>
              </p:cNvSpPr>
              <p:nvPr/>
            </p:nvSpPr>
            <p:spPr bwMode="gray">
              <a:xfrm>
                <a:off x="8560171" y="2367529"/>
                <a:ext cx="1448960" cy="499381"/>
              </a:xfrm>
              <a:prstGeom prst="rect">
                <a:avLst/>
              </a:prstGeom>
              <a:solidFill>
                <a:srgbClr val="0076CB"/>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UI </a:t>
                </a:r>
                <a:b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Integration </a:t>
                </a:r>
              </a:p>
            </p:txBody>
          </p:sp>
          <p:sp>
            <p:nvSpPr>
              <p:cNvPr id="107" name="Text Box 8" descr="© INSCALE GmbH, 26.05.2010&#10;http://www.presentationload.com/">
                <a:extLst>
                  <a:ext uri="{FF2B5EF4-FFF2-40B4-BE49-F238E27FC236}">
                    <a16:creationId xmlns:a16="http://schemas.microsoft.com/office/drawing/2014/main" id="{4747BE68-6302-452A-9873-4D0FD0FE8353}"/>
                  </a:ext>
                </a:extLst>
              </p:cNvPr>
              <p:cNvSpPr txBox="1">
                <a:spLocks noChangeArrowheads="1"/>
              </p:cNvSpPr>
              <p:nvPr/>
            </p:nvSpPr>
            <p:spPr bwMode="gray">
              <a:xfrm>
                <a:off x="8572206" y="2988443"/>
                <a:ext cx="1448960" cy="511600"/>
              </a:xfrm>
              <a:prstGeom prst="rect">
                <a:avLst/>
              </a:prstGeom>
              <a:solidFill>
                <a:srgbClr val="0076CB"/>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Mobile </a:t>
                </a:r>
                <a:b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Integration</a:t>
                </a:r>
              </a:p>
            </p:txBody>
          </p:sp>
          <p:sp>
            <p:nvSpPr>
              <p:cNvPr id="108" name="Text Box 8" descr="© INSCALE GmbH, 26.05.2010&#10;http://www.presentationload.com/">
                <a:extLst>
                  <a:ext uri="{FF2B5EF4-FFF2-40B4-BE49-F238E27FC236}">
                    <a16:creationId xmlns:a16="http://schemas.microsoft.com/office/drawing/2014/main" id="{6F780EA2-BC77-45E7-92F5-E6EAB8A1D137}"/>
                  </a:ext>
                </a:extLst>
              </p:cNvPr>
              <p:cNvSpPr txBox="1">
                <a:spLocks noChangeArrowheads="1"/>
              </p:cNvSpPr>
              <p:nvPr/>
            </p:nvSpPr>
            <p:spPr bwMode="gray">
              <a:xfrm>
                <a:off x="8570448" y="3609355"/>
                <a:ext cx="1448960" cy="511600"/>
              </a:xfrm>
              <a:prstGeom prst="rect">
                <a:avLst/>
              </a:prstGeom>
              <a:solidFill>
                <a:srgbClr val="0076CB"/>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Desktop </a:t>
                </a:r>
                <a:b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Integration</a:t>
                </a:r>
              </a:p>
            </p:txBody>
          </p:sp>
          <p:sp>
            <p:nvSpPr>
              <p:cNvPr id="109" name="Text Box 8" descr="© INSCALE GmbH, 26.05.2010&#10;http://www.presentationload.com/">
                <a:extLst>
                  <a:ext uri="{FF2B5EF4-FFF2-40B4-BE49-F238E27FC236}">
                    <a16:creationId xmlns:a16="http://schemas.microsoft.com/office/drawing/2014/main" id="{5B54DF8B-8353-4004-B14A-5C1158EA4C58}"/>
                  </a:ext>
                </a:extLst>
              </p:cNvPr>
              <p:cNvSpPr txBox="1">
                <a:spLocks noChangeArrowheads="1"/>
              </p:cNvSpPr>
              <p:nvPr/>
            </p:nvSpPr>
            <p:spPr bwMode="gray">
              <a:xfrm>
                <a:off x="8572205" y="4227210"/>
                <a:ext cx="1436927" cy="514657"/>
              </a:xfrm>
              <a:prstGeom prst="rect">
                <a:avLst/>
              </a:prstGeom>
              <a:solidFill>
                <a:srgbClr val="0076CB"/>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t>
                </a:r>
              </a:p>
            </p:txBody>
          </p:sp>
          <p:sp>
            <p:nvSpPr>
              <p:cNvPr id="110" name="Text Box 8" descr="© INSCALE GmbH, 26.05.2010&#10;http://www.presentationload.com/">
                <a:extLst>
                  <a:ext uri="{FF2B5EF4-FFF2-40B4-BE49-F238E27FC236}">
                    <a16:creationId xmlns:a16="http://schemas.microsoft.com/office/drawing/2014/main" id="{CEB453EF-E32D-4B69-9B8A-B98464532E7A}"/>
                  </a:ext>
                </a:extLst>
              </p:cNvPr>
              <p:cNvSpPr txBox="1">
                <a:spLocks noChangeArrowheads="1"/>
              </p:cNvSpPr>
              <p:nvPr/>
            </p:nvSpPr>
            <p:spPr bwMode="gray">
              <a:xfrm>
                <a:off x="8566187" y="4855486"/>
                <a:ext cx="1448962" cy="243446"/>
              </a:xfrm>
              <a:prstGeom prst="rect">
                <a:avLst/>
              </a:prstGeom>
              <a:solidFill>
                <a:srgbClr val="CCCCCC">
                  <a:lumMod val="50000"/>
                </a:srgbClr>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t>
                </a:r>
              </a:p>
            </p:txBody>
          </p:sp>
        </p:grpSp>
        <p:sp>
          <p:nvSpPr>
            <p:cNvPr id="103" name="Text Box 8" descr="© INSCALE GmbH, 26.05.2010&#10;http://www.presentationload.com/">
              <a:extLst>
                <a:ext uri="{FF2B5EF4-FFF2-40B4-BE49-F238E27FC236}">
                  <a16:creationId xmlns:a16="http://schemas.microsoft.com/office/drawing/2014/main" id="{DB73D538-40A0-4CCC-9917-01782D01ACF3}"/>
                </a:ext>
              </a:extLst>
            </p:cNvPr>
            <p:cNvSpPr txBox="1">
              <a:spLocks noChangeArrowheads="1"/>
            </p:cNvSpPr>
            <p:nvPr/>
          </p:nvSpPr>
          <p:spPr bwMode="gray">
            <a:xfrm>
              <a:off x="4569641" y="5542147"/>
              <a:ext cx="1132065" cy="511600"/>
            </a:xfrm>
            <a:prstGeom prst="rect">
              <a:avLst/>
            </a:prstGeom>
            <a:solidFill>
              <a:srgbClr val="760A85"/>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05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Event-Based Integration</a:t>
              </a:r>
            </a:p>
          </p:txBody>
        </p:sp>
        <p:cxnSp>
          <p:nvCxnSpPr>
            <p:cNvPr id="104" name="Straight Arrow Connector 103">
              <a:extLst>
                <a:ext uri="{FF2B5EF4-FFF2-40B4-BE49-F238E27FC236}">
                  <a16:creationId xmlns:a16="http://schemas.microsoft.com/office/drawing/2014/main" id="{8D6BB960-2FCB-4EEE-AAE2-2B69544B5F05}"/>
                </a:ext>
              </a:extLst>
            </p:cNvPr>
            <p:cNvCxnSpPr>
              <a:cxnSpLocks/>
            </p:cNvCxnSpPr>
            <p:nvPr/>
          </p:nvCxnSpPr>
          <p:spPr>
            <a:xfrm>
              <a:off x="2851756" y="2493602"/>
              <a:ext cx="0" cy="3878171"/>
            </a:xfrm>
            <a:prstGeom prst="straightConnector1">
              <a:avLst/>
            </a:prstGeom>
            <a:noFill/>
            <a:ln w="57150" cap="flat" cmpd="sng" algn="ctr">
              <a:solidFill>
                <a:srgbClr val="999999">
                  <a:lumMod val="60000"/>
                  <a:lumOff val="40000"/>
                </a:srgbClr>
              </a:solidFill>
              <a:prstDash val="solid"/>
              <a:headEnd type="none" w="med" len="med"/>
              <a:tailEnd type="triangle" w="lg" len="lg"/>
            </a:ln>
            <a:effectLst/>
          </p:spPr>
        </p:cxnSp>
      </p:grpSp>
      <p:grpSp>
        <p:nvGrpSpPr>
          <p:cNvPr id="60" name="Group 59">
            <a:extLst>
              <a:ext uri="{FF2B5EF4-FFF2-40B4-BE49-F238E27FC236}">
                <a16:creationId xmlns:a16="http://schemas.microsoft.com/office/drawing/2014/main" id="{452D50B9-8BF9-4E75-AD67-CCF90642E00D}"/>
              </a:ext>
            </a:extLst>
          </p:cNvPr>
          <p:cNvGrpSpPr/>
          <p:nvPr/>
        </p:nvGrpSpPr>
        <p:grpSpPr>
          <a:xfrm>
            <a:off x="8821729" y="1598562"/>
            <a:ext cx="2960955" cy="4662957"/>
            <a:chOff x="580165" y="6109900"/>
            <a:chExt cx="2960955" cy="4662957"/>
          </a:xfrm>
        </p:grpSpPr>
        <p:sp>
          <p:nvSpPr>
            <p:cNvPr id="61" name="TextBox 60">
              <a:extLst>
                <a:ext uri="{FF2B5EF4-FFF2-40B4-BE49-F238E27FC236}">
                  <a16:creationId xmlns:a16="http://schemas.microsoft.com/office/drawing/2014/main" id="{4DCD2564-9A28-4F34-B759-2D1DFDBFFCBD}"/>
                </a:ext>
              </a:extLst>
            </p:cNvPr>
            <p:cNvSpPr txBox="1"/>
            <p:nvPr/>
          </p:nvSpPr>
          <p:spPr>
            <a:xfrm>
              <a:off x="580165" y="6137242"/>
              <a:ext cx="2960955" cy="4635615"/>
            </a:xfrm>
            <a:prstGeom prst="rect">
              <a:avLst/>
            </a:prstGeom>
            <a:solidFill>
              <a:schemeClr val="bg1">
                <a:lumMod val="85000"/>
              </a:schemeClr>
            </a:solidFill>
          </p:spPr>
          <p:txBody>
            <a:bodyPr wrap="square" lIns="72000" tIns="792000" rIns="72000" bIns="36000" rtlCol="0" anchor="t">
              <a:noAutofit/>
            </a:bodyPr>
            <a:lstStyle/>
            <a:p>
              <a:pPr lvl="0" algn="just" defTabSz="661988" eaLnBrk="0" fontAlgn="base" hangingPunct="0">
                <a:spcBef>
                  <a:spcPts val="600"/>
                </a:spcBef>
                <a:spcAft>
                  <a:spcPct val="0"/>
                </a:spcAft>
                <a:defRPr/>
              </a:pPr>
              <a:r>
                <a:rPr lang="en-US" sz="1100" b="1" kern="0" dirty="0">
                  <a:solidFill>
                    <a:srgbClr val="000000"/>
                  </a:solidFill>
                  <a:latin typeface="Arial"/>
                </a:rPr>
                <a:t>Use Case Patterns:</a:t>
              </a:r>
              <a:r>
                <a:rPr lang="en-US" sz="1100" kern="0" dirty="0">
                  <a:solidFill>
                    <a:srgbClr val="000000"/>
                  </a:solidFill>
                  <a:latin typeface="Arial"/>
                </a:rPr>
                <a:t> Each integration style can be refined by use case patterns which describe frequently found integration use cases in enterprise landscapes. Based on the same principles, the cross use cases category comprises use case patterns that complement one ore more of the four core integration styles – e.g. API-Managed Integration or Event-Based Integration. Use Case Patterns are technology-agnostic</a:t>
              </a:r>
            </a:p>
            <a:p>
              <a:pPr lvl="0" algn="just" defTabSz="661988" eaLnBrk="0" fontAlgn="base" hangingPunct="0">
                <a:spcBef>
                  <a:spcPts val="600"/>
                </a:spcBef>
                <a:spcAft>
                  <a:spcPct val="0"/>
                </a:spcAft>
                <a:defRPr/>
              </a:pPr>
              <a:r>
                <a:rPr lang="en-US" sz="1100" b="1" kern="0" dirty="0">
                  <a:solidFill>
                    <a:srgbClr val="000000"/>
                  </a:solidFill>
                  <a:latin typeface="Arial"/>
                </a:rPr>
                <a:t>Extensible Library: </a:t>
              </a:r>
              <a:r>
                <a:rPr lang="en-US" sz="1100" kern="0" dirty="0">
                  <a:solidFill>
                    <a:srgbClr val="000000"/>
                  </a:solidFill>
                  <a:latin typeface="Arial"/>
                </a:rPr>
                <a:t>ISA-M includes a typical set of use case patterns that you can use as a starting point for your organization. You can flexibly adjust the library of use case patterns to your specific needs e.g. by adding additional customer-specific use case patterns or removing patterns that are not relevant in your organization. In the next slides, all use case patterns are described in more detail including an example in the context of SAP.</a:t>
              </a:r>
            </a:p>
          </p:txBody>
        </p:sp>
        <p:grpSp>
          <p:nvGrpSpPr>
            <p:cNvPr id="62" name="Group 61">
              <a:extLst>
                <a:ext uri="{FF2B5EF4-FFF2-40B4-BE49-F238E27FC236}">
                  <a16:creationId xmlns:a16="http://schemas.microsoft.com/office/drawing/2014/main" id="{CF59B2B0-A941-4B70-A547-D5E6A3C57F52}"/>
                </a:ext>
              </a:extLst>
            </p:cNvPr>
            <p:cNvGrpSpPr/>
            <p:nvPr/>
          </p:nvGrpSpPr>
          <p:grpSpPr>
            <a:xfrm>
              <a:off x="590093" y="6137243"/>
              <a:ext cx="1457118" cy="615357"/>
              <a:chOff x="539890" y="5608167"/>
              <a:chExt cx="1457118" cy="1120882"/>
            </a:xfrm>
          </p:grpSpPr>
          <p:sp>
            <p:nvSpPr>
              <p:cNvPr id="66" name="TextBox 65">
                <a:extLst>
                  <a:ext uri="{FF2B5EF4-FFF2-40B4-BE49-F238E27FC236}">
                    <a16:creationId xmlns:a16="http://schemas.microsoft.com/office/drawing/2014/main" id="{16543E92-BDD9-45EB-A38C-E3EF5485C669}"/>
                  </a:ext>
                </a:extLst>
              </p:cNvPr>
              <p:cNvSpPr txBox="1"/>
              <p:nvPr/>
            </p:nvSpPr>
            <p:spPr>
              <a:xfrm>
                <a:off x="890339" y="5608169"/>
                <a:ext cx="1106669" cy="1120880"/>
              </a:xfrm>
              <a:prstGeom prst="rect">
                <a:avLst/>
              </a:prstGeom>
              <a:solidFill>
                <a:schemeClr val="tx1"/>
              </a:solidFill>
            </p:spPr>
            <p:txBody>
              <a:bodyPr wrap="square" lIns="72000" tIns="252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67" name="TextBox 66">
                <a:extLst>
                  <a:ext uri="{FF2B5EF4-FFF2-40B4-BE49-F238E27FC236}">
                    <a16:creationId xmlns:a16="http://schemas.microsoft.com/office/drawing/2014/main" id="{ACB14CCF-4E17-46FE-9E6C-B6FEC17E9AA5}"/>
                  </a:ext>
                </a:extLst>
              </p:cNvPr>
              <p:cNvSpPr txBox="1"/>
              <p:nvPr/>
            </p:nvSpPr>
            <p:spPr>
              <a:xfrm>
                <a:off x="539890" y="5608167"/>
                <a:ext cx="432191" cy="1120869"/>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grpSp>
        <p:cxnSp>
          <p:nvCxnSpPr>
            <p:cNvPr id="63" name="Straight Connector 62">
              <a:extLst>
                <a:ext uri="{FF2B5EF4-FFF2-40B4-BE49-F238E27FC236}">
                  <a16:creationId xmlns:a16="http://schemas.microsoft.com/office/drawing/2014/main" id="{F79405E9-A615-468B-AEF0-4466D8E97182}"/>
                </a:ext>
              </a:extLst>
            </p:cNvPr>
            <p:cNvCxnSpPr>
              <a:cxnSpLocks/>
            </p:cNvCxnSpPr>
            <p:nvPr/>
          </p:nvCxnSpPr>
          <p:spPr>
            <a:xfrm>
              <a:off x="1028137" y="6109900"/>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F2F6425-17AC-47E9-A3F8-0787EBC0E73B}"/>
                </a:ext>
              </a:extLst>
            </p:cNvPr>
            <p:cNvCxnSpPr>
              <a:cxnSpLocks/>
            </p:cNvCxnSpPr>
            <p:nvPr/>
          </p:nvCxnSpPr>
          <p:spPr>
            <a:xfrm flipH="1">
              <a:off x="980488" y="6650265"/>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59" name="Picture 58">
            <a:extLst>
              <a:ext uri="{FF2B5EF4-FFF2-40B4-BE49-F238E27FC236}">
                <a16:creationId xmlns:a16="http://schemas.microsoft.com/office/drawing/2014/main" id="{537234BA-A1B9-4AAC-81A5-2DFBE7EA80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66021" y="1625898"/>
            <a:ext cx="530373" cy="530373"/>
          </a:xfrm>
          <a:prstGeom prst="rect">
            <a:avLst/>
          </a:prstGeom>
        </p:spPr>
      </p:pic>
    </p:spTree>
    <p:extLst>
      <p:ext uri="{BB962C8B-B14F-4D97-AF65-F5344CB8AC3E}">
        <p14:creationId xmlns:p14="http://schemas.microsoft.com/office/powerpoint/2010/main" val="3204082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echteck 52"/>
          <p:cNvSpPr/>
          <p:nvPr/>
        </p:nvSpPr>
        <p:spPr bwMode="gray">
          <a:xfrm>
            <a:off x="577775" y="1647314"/>
            <a:ext cx="3350760" cy="609458"/>
          </a:xfrm>
          <a:prstGeom prst="rect">
            <a:avLst/>
          </a:prstGeom>
          <a:solidFill>
            <a:srgbClr val="4FB81C"/>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36000" rIns="72000" bIns="7200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400" i="0" u="none" strike="noStrike" kern="0" cap="none" spc="0" normalizeH="0" baseline="0" noProof="0" dirty="0">
                <a:ln>
                  <a:noFill/>
                </a:ln>
                <a:solidFill>
                  <a:srgbClr val="FFFFFF"/>
                </a:solidFill>
                <a:effectLst/>
                <a:uLnTx/>
                <a:uFillTx/>
                <a:latin typeface="Arial"/>
              </a:rPr>
              <a:t>A2A </a:t>
            </a:r>
            <a:br>
              <a:rPr kumimoji="0" lang="en-US" sz="1400" i="0" u="none" strike="noStrike" kern="0" cap="none" spc="0" normalizeH="0" baseline="0" noProof="0" dirty="0">
                <a:ln>
                  <a:noFill/>
                </a:ln>
                <a:solidFill>
                  <a:srgbClr val="FFFFFF"/>
                </a:solidFill>
                <a:effectLst/>
                <a:uLnTx/>
                <a:uFillTx/>
                <a:latin typeface="Arial"/>
              </a:rPr>
            </a:br>
            <a:r>
              <a:rPr kumimoji="0" lang="en-US" sz="1400" i="0" u="none" strike="noStrike" kern="0" cap="none" spc="0" normalizeH="0" baseline="0" noProof="0" dirty="0">
                <a:ln>
                  <a:noFill/>
                </a:ln>
                <a:solidFill>
                  <a:srgbClr val="FFFFFF"/>
                </a:solidFill>
                <a:effectLst/>
                <a:uLnTx/>
                <a:uFillTx/>
                <a:latin typeface="Arial"/>
              </a:rPr>
              <a:t>Integration </a:t>
            </a:r>
          </a:p>
        </p:txBody>
      </p:sp>
      <p:sp>
        <p:nvSpPr>
          <p:cNvPr id="126" name="Rechteck 52"/>
          <p:cNvSpPr/>
          <p:nvPr/>
        </p:nvSpPr>
        <p:spPr bwMode="gray">
          <a:xfrm>
            <a:off x="8069526" y="1647314"/>
            <a:ext cx="3445142" cy="609458"/>
          </a:xfrm>
          <a:prstGeom prst="rect">
            <a:avLst/>
          </a:prstGeom>
          <a:solidFill>
            <a:srgbClr val="4FB81C"/>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36000" rIns="72000" bIns="7200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400" i="0" u="none" strike="noStrike" kern="0" cap="none" spc="0" normalizeH="0" baseline="0" noProof="0" dirty="0">
                <a:ln>
                  <a:noFill/>
                </a:ln>
                <a:solidFill>
                  <a:srgbClr val="FFFFFF"/>
                </a:solidFill>
                <a:effectLst/>
                <a:uLnTx/>
                <a:uFillTx/>
                <a:latin typeface="Arial"/>
              </a:rPr>
              <a:t>Business Network </a:t>
            </a:r>
            <a:br>
              <a:rPr kumimoji="0" lang="en-US" sz="1400" i="0" u="none" strike="noStrike" kern="0" cap="none" spc="0" normalizeH="0" baseline="0" noProof="0" dirty="0">
                <a:ln>
                  <a:noFill/>
                </a:ln>
                <a:solidFill>
                  <a:srgbClr val="FFFFFF"/>
                </a:solidFill>
                <a:effectLst/>
                <a:uLnTx/>
                <a:uFillTx/>
                <a:latin typeface="Arial"/>
              </a:rPr>
            </a:br>
            <a:r>
              <a:rPr kumimoji="0" lang="en-US" sz="1400" i="0" u="none" strike="noStrike" kern="0" cap="none" spc="0" normalizeH="0" baseline="0" noProof="0" dirty="0">
                <a:ln>
                  <a:noFill/>
                </a:ln>
                <a:solidFill>
                  <a:srgbClr val="FFFFFF"/>
                </a:solidFill>
                <a:effectLst/>
                <a:uLnTx/>
                <a:uFillTx/>
                <a:latin typeface="Arial"/>
              </a:rPr>
              <a:t>Integration </a:t>
            </a:r>
          </a:p>
        </p:txBody>
      </p:sp>
      <p:sp>
        <p:nvSpPr>
          <p:cNvPr id="144" name="Rechteck 52"/>
          <p:cNvSpPr/>
          <p:nvPr/>
        </p:nvSpPr>
        <p:spPr bwMode="gray">
          <a:xfrm>
            <a:off x="4269010" y="1647314"/>
            <a:ext cx="3460041" cy="609458"/>
          </a:xfrm>
          <a:prstGeom prst="rect">
            <a:avLst/>
          </a:prstGeom>
          <a:solidFill>
            <a:srgbClr val="4FB81C"/>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36000" rIns="72000" bIns="7200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400" i="0" u="none" strike="noStrike" kern="0" cap="none" spc="0" normalizeH="0" baseline="0" noProof="0" dirty="0">
                <a:ln>
                  <a:noFill/>
                </a:ln>
                <a:solidFill>
                  <a:srgbClr val="FFFFFF"/>
                </a:solidFill>
                <a:effectLst/>
                <a:uLnTx/>
                <a:uFillTx/>
                <a:latin typeface="Arial"/>
              </a:rPr>
              <a:t>B2B </a:t>
            </a:r>
            <a:br>
              <a:rPr kumimoji="0" lang="en-US" sz="1400" i="0" u="none" strike="noStrike" kern="0" cap="none" spc="0" normalizeH="0" baseline="0" noProof="0" dirty="0">
                <a:ln>
                  <a:noFill/>
                </a:ln>
                <a:solidFill>
                  <a:srgbClr val="FFFFFF"/>
                </a:solidFill>
                <a:effectLst/>
                <a:uLnTx/>
                <a:uFillTx/>
                <a:latin typeface="Arial"/>
              </a:rPr>
            </a:br>
            <a:r>
              <a:rPr kumimoji="0" lang="en-US" sz="1400" i="0" u="none" strike="noStrike" kern="0" cap="none" spc="0" normalizeH="0" baseline="0" noProof="0" dirty="0">
                <a:ln>
                  <a:noFill/>
                </a:ln>
                <a:solidFill>
                  <a:srgbClr val="FFFFFF"/>
                </a:solidFill>
                <a:effectLst/>
                <a:uLnTx/>
                <a:uFillTx/>
                <a:latin typeface="Arial"/>
              </a:rPr>
              <a:t>Integration </a:t>
            </a:r>
          </a:p>
        </p:txBody>
      </p:sp>
      <p:sp>
        <p:nvSpPr>
          <p:cNvPr id="127" name="Rechteck 52"/>
          <p:cNvSpPr/>
          <p:nvPr/>
        </p:nvSpPr>
        <p:spPr bwMode="gray">
          <a:xfrm>
            <a:off x="8069526" y="2252009"/>
            <a:ext cx="3445142" cy="2935011"/>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108000" rIns="36000" bIns="108000" anchor="t" anchorCtr="0"/>
          <a:lstStyle/>
          <a:p>
            <a:pPr lvl="0" defTabSz="913573">
              <a:lnSpc>
                <a:spcPct val="95000"/>
              </a:lnSpc>
              <a:spcAft>
                <a:spcPts val="800"/>
              </a:spcAft>
              <a:buClr>
                <a:srgbClr val="969696"/>
              </a:buClr>
              <a:defRPr/>
            </a:pPr>
            <a:r>
              <a:rPr lang="en-US" sz="1300" kern="0" dirty="0">
                <a:solidFill>
                  <a:sysClr val="windowText" lastClr="000000"/>
                </a:solidFill>
                <a:latin typeface="Arial"/>
              </a:rPr>
              <a:t>Chaining of business process steps between business partners </a:t>
            </a:r>
            <a:r>
              <a:rPr kumimoji="0" lang="en-US" sz="1300" b="0" i="0" u="none" strike="noStrike" kern="0" cap="none" spc="0" normalizeH="0" baseline="0" noProof="0" dirty="0">
                <a:ln>
                  <a:noFill/>
                </a:ln>
                <a:solidFill>
                  <a:sysClr val="windowText" lastClr="000000"/>
                </a:solidFill>
                <a:effectLst/>
                <a:uLnTx/>
                <a:uFillTx/>
                <a:latin typeface="Arial"/>
              </a:rPr>
              <a:t>managed by a business network.</a:t>
            </a:r>
          </a:p>
        </p:txBody>
      </p:sp>
      <p:sp>
        <p:nvSpPr>
          <p:cNvPr id="145" name="Rechteck 52"/>
          <p:cNvSpPr/>
          <p:nvPr/>
        </p:nvSpPr>
        <p:spPr bwMode="gray">
          <a:xfrm>
            <a:off x="4269011" y="2252009"/>
            <a:ext cx="3460040" cy="2935011"/>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108000" rIns="72000" bIns="108000" anchor="t" anchorCtr="0"/>
          <a:lstStyle/>
          <a:p>
            <a:pPr lvl="0" defTabSz="913573">
              <a:lnSpc>
                <a:spcPct val="95000"/>
              </a:lnSpc>
              <a:spcAft>
                <a:spcPts val="800"/>
              </a:spcAft>
              <a:buClr>
                <a:srgbClr val="969696"/>
              </a:buClr>
              <a:defRPr/>
            </a:pPr>
            <a:r>
              <a:rPr lang="en-US" sz="1300" kern="0" dirty="0">
                <a:solidFill>
                  <a:sysClr val="windowText" lastClr="000000"/>
                </a:solidFill>
                <a:latin typeface="Arial"/>
              </a:rPr>
              <a:t>Chaining of business process steps between business partners by the exchange of transactional data leveraging standard B2B protocols. </a:t>
            </a:r>
          </a:p>
        </p:txBody>
      </p:sp>
      <p:sp>
        <p:nvSpPr>
          <p:cNvPr id="162" name="Rechteck 52"/>
          <p:cNvSpPr/>
          <p:nvPr/>
        </p:nvSpPr>
        <p:spPr bwMode="gray">
          <a:xfrm>
            <a:off x="577775" y="2252009"/>
            <a:ext cx="3350759" cy="2935011"/>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108000" rIns="72000" bIns="108000" anchor="t" anchorCtr="0"/>
          <a:lstStyle/>
          <a:p>
            <a:pPr marL="0" marR="0" lvl="0" indent="0" defTabSz="913573" eaLnBrk="1" fontAlgn="auto" latinLnBrk="0" hangingPunct="1">
              <a:lnSpc>
                <a:spcPct val="95000"/>
              </a:lnSpc>
              <a:spcBef>
                <a:spcPts val="0"/>
              </a:spcBef>
              <a:spcAft>
                <a:spcPts val="800"/>
              </a:spcAft>
              <a:buClr>
                <a:srgbClr val="969696"/>
              </a:buClr>
              <a:buSzTx/>
              <a:buFontTx/>
              <a:buNone/>
              <a:tabLst/>
              <a:defRPr/>
            </a:pPr>
            <a:r>
              <a:rPr kumimoji="0" lang="en-US" sz="1300" b="0" i="0" u="none" strike="noStrike" kern="0" cap="none" spc="0" normalizeH="0" baseline="0" noProof="0" dirty="0">
                <a:ln>
                  <a:noFill/>
                </a:ln>
                <a:solidFill>
                  <a:sysClr val="windowText" lastClr="000000"/>
                </a:solidFill>
                <a:effectLst/>
                <a:uLnTx/>
                <a:uFillTx/>
                <a:latin typeface="Arial"/>
              </a:rPr>
              <a:t>Chaining of business process steps  between business applications by the exchange of transactional data.</a:t>
            </a:r>
          </a:p>
        </p:txBody>
      </p:sp>
      <p:sp>
        <p:nvSpPr>
          <p:cNvPr id="164" name="TextBox 163"/>
          <p:cNvSpPr txBox="1"/>
          <p:nvPr/>
        </p:nvSpPr>
        <p:spPr>
          <a:xfrm>
            <a:off x="577776" y="5342544"/>
            <a:ext cx="3350760" cy="1022569"/>
          </a:xfrm>
          <a:prstGeom prst="rect">
            <a:avLst/>
          </a:prstGeom>
          <a:solidFill>
            <a:srgbClr val="4FB81C">
              <a:lumMod val="20000"/>
              <a:lumOff val="80000"/>
            </a:srgbClr>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200" b="0" i="0" u="sng" strike="noStrike" kern="0" cap="none" spc="0" normalizeH="0" baseline="0" noProof="0" dirty="0">
                <a:ln>
                  <a:noFill/>
                </a:ln>
                <a:solidFill>
                  <a:srgbClr val="000000"/>
                </a:solidFill>
                <a:effectLst/>
                <a:uLnTx/>
                <a:uFillTx/>
                <a:latin typeface="Arial"/>
              </a:rPr>
              <a:t>Example:</a:t>
            </a:r>
            <a:r>
              <a:rPr kumimoji="0" lang="en-US" sz="1200" b="0" i="0" u="none" strike="noStrike" kern="0" cap="none" spc="0" normalizeH="0" baseline="0" noProof="0" dirty="0">
                <a:ln>
                  <a:noFill/>
                </a:ln>
                <a:solidFill>
                  <a:srgbClr val="000000"/>
                </a:solidFill>
                <a:effectLst/>
                <a:uLnTx/>
                <a:uFillTx/>
                <a:latin typeface="Arial"/>
              </a:rPr>
              <a:t> Lead-to-cash process with integration of SAP C/4HANA and SAP S/4HANA: exchange of sales orders. </a:t>
            </a:r>
            <a:endParaRPr lang="en-US" sz="1200" kern="0" dirty="0">
              <a:solidFill>
                <a:srgbClr val="000000"/>
              </a:solidFill>
              <a:latin typeface="Arial"/>
            </a:endParaRPr>
          </a:p>
        </p:txBody>
      </p:sp>
      <p:sp>
        <p:nvSpPr>
          <p:cNvPr id="146" name="TextBox 145"/>
          <p:cNvSpPr txBox="1"/>
          <p:nvPr/>
        </p:nvSpPr>
        <p:spPr>
          <a:xfrm>
            <a:off x="4269011" y="5342544"/>
            <a:ext cx="3460041" cy="1022569"/>
          </a:xfrm>
          <a:prstGeom prst="rect">
            <a:avLst/>
          </a:prstGeom>
          <a:solidFill>
            <a:srgbClr val="4FB81C">
              <a:lumMod val="20000"/>
              <a:lumOff val="80000"/>
            </a:srgbClr>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200" b="0" i="0" u="sng" strike="noStrike" kern="0" cap="none" spc="0" normalizeH="0" baseline="0" noProof="0" dirty="0">
                <a:ln>
                  <a:noFill/>
                </a:ln>
                <a:solidFill>
                  <a:srgbClr val="000000"/>
                </a:solidFill>
                <a:effectLst/>
                <a:uLnTx/>
                <a:uFillTx/>
                <a:latin typeface="Arial"/>
              </a:rPr>
              <a:t>Example:</a:t>
            </a:r>
            <a:r>
              <a:rPr kumimoji="0" lang="en-US" sz="1200" b="0" i="0" u="none" strike="noStrike" kern="0" cap="none" spc="0" normalizeH="0" baseline="0" noProof="0" dirty="0">
                <a:ln>
                  <a:noFill/>
                </a:ln>
                <a:solidFill>
                  <a:srgbClr val="000000"/>
                </a:solidFill>
                <a:effectLst/>
                <a:uLnTx/>
                <a:uFillTx/>
                <a:latin typeface="Arial"/>
              </a:rPr>
              <a:t> Design-to-operate process with integration of a manufacturer with suppliers: exchange of purchase orders using B2B standards like ANSI X.12 </a:t>
            </a:r>
            <a:r>
              <a:rPr lang="en-US" sz="1200" kern="0" dirty="0">
                <a:solidFill>
                  <a:srgbClr val="000000"/>
                </a:solidFill>
                <a:latin typeface="Arial"/>
              </a:rPr>
              <a:t>or UN/</a:t>
            </a:r>
            <a:r>
              <a:rPr kumimoji="0" lang="en-US" sz="1200" b="0" i="0" u="none" strike="noStrike" kern="0" cap="none" spc="0" normalizeH="0" baseline="0" noProof="0" dirty="0">
                <a:ln>
                  <a:noFill/>
                </a:ln>
                <a:solidFill>
                  <a:srgbClr val="000000"/>
                </a:solidFill>
                <a:effectLst/>
                <a:uLnTx/>
                <a:uFillTx/>
                <a:latin typeface="Arial"/>
              </a:rPr>
              <a:t>EDIFACT.</a:t>
            </a:r>
          </a:p>
        </p:txBody>
      </p:sp>
      <p:sp>
        <p:nvSpPr>
          <p:cNvPr id="128" name="TextBox 127"/>
          <p:cNvSpPr txBox="1"/>
          <p:nvPr/>
        </p:nvSpPr>
        <p:spPr>
          <a:xfrm>
            <a:off x="8069527" y="5342544"/>
            <a:ext cx="3445142" cy="1022569"/>
          </a:xfrm>
          <a:prstGeom prst="rect">
            <a:avLst/>
          </a:prstGeom>
          <a:solidFill>
            <a:srgbClr val="4FB81C">
              <a:lumMod val="20000"/>
              <a:lumOff val="80000"/>
            </a:srgbClr>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200" b="0" i="0" u="sng" strike="noStrike" kern="0" cap="none" spc="0" normalizeH="0" baseline="0" noProof="0" dirty="0">
                <a:ln>
                  <a:noFill/>
                </a:ln>
                <a:solidFill>
                  <a:srgbClr val="000000"/>
                </a:solidFill>
                <a:effectLst/>
                <a:uLnTx/>
                <a:uFillTx/>
                <a:latin typeface="Arial"/>
              </a:rPr>
              <a:t>Example:</a:t>
            </a:r>
            <a:r>
              <a:rPr kumimoji="0" lang="en-US" sz="1200" b="0" i="0" u="none" strike="noStrike" kern="0" cap="none" spc="0" normalizeH="0" baseline="0" noProof="0" dirty="0">
                <a:ln>
                  <a:noFill/>
                </a:ln>
                <a:solidFill>
                  <a:srgbClr val="000000"/>
                </a:solidFill>
                <a:effectLst/>
                <a:uLnTx/>
                <a:uFillTx/>
                <a:latin typeface="Arial"/>
              </a:rPr>
              <a:t> Source-to-pay process with the integration of buyers and suppliers through the SAP Ariba business network: exchange of purchase orders and invoices. </a:t>
            </a:r>
          </a:p>
        </p:txBody>
      </p:sp>
      <p:sp>
        <p:nvSpPr>
          <p:cNvPr id="65" name="Title 3">
            <a:extLst>
              <a:ext uri="{FF2B5EF4-FFF2-40B4-BE49-F238E27FC236}">
                <a16:creationId xmlns:a16="http://schemas.microsoft.com/office/drawing/2014/main" id="{CC456921-BFB0-4B73-BAAF-082564EF3323}"/>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Process Integration Style</a:t>
            </a:r>
            <a:br>
              <a:rPr lang="en-US" dirty="0">
                <a:solidFill>
                  <a:srgbClr val="000000"/>
                </a:solidFill>
                <a:latin typeface="Arial"/>
              </a:rPr>
            </a:br>
            <a:r>
              <a:rPr lang="en-US" sz="2000" b="0" dirty="0">
                <a:solidFill>
                  <a:srgbClr val="000000"/>
                </a:solidFill>
                <a:latin typeface="Arial"/>
              </a:rPr>
              <a:t>Use Case Patterns</a:t>
            </a:r>
            <a:endParaRPr lang="de-DE" b="0" dirty="0">
              <a:solidFill>
                <a:srgbClr val="000000"/>
              </a:solidFill>
              <a:latin typeface="Arial"/>
            </a:endParaRPr>
          </a:p>
        </p:txBody>
      </p:sp>
      <p:sp>
        <p:nvSpPr>
          <p:cNvPr id="2" name="Slide Number Placeholder 1">
            <a:extLst>
              <a:ext uri="{FF2B5EF4-FFF2-40B4-BE49-F238E27FC236}">
                <a16:creationId xmlns:a16="http://schemas.microsoft.com/office/drawing/2014/main" id="{CC6F0ADC-6853-4C6F-90F9-65550798A602}"/>
              </a:ext>
            </a:extLst>
          </p:cNvPr>
          <p:cNvSpPr>
            <a:spLocks noGrp="1"/>
          </p:cNvSpPr>
          <p:nvPr>
            <p:ph type="sldNum" sz="quarter" idx="12"/>
          </p:nvPr>
        </p:nvSpPr>
        <p:spPr/>
        <p:txBody>
          <a:bodyPr/>
          <a:lstStyle/>
          <a:p>
            <a:fld id="{DB6A9238-A6DB-4432-B073-8C8D0256CD0B}" type="slidenum">
              <a:rPr lang="de-DE" sz="1000" smtClean="0"/>
              <a:pPr/>
              <a:t>26</a:t>
            </a:fld>
            <a:endParaRPr lang="de-DE" sz="1000" dirty="0"/>
          </a:p>
        </p:txBody>
      </p:sp>
      <p:grpSp>
        <p:nvGrpSpPr>
          <p:cNvPr id="64" name="Group 63">
            <a:extLst>
              <a:ext uri="{FF2B5EF4-FFF2-40B4-BE49-F238E27FC236}">
                <a16:creationId xmlns:a16="http://schemas.microsoft.com/office/drawing/2014/main" id="{7D380CFF-DC87-4F70-8474-886DB13EEB09}"/>
              </a:ext>
            </a:extLst>
          </p:cNvPr>
          <p:cNvGrpSpPr/>
          <p:nvPr/>
        </p:nvGrpSpPr>
        <p:grpSpPr>
          <a:xfrm>
            <a:off x="8372079" y="467378"/>
            <a:ext cx="3410607" cy="677108"/>
            <a:chOff x="8348701" y="504000"/>
            <a:chExt cx="3410607" cy="677108"/>
          </a:xfrm>
        </p:grpSpPr>
        <p:sp>
          <p:nvSpPr>
            <p:cNvPr id="66" name="Rectangle 65">
              <a:extLst>
                <a:ext uri="{FF2B5EF4-FFF2-40B4-BE49-F238E27FC236}">
                  <a16:creationId xmlns:a16="http://schemas.microsoft.com/office/drawing/2014/main" id="{83EE00A8-D99C-4B02-A816-5F7B31D48CA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67" name="Rectangle 66">
              <a:extLst>
                <a:ext uri="{FF2B5EF4-FFF2-40B4-BE49-F238E27FC236}">
                  <a16:creationId xmlns:a16="http://schemas.microsoft.com/office/drawing/2014/main" id="{BF73EFBC-654F-47AB-9059-7151C3D45F01}"/>
                </a:ext>
              </a:extLst>
            </p:cNvPr>
            <p:cNvSpPr/>
            <p:nvPr/>
          </p:nvSpPr>
          <p:spPr bwMode="gray">
            <a:xfrm>
              <a:off x="9591393"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68" name="Rectangle 67">
              <a:extLst>
                <a:ext uri="{FF2B5EF4-FFF2-40B4-BE49-F238E27FC236}">
                  <a16:creationId xmlns:a16="http://schemas.microsoft.com/office/drawing/2014/main" id="{CF698D27-E357-4996-B4D3-329709715EA1}"/>
                </a:ext>
              </a:extLst>
            </p:cNvPr>
            <p:cNvSpPr/>
            <p:nvPr/>
          </p:nvSpPr>
          <p:spPr bwMode="gray">
            <a:xfrm>
              <a:off x="10823839"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69" name="Straight Arrow Connector 68">
              <a:extLst>
                <a:ext uri="{FF2B5EF4-FFF2-40B4-BE49-F238E27FC236}">
                  <a16:creationId xmlns:a16="http://schemas.microsoft.com/office/drawing/2014/main" id="{B4795AF9-9A37-48D1-97D3-2842D0B8D15C}"/>
                </a:ext>
              </a:extLst>
            </p:cNvPr>
            <p:cNvCxnSpPr>
              <a:stCxn id="66" idx="3"/>
              <a:endCxn id="67"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4026E8C-EFF9-41B6-A8A3-FB600FB6F61B}"/>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B2813D6-B078-40FF-B5DE-24B10D2746AA}"/>
              </a:ext>
            </a:extLst>
          </p:cNvPr>
          <p:cNvGrpSpPr/>
          <p:nvPr/>
        </p:nvGrpSpPr>
        <p:grpSpPr>
          <a:xfrm>
            <a:off x="835156" y="3584316"/>
            <a:ext cx="2780911" cy="1083186"/>
            <a:chOff x="835156" y="3584316"/>
            <a:chExt cx="2780911" cy="1083186"/>
          </a:xfrm>
        </p:grpSpPr>
        <p:grpSp>
          <p:nvGrpSpPr>
            <p:cNvPr id="163" name="Group 162"/>
            <p:cNvGrpSpPr/>
            <p:nvPr/>
          </p:nvGrpSpPr>
          <p:grpSpPr>
            <a:xfrm>
              <a:off x="838678" y="3597376"/>
              <a:ext cx="2777389" cy="830265"/>
              <a:chOff x="428625" y="5063272"/>
              <a:chExt cx="2490095" cy="830265"/>
            </a:xfrm>
          </p:grpSpPr>
          <p:grpSp>
            <p:nvGrpSpPr>
              <p:cNvPr id="165" name="Group 164"/>
              <p:cNvGrpSpPr/>
              <p:nvPr/>
            </p:nvGrpSpPr>
            <p:grpSpPr>
              <a:xfrm>
                <a:off x="428625" y="5063272"/>
                <a:ext cx="1005373" cy="830265"/>
                <a:chOff x="-917965" y="4261366"/>
                <a:chExt cx="958749" cy="830265"/>
              </a:xfrm>
            </p:grpSpPr>
            <p:sp>
              <p:nvSpPr>
                <p:cNvPr id="172" name="Rectangle 171"/>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25" name="Rectangle 224"/>
                <p:cNvSpPr/>
                <p:nvPr/>
              </p:nvSpPr>
              <p:spPr bwMode="gray">
                <a:xfrm>
                  <a:off x="-881154"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226" name="Rectangle 225"/>
                <p:cNvSpPr/>
                <p:nvPr/>
              </p:nvSpPr>
              <p:spPr bwMode="gray">
                <a:xfrm>
                  <a:off x="-917965" y="4261366"/>
                  <a:ext cx="958749" cy="225570"/>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endParaRPr kumimoji="0" lang="en-US"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grpSp>
          <p:grpSp>
            <p:nvGrpSpPr>
              <p:cNvPr id="166" name="Group 165"/>
              <p:cNvGrpSpPr/>
              <p:nvPr/>
            </p:nvGrpSpPr>
            <p:grpSpPr>
              <a:xfrm>
                <a:off x="1913347" y="5063272"/>
                <a:ext cx="1005373" cy="830264"/>
                <a:chOff x="-917965" y="4261366"/>
                <a:chExt cx="958749" cy="830264"/>
              </a:xfrm>
            </p:grpSpPr>
            <p:sp>
              <p:nvSpPr>
                <p:cNvPr id="169" name="Rectangle 168"/>
                <p:cNvSpPr/>
                <p:nvPr/>
              </p:nvSpPr>
              <p:spPr bwMode="gray">
                <a:xfrm>
                  <a:off x="-917965" y="4475109"/>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70" name="Rectangle 169"/>
                <p:cNvSpPr/>
                <p:nvPr/>
              </p:nvSpPr>
              <p:spPr bwMode="gray">
                <a:xfrm>
                  <a:off x="-881154" y="4536350"/>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endParaRPr lang="en-US" sz="1200" kern="0" dirty="0">
                    <a:solidFill>
                      <a:srgbClr val="FFFFFF"/>
                    </a:solidFill>
                    <a:latin typeface="Arial"/>
                  </a:endParaRPr>
                </a:p>
              </p:txBody>
            </p:sp>
            <p:sp>
              <p:nvSpPr>
                <p:cNvPr id="171" name="Rectangle 170"/>
                <p:cNvSpPr/>
                <p:nvPr/>
              </p:nvSpPr>
              <p:spPr bwMode="gray">
                <a:xfrm>
                  <a:off x="-917965" y="4261366"/>
                  <a:ext cx="958749" cy="225570"/>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cxnSp>
            <p:nvCxnSpPr>
              <p:cNvPr id="167" name="Straight Arrow Connector 166"/>
              <p:cNvCxnSpPr/>
              <p:nvPr/>
            </p:nvCxnSpPr>
            <p:spPr>
              <a:xfrm flipH="1">
                <a:off x="1348424" y="5685875"/>
                <a:ext cx="599713" cy="0"/>
              </a:xfrm>
              <a:prstGeom prst="straightConnector1">
                <a:avLst/>
              </a:prstGeom>
              <a:noFill/>
              <a:ln w="28575" cap="flat" cmpd="sng" algn="ctr">
                <a:solidFill>
                  <a:srgbClr val="4FB81C"/>
                </a:solidFill>
                <a:prstDash val="solid"/>
                <a:headEnd type="oval" w="med" len="med"/>
                <a:tailEnd type="triangle" w="lg" len="lg"/>
              </a:ln>
              <a:effectLst/>
            </p:spPr>
          </p:cxnSp>
          <p:cxnSp>
            <p:nvCxnSpPr>
              <p:cNvPr id="168" name="Straight Arrow Connector 167"/>
              <p:cNvCxnSpPr/>
              <p:nvPr/>
            </p:nvCxnSpPr>
            <p:spPr>
              <a:xfrm>
                <a:off x="1390163" y="5524452"/>
                <a:ext cx="599927" cy="0"/>
              </a:xfrm>
              <a:prstGeom prst="straightConnector1">
                <a:avLst/>
              </a:prstGeom>
              <a:noFill/>
              <a:ln w="28575" cap="flat" cmpd="sng" algn="ctr">
                <a:solidFill>
                  <a:srgbClr val="4FB81C"/>
                </a:solidFill>
                <a:prstDash val="solid"/>
                <a:headEnd type="oval" w="med" len="med"/>
                <a:tailEnd type="triangle" w="lg" len="lg"/>
              </a:ln>
              <a:effectLst/>
            </p:spPr>
          </p:cxnSp>
        </p:grpSp>
        <p:pic>
          <p:nvPicPr>
            <p:cNvPr id="119" name="Picture 118">
              <a:extLst>
                <a:ext uri="{FF2B5EF4-FFF2-40B4-BE49-F238E27FC236}">
                  <a16:creationId xmlns:a16="http://schemas.microsoft.com/office/drawing/2014/main" id="{3BCAE23C-33AB-45E7-8689-DC09F9A12F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156" y="3597376"/>
              <a:ext cx="1070126" cy="1070126"/>
            </a:xfrm>
            <a:prstGeom prst="rect">
              <a:avLst/>
            </a:prstGeom>
          </p:spPr>
        </p:pic>
        <p:pic>
          <p:nvPicPr>
            <p:cNvPr id="120" name="Picture 119">
              <a:extLst>
                <a:ext uri="{FF2B5EF4-FFF2-40B4-BE49-F238E27FC236}">
                  <a16:creationId xmlns:a16="http://schemas.microsoft.com/office/drawing/2014/main" id="{7F8CC11D-A1FD-4B30-BF00-D006D470AE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3504" y="3584316"/>
              <a:ext cx="1070126" cy="1070126"/>
            </a:xfrm>
            <a:prstGeom prst="rect">
              <a:avLst/>
            </a:prstGeom>
          </p:spPr>
        </p:pic>
      </p:grpSp>
      <p:grpSp>
        <p:nvGrpSpPr>
          <p:cNvPr id="10" name="Group 9">
            <a:extLst>
              <a:ext uri="{FF2B5EF4-FFF2-40B4-BE49-F238E27FC236}">
                <a16:creationId xmlns:a16="http://schemas.microsoft.com/office/drawing/2014/main" id="{338822F1-F557-4941-A060-7C2281866CAA}"/>
              </a:ext>
            </a:extLst>
          </p:cNvPr>
          <p:cNvGrpSpPr/>
          <p:nvPr/>
        </p:nvGrpSpPr>
        <p:grpSpPr>
          <a:xfrm>
            <a:off x="4530140" y="3518940"/>
            <a:ext cx="2908135" cy="1157150"/>
            <a:chOff x="4540079" y="3794596"/>
            <a:chExt cx="2908135" cy="1157150"/>
          </a:xfrm>
        </p:grpSpPr>
        <p:grpSp>
          <p:nvGrpSpPr>
            <p:cNvPr id="9" name="Group 8">
              <a:extLst>
                <a:ext uri="{FF2B5EF4-FFF2-40B4-BE49-F238E27FC236}">
                  <a16:creationId xmlns:a16="http://schemas.microsoft.com/office/drawing/2014/main" id="{13C49D67-2C2B-4E05-92B5-200D7EF55582}"/>
                </a:ext>
              </a:extLst>
            </p:cNvPr>
            <p:cNvGrpSpPr/>
            <p:nvPr/>
          </p:nvGrpSpPr>
          <p:grpSpPr>
            <a:xfrm>
              <a:off x="4540079" y="3794596"/>
              <a:ext cx="2908135" cy="1152130"/>
              <a:chOff x="4540079" y="3794596"/>
              <a:chExt cx="2908135" cy="1152130"/>
            </a:xfrm>
          </p:grpSpPr>
          <p:sp>
            <p:nvSpPr>
              <p:cNvPr id="97" name="Rectangle 96">
                <a:extLst>
                  <a:ext uri="{FF2B5EF4-FFF2-40B4-BE49-F238E27FC236}">
                    <a16:creationId xmlns:a16="http://schemas.microsoft.com/office/drawing/2014/main" id="{75CA5C74-1743-4771-919E-55EF7845EC03}"/>
                  </a:ext>
                </a:extLst>
              </p:cNvPr>
              <p:cNvSpPr/>
              <p:nvPr/>
            </p:nvSpPr>
            <p:spPr bwMode="gray">
              <a:xfrm rot="5400000">
                <a:off x="6241221" y="3739733"/>
                <a:ext cx="1152130" cy="1261856"/>
              </a:xfrm>
              <a:prstGeom prst="rect">
                <a:avLst/>
              </a:prstGeom>
              <a:solidFill>
                <a:srgbClr val="FFFFFF"/>
              </a:solidFill>
              <a:ln w="6350" algn="ctr">
                <a:solidFill>
                  <a:srgbClr val="000000"/>
                </a:solidFill>
                <a:prstDash val="dash"/>
                <a:miter lim="800000"/>
                <a:headEnd/>
                <a:tailEnd/>
              </a:ln>
            </p:spPr>
            <p:txBody>
              <a:bodyPr vert="vert270" lIns="36000" tIns="36000" rIns="0" bIns="36000" rtlCol="0" anchor="b"/>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Partner 2</a:t>
                </a:r>
              </a:p>
            </p:txBody>
          </p:sp>
          <p:sp>
            <p:nvSpPr>
              <p:cNvPr id="94" name="Rectangle 93">
                <a:extLst>
                  <a:ext uri="{FF2B5EF4-FFF2-40B4-BE49-F238E27FC236}">
                    <a16:creationId xmlns:a16="http://schemas.microsoft.com/office/drawing/2014/main" id="{7FF7C1BD-D8EE-4B5D-859C-1AFB5EC43E8C}"/>
                  </a:ext>
                </a:extLst>
              </p:cNvPr>
              <p:cNvSpPr/>
              <p:nvPr/>
            </p:nvSpPr>
            <p:spPr bwMode="gray">
              <a:xfrm rot="5400000">
                <a:off x="4594942" y="3739733"/>
                <a:ext cx="1152130" cy="1261855"/>
              </a:xfrm>
              <a:prstGeom prst="rect">
                <a:avLst/>
              </a:prstGeom>
              <a:solidFill>
                <a:srgbClr val="FFFFFF"/>
              </a:solidFill>
              <a:ln w="6350" algn="ctr">
                <a:solidFill>
                  <a:srgbClr val="000000"/>
                </a:solidFill>
                <a:prstDash val="dash"/>
                <a:miter lim="800000"/>
                <a:headEnd/>
                <a:tailEnd/>
              </a:ln>
            </p:spPr>
            <p:txBody>
              <a:bodyPr vert="vert270" lIns="36000" tIns="36000" rIns="0" bIns="36000" rtlCol="0" anchor="b"/>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Partner 1</a:t>
                </a:r>
              </a:p>
            </p:txBody>
          </p:sp>
          <p:grpSp>
            <p:nvGrpSpPr>
              <p:cNvPr id="80" name="Group 79">
                <a:extLst>
                  <a:ext uri="{FF2B5EF4-FFF2-40B4-BE49-F238E27FC236}">
                    <a16:creationId xmlns:a16="http://schemas.microsoft.com/office/drawing/2014/main" id="{19EAB9E1-3DEE-437F-8B55-1117395DD69E}"/>
                  </a:ext>
                </a:extLst>
              </p:cNvPr>
              <p:cNvGrpSpPr/>
              <p:nvPr/>
            </p:nvGrpSpPr>
            <p:grpSpPr>
              <a:xfrm>
                <a:off x="4607670" y="3886925"/>
                <a:ext cx="2777389" cy="830265"/>
                <a:chOff x="428625" y="5063272"/>
                <a:chExt cx="2490095" cy="830265"/>
              </a:xfrm>
            </p:grpSpPr>
            <p:grpSp>
              <p:nvGrpSpPr>
                <p:cNvPr id="84" name="Group 83">
                  <a:extLst>
                    <a:ext uri="{FF2B5EF4-FFF2-40B4-BE49-F238E27FC236}">
                      <a16:creationId xmlns:a16="http://schemas.microsoft.com/office/drawing/2014/main" id="{5088AD0D-637B-4D33-8A90-02434DFB3C0A}"/>
                    </a:ext>
                  </a:extLst>
                </p:cNvPr>
                <p:cNvGrpSpPr/>
                <p:nvPr/>
              </p:nvGrpSpPr>
              <p:grpSpPr>
                <a:xfrm>
                  <a:off x="428625" y="5063272"/>
                  <a:ext cx="1005373" cy="830265"/>
                  <a:chOff x="-917965" y="4261366"/>
                  <a:chExt cx="958749" cy="830265"/>
                </a:xfrm>
              </p:grpSpPr>
              <p:sp>
                <p:nvSpPr>
                  <p:cNvPr id="91" name="Rectangle 90">
                    <a:extLst>
                      <a:ext uri="{FF2B5EF4-FFF2-40B4-BE49-F238E27FC236}">
                        <a16:creationId xmlns:a16="http://schemas.microsoft.com/office/drawing/2014/main" id="{201CF7C8-DDA7-47A2-B27F-D7287424162D}"/>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92" name="Rectangle 91">
                    <a:extLst>
                      <a:ext uri="{FF2B5EF4-FFF2-40B4-BE49-F238E27FC236}">
                        <a16:creationId xmlns:a16="http://schemas.microsoft.com/office/drawing/2014/main" id="{159925D1-A801-4FFE-8438-35B33E75244E}"/>
                      </a:ext>
                    </a:extLst>
                  </p:cNvPr>
                  <p:cNvSpPr/>
                  <p:nvPr/>
                </p:nvSpPr>
                <p:spPr bwMode="gray">
                  <a:xfrm>
                    <a:off x="-881154"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93" name="Rectangle 92">
                    <a:extLst>
                      <a:ext uri="{FF2B5EF4-FFF2-40B4-BE49-F238E27FC236}">
                        <a16:creationId xmlns:a16="http://schemas.microsoft.com/office/drawing/2014/main" id="{D867D826-965A-44BE-94A4-24C0D32ABDC9}"/>
                      </a:ext>
                    </a:extLst>
                  </p:cNvPr>
                  <p:cNvSpPr/>
                  <p:nvPr/>
                </p:nvSpPr>
                <p:spPr bwMode="gray">
                  <a:xfrm>
                    <a:off x="-917965" y="4261366"/>
                    <a:ext cx="958749" cy="225570"/>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grpSp>
              <p:nvGrpSpPr>
                <p:cNvPr id="85" name="Group 84">
                  <a:extLst>
                    <a:ext uri="{FF2B5EF4-FFF2-40B4-BE49-F238E27FC236}">
                      <a16:creationId xmlns:a16="http://schemas.microsoft.com/office/drawing/2014/main" id="{0273B93A-E0D4-427A-B4F7-6CEEC297A130}"/>
                    </a:ext>
                  </a:extLst>
                </p:cNvPr>
                <p:cNvGrpSpPr/>
                <p:nvPr/>
              </p:nvGrpSpPr>
              <p:grpSpPr>
                <a:xfrm>
                  <a:off x="1913347" y="5063272"/>
                  <a:ext cx="1005373" cy="830264"/>
                  <a:chOff x="-917965" y="4261366"/>
                  <a:chExt cx="958749" cy="830264"/>
                </a:xfrm>
              </p:grpSpPr>
              <p:sp>
                <p:nvSpPr>
                  <p:cNvPr id="88" name="Rectangle 87">
                    <a:extLst>
                      <a:ext uri="{FF2B5EF4-FFF2-40B4-BE49-F238E27FC236}">
                        <a16:creationId xmlns:a16="http://schemas.microsoft.com/office/drawing/2014/main" id="{004D6585-2950-46F4-9E8C-2D1346751EE3}"/>
                      </a:ext>
                    </a:extLst>
                  </p:cNvPr>
                  <p:cNvSpPr/>
                  <p:nvPr/>
                </p:nvSpPr>
                <p:spPr bwMode="gray">
                  <a:xfrm>
                    <a:off x="-917965" y="4475109"/>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89" name="Rectangle 88">
                    <a:extLst>
                      <a:ext uri="{FF2B5EF4-FFF2-40B4-BE49-F238E27FC236}">
                        <a16:creationId xmlns:a16="http://schemas.microsoft.com/office/drawing/2014/main" id="{F3E0639C-BDA3-4486-BD4B-4E6B81CF2676}"/>
                      </a:ext>
                    </a:extLst>
                  </p:cNvPr>
                  <p:cNvSpPr/>
                  <p:nvPr/>
                </p:nvSpPr>
                <p:spPr bwMode="gray">
                  <a:xfrm>
                    <a:off x="-881154" y="4536350"/>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endParaRPr lang="en-US" sz="1200" kern="0" dirty="0">
                      <a:solidFill>
                        <a:srgbClr val="FFFFFF"/>
                      </a:solidFill>
                      <a:latin typeface="Arial"/>
                    </a:endParaRPr>
                  </a:p>
                </p:txBody>
              </p:sp>
              <p:sp>
                <p:nvSpPr>
                  <p:cNvPr id="90" name="Rectangle 89">
                    <a:extLst>
                      <a:ext uri="{FF2B5EF4-FFF2-40B4-BE49-F238E27FC236}">
                        <a16:creationId xmlns:a16="http://schemas.microsoft.com/office/drawing/2014/main" id="{8D882918-1973-4F21-8144-E62F760BDFDA}"/>
                      </a:ext>
                    </a:extLst>
                  </p:cNvPr>
                  <p:cNvSpPr/>
                  <p:nvPr/>
                </p:nvSpPr>
                <p:spPr bwMode="gray">
                  <a:xfrm>
                    <a:off x="-917965" y="4261366"/>
                    <a:ext cx="958749" cy="225570"/>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cxnSp>
              <p:nvCxnSpPr>
                <p:cNvPr id="86" name="Straight Arrow Connector 85">
                  <a:extLst>
                    <a:ext uri="{FF2B5EF4-FFF2-40B4-BE49-F238E27FC236}">
                      <a16:creationId xmlns:a16="http://schemas.microsoft.com/office/drawing/2014/main" id="{381B823B-8FCC-447A-8DC4-1CAB83250B9E}"/>
                    </a:ext>
                  </a:extLst>
                </p:cNvPr>
                <p:cNvCxnSpPr/>
                <p:nvPr/>
              </p:nvCxnSpPr>
              <p:spPr>
                <a:xfrm flipH="1">
                  <a:off x="1348424" y="5685875"/>
                  <a:ext cx="599713" cy="0"/>
                </a:xfrm>
                <a:prstGeom prst="straightConnector1">
                  <a:avLst/>
                </a:prstGeom>
                <a:noFill/>
                <a:ln w="28575" cap="flat" cmpd="sng" algn="ctr">
                  <a:solidFill>
                    <a:srgbClr val="4FB81C"/>
                  </a:solidFill>
                  <a:prstDash val="solid"/>
                  <a:headEnd type="oval" w="med" len="med"/>
                  <a:tailEnd type="triangle" w="lg" len="lg"/>
                </a:ln>
                <a:effectLst/>
              </p:spPr>
            </p:cxnSp>
            <p:cxnSp>
              <p:nvCxnSpPr>
                <p:cNvPr id="87" name="Straight Arrow Connector 86">
                  <a:extLst>
                    <a:ext uri="{FF2B5EF4-FFF2-40B4-BE49-F238E27FC236}">
                      <a16:creationId xmlns:a16="http://schemas.microsoft.com/office/drawing/2014/main" id="{DB419A81-78FB-46E1-900F-C83E9B0AA076}"/>
                    </a:ext>
                  </a:extLst>
                </p:cNvPr>
                <p:cNvCxnSpPr/>
                <p:nvPr/>
              </p:nvCxnSpPr>
              <p:spPr>
                <a:xfrm>
                  <a:off x="1390163" y="5524452"/>
                  <a:ext cx="599927" cy="0"/>
                </a:xfrm>
                <a:prstGeom prst="straightConnector1">
                  <a:avLst/>
                </a:prstGeom>
                <a:noFill/>
                <a:ln w="28575" cap="flat" cmpd="sng" algn="ctr">
                  <a:solidFill>
                    <a:srgbClr val="4FB81C"/>
                  </a:solidFill>
                  <a:prstDash val="solid"/>
                  <a:headEnd type="oval" w="med" len="med"/>
                  <a:tailEnd type="triangle" w="lg" len="lg"/>
                </a:ln>
                <a:effectLst/>
              </p:spPr>
            </p:cxnSp>
          </p:grpSp>
        </p:grpSp>
        <p:pic>
          <p:nvPicPr>
            <p:cNvPr id="121" name="Picture 120">
              <a:extLst>
                <a:ext uri="{FF2B5EF4-FFF2-40B4-BE49-F238E27FC236}">
                  <a16:creationId xmlns:a16="http://schemas.microsoft.com/office/drawing/2014/main" id="{84F74570-EF1C-49EB-A842-B962EBFA94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9852" y="3877713"/>
              <a:ext cx="1070126" cy="1070126"/>
            </a:xfrm>
            <a:prstGeom prst="rect">
              <a:avLst/>
            </a:prstGeom>
          </p:spPr>
        </p:pic>
        <p:pic>
          <p:nvPicPr>
            <p:cNvPr id="173" name="Picture 172">
              <a:extLst>
                <a:ext uri="{FF2B5EF4-FFF2-40B4-BE49-F238E27FC236}">
                  <a16:creationId xmlns:a16="http://schemas.microsoft.com/office/drawing/2014/main" id="{15CE0152-9C1D-4B94-A165-E08507E55B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3454" y="3881620"/>
              <a:ext cx="1070126" cy="1070126"/>
            </a:xfrm>
            <a:prstGeom prst="rect">
              <a:avLst/>
            </a:prstGeom>
          </p:spPr>
        </p:pic>
      </p:grpSp>
      <p:grpSp>
        <p:nvGrpSpPr>
          <p:cNvPr id="18" name="Group 17">
            <a:extLst>
              <a:ext uri="{FF2B5EF4-FFF2-40B4-BE49-F238E27FC236}">
                <a16:creationId xmlns:a16="http://schemas.microsoft.com/office/drawing/2014/main" id="{D59E154B-9013-4F48-9F44-AE7800ECF83D}"/>
              </a:ext>
            </a:extLst>
          </p:cNvPr>
          <p:cNvGrpSpPr/>
          <p:nvPr/>
        </p:nvGrpSpPr>
        <p:grpSpPr>
          <a:xfrm>
            <a:off x="8150102" y="3518938"/>
            <a:ext cx="3298390" cy="1176460"/>
            <a:chOff x="8127789" y="3794594"/>
            <a:chExt cx="3298390" cy="1176460"/>
          </a:xfrm>
        </p:grpSpPr>
        <p:sp>
          <p:nvSpPr>
            <p:cNvPr id="191" name="Rectangle 190">
              <a:extLst>
                <a:ext uri="{FF2B5EF4-FFF2-40B4-BE49-F238E27FC236}">
                  <a16:creationId xmlns:a16="http://schemas.microsoft.com/office/drawing/2014/main" id="{C543DCF7-BEFC-4214-B159-E9E0CF0B0407}"/>
                </a:ext>
              </a:extLst>
            </p:cNvPr>
            <p:cNvSpPr/>
            <p:nvPr/>
          </p:nvSpPr>
          <p:spPr bwMode="gray">
            <a:xfrm rot="5400000">
              <a:off x="10219186" y="3745503"/>
              <a:ext cx="1152130" cy="1261856"/>
            </a:xfrm>
            <a:prstGeom prst="rect">
              <a:avLst/>
            </a:prstGeom>
            <a:solidFill>
              <a:srgbClr val="FFFFFF"/>
            </a:solidFill>
            <a:ln w="6350" algn="ctr">
              <a:solidFill>
                <a:srgbClr val="000000"/>
              </a:solidFill>
              <a:prstDash val="dash"/>
              <a:miter lim="800000"/>
              <a:headEnd/>
              <a:tailEnd/>
            </a:ln>
          </p:spPr>
          <p:txBody>
            <a:bodyPr vert="vert270" lIns="36000" tIns="36000" rIns="0" bIns="36000" rtlCol="0" anchor="b"/>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Partner 2</a:t>
              </a:r>
            </a:p>
          </p:txBody>
        </p:sp>
        <p:sp>
          <p:nvSpPr>
            <p:cNvPr id="179" name="Rectangle 178">
              <a:extLst>
                <a:ext uri="{FF2B5EF4-FFF2-40B4-BE49-F238E27FC236}">
                  <a16:creationId xmlns:a16="http://schemas.microsoft.com/office/drawing/2014/main" id="{EE5694A4-CD0C-4526-811E-B5D8D2E7A6A7}"/>
                </a:ext>
              </a:extLst>
            </p:cNvPr>
            <p:cNvSpPr/>
            <p:nvPr/>
          </p:nvSpPr>
          <p:spPr bwMode="gray">
            <a:xfrm rot="5400000">
              <a:off x="8182652" y="3745503"/>
              <a:ext cx="1152130" cy="1261855"/>
            </a:xfrm>
            <a:prstGeom prst="rect">
              <a:avLst/>
            </a:prstGeom>
            <a:solidFill>
              <a:srgbClr val="FFFFFF"/>
            </a:solidFill>
            <a:ln w="6350" algn="ctr">
              <a:solidFill>
                <a:srgbClr val="000000"/>
              </a:solidFill>
              <a:prstDash val="dash"/>
              <a:miter lim="800000"/>
              <a:headEnd/>
              <a:tailEnd/>
            </a:ln>
          </p:spPr>
          <p:txBody>
            <a:bodyPr vert="vert270" lIns="36000" tIns="36000" rIns="0" bIns="36000" rtlCol="0" anchor="b"/>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Partner 1</a:t>
              </a:r>
            </a:p>
          </p:txBody>
        </p:sp>
        <p:grpSp>
          <p:nvGrpSpPr>
            <p:cNvPr id="181" name="Group 180">
              <a:extLst>
                <a:ext uri="{FF2B5EF4-FFF2-40B4-BE49-F238E27FC236}">
                  <a16:creationId xmlns:a16="http://schemas.microsoft.com/office/drawing/2014/main" id="{D0D42D99-AC65-456A-AB13-40EC352F7001}"/>
                </a:ext>
              </a:extLst>
            </p:cNvPr>
            <p:cNvGrpSpPr/>
            <p:nvPr/>
          </p:nvGrpSpPr>
          <p:grpSpPr>
            <a:xfrm>
              <a:off x="8195380" y="3892695"/>
              <a:ext cx="1121368" cy="830265"/>
              <a:chOff x="-917965" y="4261366"/>
              <a:chExt cx="958749" cy="830265"/>
            </a:xfrm>
          </p:grpSpPr>
          <p:sp>
            <p:nvSpPr>
              <p:cNvPr id="188" name="Rectangle 187">
                <a:extLst>
                  <a:ext uri="{FF2B5EF4-FFF2-40B4-BE49-F238E27FC236}">
                    <a16:creationId xmlns:a16="http://schemas.microsoft.com/office/drawing/2014/main" id="{B0BEF086-8A1C-4FA1-A628-E8E58BA17246}"/>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89" name="Rectangle 188">
                <a:extLst>
                  <a:ext uri="{FF2B5EF4-FFF2-40B4-BE49-F238E27FC236}">
                    <a16:creationId xmlns:a16="http://schemas.microsoft.com/office/drawing/2014/main" id="{31221A95-1FDE-4AF1-9508-FDE5EE53416F}"/>
                  </a:ext>
                </a:extLst>
              </p:cNvPr>
              <p:cNvSpPr/>
              <p:nvPr/>
            </p:nvSpPr>
            <p:spPr bwMode="gray">
              <a:xfrm>
                <a:off x="-881154"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190" name="Rectangle 189">
                <a:extLst>
                  <a:ext uri="{FF2B5EF4-FFF2-40B4-BE49-F238E27FC236}">
                    <a16:creationId xmlns:a16="http://schemas.microsoft.com/office/drawing/2014/main" id="{10B45C79-5DE8-494F-A0D9-447CFB2C12F8}"/>
                  </a:ext>
                </a:extLst>
              </p:cNvPr>
              <p:cNvSpPr/>
              <p:nvPr/>
            </p:nvSpPr>
            <p:spPr bwMode="gray">
              <a:xfrm>
                <a:off x="-917965" y="4261366"/>
                <a:ext cx="958749" cy="225570"/>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5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grpSp>
          <p:nvGrpSpPr>
            <p:cNvPr id="182" name="Group 181">
              <a:extLst>
                <a:ext uri="{FF2B5EF4-FFF2-40B4-BE49-F238E27FC236}">
                  <a16:creationId xmlns:a16="http://schemas.microsoft.com/office/drawing/2014/main" id="{1D50B445-2CEC-43D2-91CE-8A08775652AD}"/>
                </a:ext>
              </a:extLst>
            </p:cNvPr>
            <p:cNvGrpSpPr/>
            <p:nvPr/>
          </p:nvGrpSpPr>
          <p:grpSpPr>
            <a:xfrm>
              <a:off x="10241656" y="3892695"/>
              <a:ext cx="1121368" cy="830264"/>
              <a:chOff x="-917965" y="4261366"/>
              <a:chExt cx="958749" cy="830264"/>
            </a:xfrm>
          </p:grpSpPr>
          <p:sp>
            <p:nvSpPr>
              <p:cNvPr id="185" name="Rectangle 184">
                <a:extLst>
                  <a:ext uri="{FF2B5EF4-FFF2-40B4-BE49-F238E27FC236}">
                    <a16:creationId xmlns:a16="http://schemas.microsoft.com/office/drawing/2014/main" id="{91C6BB46-0401-4C64-B911-7B4048EA594E}"/>
                  </a:ext>
                </a:extLst>
              </p:cNvPr>
              <p:cNvSpPr/>
              <p:nvPr/>
            </p:nvSpPr>
            <p:spPr bwMode="gray">
              <a:xfrm>
                <a:off x="-917965" y="4475109"/>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86" name="Rectangle 185">
                <a:extLst>
                  <a:ext uri="{FF2B5EF4-FFF2-40B4-BE49-F238E27FC236}">
                    <a16:creationId xmlns:a16="http://schemas.microsoft.com/office/drawing/2014/main" id="{3F794CB1-2A39-4049-B28D-7A6AC4CA8F48}"/>
                  </a:ext>
                </a:extLst>
              </p:cNvPr>
              <p:cNvSpPr/>
              <p:nvPr/>
            </p:nvSpPr>
            <p:spPr bwMode="gray">
              <a:xfrm>
                <a:off x="-881154" y="4536350"/>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endParaRPr lang="en-US" sz="1200" kern="0" dirty="0">
                  <a:solidFill>
                    <a:srgbClr val="FFFFFF"/>
                  </a:solidFill>
                  <a:latin typeface="Arial"/>
                </a:endParaRPr>
              </a:p>
            </p:txBody>
          </p:sp>
          <p:sp>
            <p:nvSpPr>
              <p:cNvPr id="187" name="Rectangle 186">
                <a:extLst>
                  <a:ext uri="{FF2B5EF4-FFF2-40B4-BE49-F238E27FC236}">
                    <a16:creationId xmlns:a16="http://schemas.microsoft.com/office/drawing/2014/main" id="{1A9B679A-6D8E-46A8-8FBC-7F0C9B1325C1}"/>
                  </a:ext>
                </a:extLst>
              </p:cNvPr>
              <p:cNvSpPr/>
              <p:nvPr/>
            </p:nvSpPr>
            <p:spPr bwMode="gray">
              <a:xfrm>
                <a:off x="-917965" y="4261366"/>
                <a:ext cx="958749" cy="225570"/>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cxnSp>
          <p:nvCxnSpPr>
            <p:cNvPr id="183" name="Straight Arrow Connector 182">
              <a:extLst>
                <a:ext uri="{FF2B5EF4-FFF2-40B4-BE49-F238E27FC236}">
                  <a16:creationId xmlns:a16="http://schemas.microsoft.com/office/drawing/2014/main" id="{57AC8636-821D-4B4F-B0E1-83DCAD8C73F9}"/>
                </a:ext>
              </a:extLst>
            </p:cNvPr>
            <p:cNvCxnSpPr>
              <a:cxnSpLocks/>
            </p:cNvCxnSpPr>
            <p:nvPr/>
          </p:nvCxnSpPr>
          <p:spPr>
            <a:xfrm flipH="1">
              <a:off x="9221302" y="4515298"/>
              <a:ext cx="1060117" cy="0"/>
            </a:xfrm>
            <a:prstGeom prst="straightConnector1">
              <a:avLst/>
            </a:prstGeom>
            <a:noFill/>
            <a:ln w="28575" cap="flat" cmpd="sng" algn="ctr">
              <a:solidFill>
                <a:srgbClr val="4FB81C"/>
              </a:solidFill>
              <a:prstDash val="solid"/>
              <a:headEnd type="oval" w="med" len="med"/>
              <a:tailEnd type="triangle" w="lg" len="lg"/>
            </a:ln>
            <a:effectLst/>
          </p:spPr>
        </p:cxnSp>
        <p:cxnSp>
          <p:nvCxnSpPr>
            <p:cNvPr id="184" name="Straight Arrow Connector 183">
              <a:extLst>
                <a:ext uri="{FF2B5EF4-FFF2-40B4-BE49-F238E27FC236}">
                  <a16:creationId xmlns:a16="http://schemas.microsoft.com/office/drawing/2014/main" id="{6C6590E6-AD67-4C5E-84DA-01BF37855F80}"/>
                </a:ext>
              </a:extLst>
            </p:cNvPr>
            <p:cNvCxnSpPr>
              <a:cxnSpLocks/>
            </p:cNvCxnSpPr>
            <p:nvPr/>
          </p:nvCxnSpPr>
          <p:spPr>
            <a:xfrm>
              <a:off x="9267855" y="4353875"/>
              <a:ext cx="1078204" cy="0"/>
            </a:xfrm>
            <a:prstGeom prst="straightConnector1">
              <a:avLst/>
            </a:prstGeom>
            <a:noFill/>
            <a:ln w="28575" cap="flat" cmpd="sng" algn="ctr">
              <a:solidFill>
                <a:srgbClr val="4FB81C"/>
              </a:solidFill>
              <a:prstDash val="solid"/>
              <a:headEnd type="oval" w="med" len="med"/>
              <a:tailEnd type="triangle" w="lg" len="lg"/>
            </a:ln>
            <a:effectLst/>
          </p:spPr>
        </p:cxnSp>
        <p:pic>
          <p:nvPicPr>
            <p:cNvPr id="176" name="Picture 175">
              <a:extLst>
                <a:ext uri="{FF2B5EF4-FFF2-40B4-BE49-F238E27FC236}">
                  <a16:creationId xmlns:a16="http://schemas.microsoft.com/office/drawing/2014/main" id="{FB4D7334-C0C4-4084-BB11-981E6674D5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7562" y="3883483"/>
              <a:ext cx="1070126" cy="1070126"/>
            </a:xfrm>
            <a:prstGeom prst="rect">
              <a:avLst/>
            </a:prstGeom>
          </p:spPr>
        </p:pic>
        <p:pic>
          <p:nvPicPr>
            <p:cNvPr id="192" name="Picture 191">
              <a:extLst>
                <a:ext uri="{FF2B5EF4-FFF2-40B4-BE49-F238E27FC236}">
                  <a16:creationId xmlns:a16="http://schemas.microsoft.com/office/drawing/2014/main" id="{B29D7C52-D1BF-4645-B0C6-3CD71E263B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1419" y="3887390"/>
              <a:ext cx="1070126" cy="1070126"/>
            </a:xfrm>
            <a:prstGeom prst="rect">
              <a:avLst/>
            </a:prstGeom>
          </p:spPr>
        </p:pic>
        <p:sp>
          <p:nvSpPr>
            <p:cNvPr id="193" name="Rectangle 192">
              <a:extLst>
                <a:ext uri="{FF2B5EF4-FFF2-40B4-BE49-F238E27FC236}">
                  <a16:creationId xmlns:a16="http://schemas.microsoft.com/office/drawing/2014/main" id="{2E0905DC-DD15-4674-AD71-D784A6189798}"/>
                </a:ext>
              </a:extLst>
            </p:cNvPr>
            <p:cNvSpPr/>
            <p:nvPr/>
          </p:nvSpPr>
          <p:spPr bwMode="gray">
            <a:xfrm rot="16200000">
              <a:off x="9193918" y="4170886"/>
              <a:ext cx="1176460" cy="423875"/>
            </a:xfrm>
            <a:prstGeom prst="rect">
              <a:avLst/>
            </a:prstGeom>
            <a:solidFill>
              <a:srgbClr val="FFFFFF">
                <a:lumMod val="50000"/>
              </a:srgbClr>
            </a:solidFill>
            <a:ln w="6350" algn="ctr">
              <a:noFill/>
              <a:prstDash val="sysDash"/>
              <a:miter lim="800000"/>
              <a:headEnd/>
              <a:tailEnd/>
            </a:ln>
          </p:spPr>
          <p:txBody>
            <a:bodyPr lIns="36000" tIns="36000" rIns="36000" bIns="36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Business Network</a:t>
              </a:r>
            </a:p>
          </p:txBody>
        </p:sp>
      </p:grpSp>
    </p:spTree>
    <p:extLst>
      <p:ext uri="{BB962C8B-B14F-4D97-AF65-F5344CB8AC3E}">
        <p14:creationId xmlns:p14="http://schemas.microsoft.com/office/powerpoint/2010/main" val="1883481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Rechteck 52"/>
          <p:cNvSpPr/>
          <p:nvPr/>
        </p:nvSpPr>
        <p:spPr bwMode="gray">
          <a:xfrm>
            <a:off x="3246743" y="1633368"/>
            <a:ext cx="2737445" cy="643748"/>
          </a:xfrm>
          <a:prstGeom prst="rect">
            <a:avLst/>
          </a:prstGeom>
          <a:solidFill>
            <a:srgbClr val="F0AB00"/>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400" i="0" u="none" strike="noStrike" kern="0" cap="none" spc="0" normalizeH="0" baseline="0" noProof="0" dirty="0">
                <a:ln>
                  <a:noFill/>
                </a:ln>
                <a:solidFill>
                  <a:schemeClr val="bg1"/>
                </a:solidFill>
                <a:effectLst/>
                <a:uLnTx/>
                <a:uFillTx/>
                <a:latin typeface="Arial"/>
              </a:rPr>
              <a:t>Data </a:t>
            </a:r>
            <a:br>
              <a:rPr kumimoji="0" lang="en-US" sz="1400" i="0" u="none" strike="noStrike" kern="0" cap="none" spc="0" normalizeH="0" baseline="0" noProof="0" dirty="0">
                <a:ln>
                  <a:noFill/>
                </a:ln>
                <a:solidFill>
                  <a:schemeClr val="bg1"/>
                </a:solidFill>
                <a:effectLst/>
                <a:uLnTx/>
                <a:uFillTx/>
                <a:latin typeface="Arial"/>
              </a:rPr>
            </a:br>
            <a:r>
              <a:rPr kumimoji="0" lang="en-US" sz="1400" i="0" u="none" strike="noStrike" kern="0" cap="none" spc="0" normalizeH="0" baseline="0" noProof="0" dirty="0">
                <a:ln>
                  <a:noFill/>
                </a:ln>
                <a:solidFill>
                  <a:schemeClr val="bg1"/>
                </a:solidFill>
                <a:effectLst/>
                <a:uLnTx/>
                <a:uFillTx/>
                <a:latin typeface="Arial"/>
              </a:rPr>
              <a:t>Replication</a:t>
            </a:r>
          </a:p>
        </p:txBody>
      </p:sp>
      <p:sp>
        <p:nvSpPr>
          <p:cNvPr id="250" name="Rechteck 52"/>
          <p:cNvSpPr/>
          <p:nvPr/>
        </p:nvSpPr>
        <p:spPr bwMode="gray">
          <a:xfrm>
            <a:off x="3246744" y="2272352"/>
            <a:ext cx="2737444" cy="289561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108000" rIns="72000" bIns="108000" anchor="t" anchorCtr="0"/>
          <a:lstStyle/>
          <a:p>
            <a:pPr marL="0" marR="0" lvl="0" indent="0" defTabSz="913573" eaLnBrk="1" fontAlgn="auto" latinLnBrk="0" hangingPunct="1">
              <a:lnSpc>
                <a:spcPct val="95000"/>
              </a:lnSpc>
              <a:spcBef>
                <a:spcPts val="0"/>
              </a:spcBef>
              <a:spcAft>
                <a:spcPts val="800"/>
              </a:spcAft>
              <a:buClr>
                <a:srgbClr val="969696"/>
              </a:buClr>
              <a:buSzTx/>
              <a:buFontTx/>
              <a:buNone/>
              <a:tabLst/>
              <a:defRPr/>
            </a:pPr>
            <a:r>
              <a:rPr kumimoji="0" lang="en-US" sz="1300" b="0" i="0" u="none" strike="noStrike" kern="0" cap="none" spc="0" normalizeH="0" baseline="0" noProof="0" dirty="0">
                <a:ln>
                  <a:noFill/>
                </a:ln>
                <a:solidFill>
                  <a:sysClr val="windowText" lastClr="000000"/>
                </a:solidFill>
                <a:effectLst/>
                <a:uLnTx/>
                <a:uFillTx/>
                <a:latin typeface="Arial"/>
              </a:rPr>
              <a:t>Table-based integration of data covering data replication, migration, or analytical use cases based on ETL/ELT</a:t>
            </a:r>
            <a:r>
              <a:rPr kumimoji="0" lang="en-US" sz="1300" b="0" i="0" u="none" strike="noStrike" kern="0" cap="none" spc="0" normalizeH="0" baseline="30000" noProof="0" dirty="0">
                <a:ln>
                  <a:noFill/>
                </a:ln>
                <a:solidFill>
                  <a:srgbClr val="000000"/>
                </a:solidFill>
                <a:effectLst/>
                <a:uLnTx/>
                <a:uFillTx/>
                <a:latin typeface="Arial"/>
                <a:ea typeface="Arial Unicode MS" pitchFamily="34" charset="-128"/>
                <a:cs typeface="Arial Unicode MS" pitchFamily="34" charset="-128"/>
              </a:rPr>
              <a:t>1</a:t>
            </a:r>
            <a:r>
              <a:rPr kumimoji="0" lang="en-US" sz="1300" b="0" i="0" u="none" strike="noStrike" kern="0" cap="none" spc="0" normalizeH="0" baseline="0" noProof="0" dirty="0">
                <a:ln>
                  <a:noFill/>
                </a:ln>
                <a:solidFill>
                  <a:sysClr val="windowText" lastClr="000000"/>
                </a:solidFill>
                <a:effectLst/>
                <a:uLnTx/>
                <a:uFillTx/>
                <a:latin typeface="Arial"/>
              </a:rPr>
              <a:t>. </a:t>
            </a:r>
          </a:p>
        </p:txBody>
      </p:sp>
      <p:sp>
        <p:nvSpPr>
          <p:cNvPr id="252" name="TextBox 251"/>
          <p:cNvSpPr txBox="1"/>
          <p:nvPr/>
        </p:nvSpPr>
        <p:spPr>
          <a:xfrm>
            <a:off x="3246743" y="5341974"/>
            <a:ext cx="2737445" cy="972901"/>
          </a:xfrm>
          <a:prstGeom prst="rect">
            <a:avLst/>
          </a:prstGeom>
          <a:solidFill>
            <a:srgbClr val="F0AB00">
              <a:lumMod val="20000"/>
              <a:lumOff val="80000"/>
            </a:srgbClr>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200" b="0" i="0" u="sng" strike="noStrike" kern="0" cap="none" spc="0" normalizeH="0" baseline="0" noProof="0" dirty="0">
                <a:ln>
                  <a:noFill/>
                </a:ln>
                <a:solidFill>
                  <a:srgbClr val="000000"/>
                </a:solidFill>
                <a:effectLst/>
                <a:uLnTx/>
                <a:uFillTx/>
                <a:latin typeface="Arial"/>
              </a:rPr>
              <a:t>Example:</a:t>
            </a:r>
            <a:r>
              <a:rPr kumimoji="0" lang="en-US" sz="1200" b="0" i="0" u="none" strike="noStrike" kern="0" cap="none" spc="0" normalizeH="0" baseline="0" noProof="0" dirty="0">
                <a:ln>
                  <a:noFill/>
                </a:ln>
                <a:solidFill>
                  <a:srgbClr val="000000"/>
                </a:solidFill>
                <a:effectLst/>
                <a:uLnTx/>
                <a:uFillTx/>
                <a:latin typeface="Arial"/>
              </a:rPr>
              <a:t> Replication of data from legacy applications or databases into SAP HANA e.g. for migration, analytics or big data warehousing.</a:t>
            </a:r>
          </a:p>
        </p:txBody>
      </p:sp>
      <p:sp>
        <p:nvSpPr>
          <p:cNvPr id="268" name="Rechteck 52"/>
          <p:cNvSpPr/>
          <p:nvPr/>
        </p:nvSpPr>
        <p:spPr bwMode="gray">
          <a:xfrm>
            <a:off x="295224" y="1633368"/>
            <a:ext cx="2737445" cy="643748"/>
          </a:xfrm>
          <a:prstGeom prst="rect">
            <a:avLst/>
          </a:prstGeom>
          <a:solidFill>
            <a:srgbClr val="F0AB00"/>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400" i="0" u="none" strike="noStrike" kern="0" cap="none" spc="0" normalizeH="0" baseline="0" noProof="0" dirty="0">
                <a:ln>
                  <a:noFill/>
                </a:ln>
                <a:solidFill>
                  <a:schemeClr val="bg1"/>
                </a:solidFill>
                <a:effectLst/>
                <a:uLnTx/>
                <a:uFillTx/>
                <a:latin typeface="Arial"/>
              </a:rPr>
              <a:t>Master Data </a:t>
            </a:r>
            <a:br>
              <a:rPr kumimoji="0" lang="en-US" sz="1400" i="0" u="none" strike="noStrike" kern="0" cap="none" spc="0" normalizeH="0" baseline="0" noProof="0" dirty="0">
                <a:ln>
                  <a:noFill/>
                </a:ln>
                <a:solidFill>
                  <a:schemeClr val="bg1"/>
                </a:solidFill>
                <a:effectLst/>
                <a:uLnTx/>
                <a:uFillTx/>
                <a:latin typeface="Arial"/>
              </a:rPr>
            </a:br>
            <a:r>
              <a:rPr kumimoji="0" lang="en-US" sz="1400" i="0" u="none" strike="noStrike" kern="0" cap="none" spc="0" normalizeH="0" baseline="0" noProof="0" dirty="0">
                <a:ln>
                  <a:noFill/>
                </a:ln>
                <a:solidFill>
                  <a:schemeClr val="bg1"/>
                </a:solidFill>
                <a:effectLst/>
                <a:uLnTx/>
                <a:uFillTx/>
                <a:latin typeface="Arial"/>
              </a:rPr>
              <a:t>Synchronization</a:t>
            </a:r>
          </a:p>
        </p:txBody>
      </p:sp>
      <p:sp>
        <p:nvSpPr>
          <p:cNvPr id="269" name="Rechteck 52"/>
          <p:cNvSpPr/>
          <p:nvPr/>
        </p:nvSpPr>
        <p:spPr bwMode="gray">
          <a:xfrm>
            <a:off x="295225" y="2272353"/>
            <a:ext cx="2737444" cy="289561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108000" rIns="72000" bIns="108000" anchor="t" anchorCtr="0"/>
          <a:lstStyle/>
          <a:p>
            <a:pPr marL="0" marR="0" lvl="0" indent="0" defTabSz="913573" eaLnBrk="1" fontAlgn="auto" latinLnBrk="0" hangingPunct="1">
              <a:lnSpc>
                <a:spcPct val="95000"/>
              </a:lnSpc>
              <a:spcBef>
                <a:spcPts val="0"/>
              </a:spcBef>
              <a:spcAft>
                <a:spcPts val="800"/>
              </a:spcAft>
              <a:buClr>
                <a:srgbClr val="969696"/>
              </a:buClr>
              <a:buSzTx/>
              <a:buFontTx/>
              <a:buNone/>
              <a:tabLst/>
              <a:defRPr/>
            </a:pPr>
            <a:r>
              <a:rPr kumimoji="0" lang="en-US" sz="1300" b="0" i="0" u="none" strike="noStrike" kern="0" cap="none" spc="0" normalizeH="0" baseline="0" noProof="0" dirty="0">
                <a:ln>
                  <a:noFill/>
                </a:ln>
                <a:solidFill>
                  <a:sysClr val="windowText" lastClr="000000"/>
                </a:solidFill>
                <a:effectLst/>
                <a:uLnTx/>
                <a:uFillTx/>
                <a:latin typeface="Arial"/>
              </a:rPr>
              <a:t>API-based synchronization of master data from a system of records </a:t>
            </a:r>
            <a:r>
              <a:rPr lang="en-US" sz="1300" kern="0" dirty="0">
                <a:solidFill>
                  <a:sysClr val="windowText" lastClr="000000"/>
                </a:solidFill>
                <a:latin typeface="Arial"/>
              </a:rPr>
              <a:t>with</a:t>
            </a:r>
            <a:r>
              <a:rPr kumimoji="0" lang="en-US" sz="1300" b="0" i="0" u="none" strike="noStrike" kern="0" cap="none" spc="0" normalizeH="0" baseline="0" noProof="0" dirty="0">
                <a:ln>
                  <a:noFill/>
                </a:ln>
                <a:solidFill>
                  <a:sysClr val="windowText" lastClr="000000"/>
                </a:solidFill>
                <a:effectLst/>
                <a:uLnTx/>
                <a:uFillTx/>
                <a:latin typeface="Arial"/>
              </a:rPr>
              <a:t> other applications (initial load, delta transfer).</a:t>
            </a:r>
          </a:p>
          <a:p>
            <a:pPr marL="0" marR="0" lvl="0" indent="0" defTabSz="913573" eaLnBrk="1" fontAlgn="auto" latinLnBrk="0" hangingPunct="1">
              <a:lnSpc>
                <a:spcPct val="95000"/>
              </a:lnSpc>
              <a:spcBef>
                <a:spcPts val="0"/>
              </a:spcBef>
              <a:spcAft>
                <a:spcPts val="800"/>
              </a:spcAft>
              <a:buClr>
                <a:srgbClr val="969696"/>
              </a:buClr>
              <a:buSzTx/>
              <a:buFontTx/>
              <a:buNone/>
              <a:tabLst/>
              <a:defRPr/>
            </a:pPr>
            <a:endParaRPr kumimoji="0" lang="en-US" sz="1700" b="0" i="0" u="none" strike="noStrike" kern="0" cap="none" spc="0" normalizeH="0" baseline="0" noProof="0" dirty="0">
              <a:ln>
                <a:noFill/>
              </a:ln>
              <a:solidFill>
                <a:sysClr val="windowText" lastClr="000000"/>
              </a:solidFill>
              <a:effectLst/>
              <a:uLnTx/>
              <a:uFillTx/>
              <a:latin typeface="Arial"/>
            </a:endParaRPr>
          </a:p>
          <a:p>
            <a:pPr marL="0" marR="0" lvl="0" indent="0" defTabSz="913573" eaLnBrk="1" fontAlgn="auto" latinLnBrk="0" hangingPunct="1">
              <a:lnSpc>
                <a:spcPct val="95000"/>
              </a:lnSpc>
              <a:spcBef>
                <a:spcPts val="0"/>
              </a:spcBef>
              <a:spcAft>
                <a:spcPts val="800"/>
              </a:spcAft>
              <a:buClr>
                <a:srgbClr val="969696"/>
              </a:buClr>
              <a:buSzTx/>
              <a:buFontTx/>
              <a:buNone/>
              <a:tabLst/>
              <a:defRPr/>
            </a:pPr>
            <a:r>
              <a:rPr kumimoji="0" lang="en-US" sz="1700" b="0" i="0" u="none" strike="noStrike" kern="0" cap="none" spc="0" normalizeH="0" baseline="0" noProof="0" dirty="0">
                <a:ln>
                  <a:noFill/>
                </a:ln>
                <a:solidFill>
                  <a:sysClr val="windowText" lastClr="000000"/>
                </a:solidFill>
                <a:effectLst/>
                <a:uLnTx/>
                <a:uFillTx/>
                <a:latin typeface="Arial"/>
              </a:rPr>
              <a:t>s</a:t>
            </a:r>
          </a:p>
        </p:txBody>
      </p:sp>
      <p:sp>
        <p:nvSpPr>
          <p:cNvPr id="271" name="TextBox 270"/>
          <p:cNvSpPr txBox="1"/>
          <p:nvPr/>
        </p:nvSpPr>
        <p:spPr>
          <a:xfrm>
            <a:off x="295226" y="5341975"/>
            <a:ext cx="2737444" cy="972900"/>
          </a:xfrm>
          <a:prstGeom prst="rect">
            <a:avLst/>
          </a:prstGeom>
          <a:solidFill>
            <a:srgbClr val="F0AB00">
              <a:lumMod val="20000"/>
              <a:lumOff val="80000"/>
            </a:srgbClr>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200" b="0" i="0" u="sng" strike="noStrike" kern="0" cap="none" spc="0" normalizeH="0" baseline="0" noProof="0" dirty="0">
                <a:ln>
                  <a:noFill/>
                </a:ln>
                <a:solidFill>
                  <a:srgbClr val="000000"/>
                </a:solidFill>
                <a:effectLst/>
                <a:uLnTx/>
                <a:uFillTx/>
                <a:latin typeface="Arial"/>
              </a:rPr>
              <a:t>Example:</a:t>
            </a:r>
            <a:r>
              <a:rPr kumimoji="0" lang="en-US" sz="1200" b="0" i="0" u="none" strike="noStrike" kern="0" cap="none" spc="0" normalizeH="0" baseline="0" noProof="0" dirty="0">
                <a:ln>
                  <a:noFill/>
                </a:ln>
                <a:solidFill>
                  <a:srgbClr val="000000"/>
                </a:solidFill>
                <a:effectLst/>
                <a:uLnTx/>
                <a:uFillTx/>
                <a:latin typeface="Arial"/>
              </a:rPr>
              <a:t> Synchronization of cost center data between SAP S/4HANA and </a:t>
            </a:r>
            <a:r>
              <a:rPr lang="en-US" sz="1200" kern="0" dirty="0">
                <a:solidFill>
                  <a:srgbClr val="000000"/>
                </a:solidFill>
                <a:latin typeface="Arial"/>
              </a:rPr>
              <a:t>SAP SuccessFactors.</a:t>
            </a:r>
            <a:endParaRPr kumimoji="0" lang="en-US" sz="1200" b="0" i="0" u="none" strike="noStrike" kern="0" cap="none" spc="0" normalizeH="0" baseline="0" noProof="0" dirty="0">
              <a:ln>
                <a:noFill/>
              </a:ln>
              <a:solidFill>
                <a:srgbClr val="000000"/>
              </a:solidFill>
              <a:effectLst/>
              <a:uLnTx/>
              <a:uFillTx/>
              <a:latin typeface="Arial"/>
            </a:endParaRPr>
          </a:p>
        </p:txBody>
      </p:sp>
      <p:cxnSp>
        <p:nvCxnSpPr>
          <p:cNvPr id="287" name="Straight Arrow Connector 298"/>
          <p:cNvCxnSpPr/>
          <p:nvPr/>
        </p:nvCxnSpPr>
        <p:spPr>
          <a:xfrm>
            <a:off x="7471209" y="3757776"/>
            <a:ext cx="699295" cy="336296"/>
          </a:xfrm>
          <a:prstGeom prst="bentConnector3">
            <a:avLst>
              <a:gd name="adj1" fmla="val 70431"/>
            </a:avLst>
          </a:prstGeom>
          <a:noFill/>
          <a:ln w="28575" cap="flat" cmpd="sng" algn="ctr">
            <a:solidFill>
              <a:srgbClr val="000000">
                <a:lumMod val="75000"/>
                <a:lumOff val="25000"/>
              </a:srgbClr>
            </a:solidFill>
            <a:prstDash val="sysDot"/>
            <a:headEnd type="triangle" w="lg" len="lg"/>
            <a:tailEnd type="none" w="med" len="med"/>
          </a:ln>
          <a:effectLst/>
        </p:spPr>
      </p:cxnSp>
      <p:sp>
        <p:nvSpPr>
          <p:cNvPr id="288" name="Rechteck 52"/>
          <p:cNvSpPr/>
          <p:nvPr/>
        </p:nvSpPr>
        <p:spPr bwMode="gray">
          <a:xfrm>
            <a:off x="6198261" y="1633368"/>
            <a:ext cx="2737445" cy="643748"/>
          </a:xfrm>
          <a:prstGeom prst="rect">
            <a:avLst/>
          </a:prstGeom>
          <a:solidFill>
            <a:srgbClr val="F0AB00"/>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400" i="0" u="none" strike="noStrike" kern="0" cap="none" spc="0" normalizeH="0" baseline="0" noProof="0" dirty="0">
                <a:ln>
                  <a:noFill/>
                </a:ln>
                <a:solidFill>
                  <a:schemeClr val="bg1"/>
                </a:solidFill>
                <a:effectLst/>
                <a:uLnTx/>
                <a:uFillTx/>
                <a:latin typeface="Arial"/>
              </a:rPr>
              <a:t>Data </a:t>
            </a:r>
            <a:br>
              <a:rPr kumimoji="0" lang="en-US" sz="1400" i="0" u="none" strike="noStrike" kern="0" cap="none" spc="0" normalizeH="0" baseline="0" noProof="0" dirty="0">
                <a:ln>
                  <a:noFill/>
                </a:ln>
                <a:solidFill>
                  <a:schemeClr val="bg1"/>
                </a:solidFill>
                <a:effectLst/>
                <a:uLnTx/>
                <a:uFillTx/>
                <a:latin typeface="Arial"/>
              </a:rPr>
            </a:br>
            <a:r>
              <a:rPr kumimoji="0" lang="en-US" sz="1400" i="0" u="none" strike="noStrike" kern="0" cap="none" spc="0" normalizeH="0" baseline="0" noProof="0" dirty="0">
                <a:ln>
                  <a:noFill/>
                </a:ln>
                <a:solidFill>
                  <a:schemeClr val="bg1"/>
                </a:solidFill>
                <a:effectLst/>
                <a:uLnTx/>
                <a:uFillTx/>
                <a:latin typeface="Arial"/>
              </a:rPr>
              <a:t>Virtualization</a:t>
            </a:r>
          </a:p>
        </p:txBody>
      </p:sp>
      <p:sp>
        <p:nvSpPr>
          <p:cNvPr id="289" name="Rechteck 52"/>
          <p:cNvSpPr/>
          <p:nvPr/>
        </p:nvSpPr>
        <p:spPr bwMode="gray">
          <a:xfrm>
            <a:off x="6198262" y="2257769"/>
            <a:ext cx="2737444" cy="2898413"/>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108000" rIns="72000" bIns="108000" anchor="t" anchorCtr="0"/>
          <a:lstStyle/>
          <a:p>
            <a:pPr marL="0" marR="0" lvl="0" indent="0" defTabSz="913573" eaLnBrk="1" fontAlgn="auto" latinLnBrk="0" hangingPunct="1">
              <a:lnSpc>
                <a:spcPct val="95000"/>
              </a:lnSpc>
              <a:spcBef>
                <a:spcPts val="0"/>
              </a:spcBef>
              <a:spcAft>
                <a:spcPts val="800"/>
              </a:spcAft>
              <a:buClr>
                <a:srgbClr val="969696"/>
              </a:buClr>
              <a:buSzTx/>
              <a:buFontTx/>
              <a:buNone/>
              <a:tabLst/>
              <a:defRPr/>
            </a:pPr>
            <a:r>
              <a:rPr kumimoji="0" lang="en-US" sz="1300" b="0" i="0" u="none" strike="noStrike" kern="0" cap="none" spc="0" normalizeH="0" baseline="0" noProof="0" dirty="0">
                <a:ln>
                  <a:noFill/>
                </a:ln>
                <a:solidFill>
                  <a:sysClr val="windowText" lastClr="000000"/>
                </a:solidFill>
                <a:effectLst/>
                <a:uLnTx/>
                <a:uFillTx/>
                <a:latin typeface="Arial"/>
              </a:rPr>
              <a:t>Provisioning of a virtual data layer by federation of queries to remote data sources without physical data movement.</a:t>
            </a:r>
          </a:p>
          <a:p>
            <a:pPr marL="0" marR="0" lvl="0" indent="0" defTabSz="913573" eaLnBrk="1" fontAlgn="auto" latinLnBrk="0" hangingPunct="1">
              <a:lnSpc>
                <a:spcPct val="95000"/>
              </a:lnSpc>
              <a:spcBef>
                <a:spcPts val="0"/>
              </a:spcBef>
              <a:spcAft>
                <a:spcPts val="800"/>
              </a:spcAft>
              <a:buClr>
                <a:srgbClr val="969696"/>
              </a:buClr>
              <a:buSzTx/>
              <a:buFontTx/>
              <a:buNone/>
              <a:tabLst/>
              <a:defRPr/>
            </a:pPr>
            <a:endParaRPr kumimoji="0" lang="en-US" sz="1700" b="0" i="0" u="none" strike="noStrike" kern="0" cap="none" spc="0" normalizeH="0" baseline="0" noProof="0" dirty="0">
              <a:ln>
                <a:noFill/>
              </a:ln>
              <a:solidFill>
                <a:sysClr val="windowText" lastClr="000000"/>
              </a:solidFill>
              <a:effectLst/>
              <a:uLnTx/>
              <a:uFillTx/>
              <a:latin typeface="Arial"/>
            </a:endParaRPr>
          </a:p>
          <a:p>
            <a:pPr marL="0" marR="0" lvl="0" indent="0" defTabSz="913573" eaLnBrk="1" fontAlgn="auto" latinLnBrk="0" hangingPunct="1">
              <a:lnSpc>
                <a:spcPct val="95000"/>
              </a:lnSpc>
              <a:spcBef>
                <a:spcPts val="0"/>
              </a:spcBef>
              <a:spcAft>
                <a:spcPts val="800"/>
              </a:spcAft>
              <a:buClr>
                <a:srgbClr val="969696"/>
              </a:buClr>
              <a:buSzTx/>
              <a:buFontTx/>
              <a:buNone/>
              <a:tabLst/>
              <a:defRPr/>
            </a:pPr>
            <a:endParaRPr kumimoji="0" lang="en-US" sz="1700" b="0" i="0" u="none" strike="noStrike" kern="0" cap="none" spc="0" normalizeH="0" baseline="0" noProof="0" dirty="0">
              <a:ln>
                <a:noFill/>
              </a:ln>
              <a:solidFill>
                <a:sysClr val="windowText" lastClr="000000"/>
              </a:solidFill>
              <a:effectLst/>
              <a:uLnTx/>
              <a:uFillTx/>
              <a:latin typeface="Arial"/>
            </a:endParaRPr>
          </a:p>
        </p:txBody>
      </p:sp>
      <p:sp>
        <p:nvSpPr>
          <p:cNvPr id="290" name="TextBox 289"/>
          <p:cNvSpPr txBox="1"/>
          <p:nvPr/>
        </p:nvSpPr>
        <p:spPr>
          <a:xfrm>
            <a:off x="6198262" y="5341975"/>
            <a:ext cx="2737444" cy="968450"/>
          </a:xfrm>
          <a:prstGeom prst="rect">
            <a:avLst/>
          </a:prstGeom>
          <a:solidFill>
            <a:srgbClr val="F0AB00">
              <a:lumMod val="20000"/>
              <a:lumOff val="80000"/>
            </a:srgbClr>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200" b="0" i="0" u="sng" strike="noStrike" kern="0" cap="none" spc="0" normalizeH="0" baseline="0" noProof="0" dirty="0">
                <a:ln>
                  <a:noFill/>
                </a:ln>
                <a:solidFill>
                  <a:srgbClr val="000000"/>
                </a:solidFill>
                <a:effectLst/>
                <a:uLnTx/>
                <a:uFillTx/>
                <a:latin typeface="Arial"/>
              </a:rPr>
              <a:t>Example:</a:t>
            </a:r>
            <a:r>
              <a:rPr kumimoji="0" lang="en-US" sz="1200" b="0" i="0" strike="noStrike" kern="0" cap="none" spc="0" normalizeH="0" baseline="0" noProof="0" dirty="0">
                <a:ln>
                  <a:noFill/>
                </a:ln>
                <a:solidFill>
                  <a:srgbClr val="000000"/>
                </a:solidFill>
                <a:effectLst/>
                <a:uLnTx/>
                <a:uFillTx/>
                <a:latin typeface="Arial"/>
              </a:rPr>
              <a:t> Lookup of shared master data from various data sources, e.g. V</a:t>
            </a:r>
            <a:r>
              <a:rPr kumimoji="0" lang="en-US" sz="1200" b="0" i="0" u="none" strike="noStrike" kern="0" cap="none" spc="0" normalizeH="0" baseline="0" noProof="0" dirty="0">
                <a:ln>
                  <a:noFill/>
                </a:ln>
                <a:solidFill>
                  <a:srgbClr val="000000"/>
                </a:solidFill>
                <a:effectLst/>
                <a:uLnTx/>
                <a:uFillTx/>
                <a:latin typeface="Arial"/>
              </a:rPr>
              <a:t>irtual data access in SAP HANA to remote data sources. </a:t>
            </a:r>
          </a:p>
        </p:txBody>
      </p:sp>
      <p:sp>
        <p:nvSpPr>
          <p:cNvPr id="306" name="Rechteck 52"/>
          <p:cNvSpPr/>
          <p:nvPr/>
        </p:nvSpPr>
        <p:spPr bwMode="gray">
          <a:xfrm>
            <a:off x="9149778" y="1633368"/>
            <a:ext cx="2737445" cy="643748"/>
          </a:xfrm>
          <a:prstGeom prst="rect">
            <a:avLst/>
          </a:prstGeom>
          <a:solidFill>
            <a:srgbClr val="F0AB00"/>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400" i="0" u="none" strike="noStrike" kern="0" cap="none" spc="0" normalizeH="0" baseline="0" noProof="0" dirty="0">
                <a:ln>
                  <a:noFill/>
                </a:ln>
                <a:solidFill>
                  <a:schemeClr val="bg1"/>
                </a:solidFill>
                <a:effectLst/>
                <a:uLnTx/>
                <a:uFillTx/>
                <a:latin typeface="Arial"/>
              </a:rPr>
              <a:t>Data Quality </a:t>
            </a:r>
            <a:br>
              <a:rPr kumimoji="0" lang="en-US" sz="1400" i="0" u="none" strike="noStrike" kern="0" cap="none" spc="0" normalizeH="0" baseline="0" noProof="0" dirty="0">
                <a:ln>
                  <a:noFill/>
                </a:ln>
                <a:solidFill>
                  <a:schemeClr val="bg1"/>
                </a:solidFill>
                <a:effectLst/>
                <a:uLnTx/>
                <a:uFillTx/>
                <a:latin typeface="Arial"/>
              </a:rPr>
            </a:br>
            <a:r>
              <a:rPr kumimoji="0" lang="en-US" sz="1400" i="0" u="none" strike="noStrike" kern="0" cap="none" spc="0" normalizeH="0" baseline="0" noProof="0" dirty="0">
                <a:ln>
                  <a:noFill/>
                </a:ln>
                <a:solidFill>
                  <a:schemeClr val="bg1"/>
                </a:solidFill>
                <a:effectLst/>
                <a:uLnTx/>
                <a:uFillTx/>
                <a:latin typeface="Arial"/>
              </a:rPr>
              <a:t>Management </a:t>
            </a:r>
          </a:p>
        </p:txBody>
      </p:sp>
      <p:sp>
        <p:nvSpPr>
          <p:cNvPr id="307" name="Rechteck 52"/>
          <p:cNvSpPr/>
          <p:nvPr/>
        </p:nvSpPr>
        <p:spPr bwMode="gray">
          <a:xfrm>
            <a:off x="9149779" y="2272352"/>
            <a:ext cx="2737444" cy="2898413"/>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108000" rIns="72000" bIns="108000" anchor="t" anchorCtr="0"/>
          <a:lstStyle/>
          <a:p>
            <a:pPr marL="0" marR="0" lvl="0" indent="0" defTabSz="913573" eaLnBrk="1" fontAlgn="auto" latinLnBrk="0" hangingPunct="1">
              <a:lnSpc>
                <a:spcPct val="95000"/>
              </a:lnSpc>
              <a:spcBef>
                <a:spcPts val="0"/>
              </a:spcBef>
              <a:spcAft>
                <a:spcPts val="800"/>
              </a:spcAft>
              <a:buClr>
                <a:srgbClr val="969696"/>
              </a:buClr>
              <a:buSzTx/>
              <a:buFontTx/>
              <a:buNone/>
              <a:tabLst/>
              <a:defRPr/>
            </a:pPr>
            <a:r>
              <a:rPr kumimoji="0" lang="en-US" sz="1300" b="0" i="0" u="none" strike="noStrike" kern="0" cap="none" spc="0" normalizeH="0" baseline="0" noProof="0" dirty="0">
                <a:ln>
                  <a:noFill/>
                </a:ln>
                <a:solidFill>
                  <a:sysClr val="windowText" lastClr="000000"/>
                </a:solidFill>
                <a:effectLst/>
                <a:uLnTx/>
                <a:uFillTx/>
                <a:latin typeface="Arial"/>
              </a:rPr>
              <a:t>Integration of data from multiple sources for cleansing, matching or consolidation (central business terms). </a:t>
            </a:r>
          </a:p>
          <a:p>
            <a:pPr marL="0" marR="0" lvl="0" indent="0" defTabSz="913573" eaLnBrk="1" fontAlgn="auto" latinLnBrk="0" hangingPunct="1">
              <a:lnSpc>
                <a:spcPct val="95000"/>
              </a:lnSpc>
              <a:spcBef>
                <a:spcPts val="0"/>
              </a:spcBef>
              <a:spcAft>
                <a:spcPts val="800"/>
              </a:spcAft>
              <a:buClr>
                <a:srgbClr val="969696"/>
              </a:buClr>
              <a:buSzTx/>
              <a:buFontTx/>
              <a:buNone/>
              <a:tabLst/>
              <a:defRPr/>
            </a:pPr>
            <a:endParaRPr kumimoji="0" lang="en-US" sz="1700" b="0" i="0" u="none" strike="noStrike" kern="0" cap="none" spc="0" normalizeH="0" baseline="0" noProof="0" dirty="0">
              <a:ln>
                <a:noFill/>
              </a:ln>
              <a:solidFill>
                <a:sysClr val="windowText" lastClr="000000"/>
              </a:solidFill>
              <a:effectLst/>
              <a:uLnTx/>
              <a:uFillTx/>
              <a:latin typeface="Arial"/>
            </a:endParaRPr>
          </a:p>
          <a:p>
            <a:pPr marL="0" marR="0" lvl="0" indent="0" defTabSz="913573" eaLnBrk="1" fontAlgn="auto" latinLnBrk="0" hangingPunct="1">
              <a:lnSpc>
                <a:spcPct val="95000"/>
              </a:lnSpc>
              <a:spcBef>
                <a:spcPts val="0"/>
              </a:spcBef>
              <a:spcAft>
                <a:spcPts val="800"/>
              </a:spcAft>
              <a:buClr>
                <a:srgbClr val="969696"/>
              </a:buClr>
              <a:buSzTx/>
              <a:buFontTx/>
              <a:buNone/>
              <a:tabLst/>
              <a:defRPr/>
            </a:pPr>
            <a:endParaRPr kumimoji="0" lang="en-US" sz="1700" b="0" i="0" u="none" strike="noStrike" kern="0" cap="none" spc="0" normalizeH="0" baseline="0" noProof="0" dirty="0">
              <a:ln>
                <a:noFill/>
              </a:ln>
              <a:solidFill>
                <a:sysClr val="windowText" lastClr="000000"/>
              </a:solidFill>
              <a:effectLst/>
              <a:uLnTx/>
              <a:uFillTx/>
              <a:latin typeface="Arial"/>
            </a:endParaRPr>
          </a:p>
        </p:txBody>
      </p:sp>
      <p:sp>
        <p:nvSpPr>
          <p:cNvPr id="308" name="TextBox 307"/>
          <p:cNvSpPr txBox="1"/>
          <p:nvPr/>
        </p:nvSpPr>
        <p:spPr>
          <a:xfrm>
            <a:off x="9149779" y="5341975"/>
            <a:ext cx="2737444" cy="952842"/>
          </a:xfrm>
          <a:prstGeom prst="rect">
            <a:avLst/>
          </a:prstGeom>
          <a:solidFill>
            <a:srgbClr val="F0AB00">
              <a:lumMod val="20000"/>
              <a:lumOff val="80000"/>
            </a:srgbClr>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200" b="0" i="0" u="sng" strike="noStrike" kern="0" cap="none" spc="0" normalizeH="0" baseline="0" noProof="0" dirty="0">
                <a:ln>
                  <a:noFill/>
                </a:ln>
                <a:solidFill>
                  <a:srgbClr val="000000"/>
                </a:solidFill>
                <a:effectLst/>
                <a:uLnTx/>
                <a:uFillTx/>
                <a:latin typeface="Arial"/>
              </a:rPr>
              <a:t>Example:</a:t>
            </a:r>
            <a:r>
              <a:rPr kumimoji="0" lang="en-US" sz="1200" b="0" i="0" u="none" strike="noStrike" kern="0" cap="none" spc="0" normalizeH="0" baseline="0" noProof="0" dirty="0">
                <a:ln>
                  <a:noFill/>
                </a:ln>
                <a:solidFill>
                  <a:srgbClr val="000000"/>
                </a:solidFill>
                <a:effectLst/>
                <a:uLnTx/>
                <a:uFillTx/>
                <a:latin typeface="Arial"/>
              </a:rPr>
              <a:t> Cleansing of address data. Embedded DQM services in apps to validate address data and/or enrich with geocodes.</a:t>
            </a:r>
          </a:p>
        </p:txBody>
      </p:sp>
      <p:sp>
        <p:nvSpPr>
          <p:cNvPr id="325" name="TextBox 324"/>
          <p:cNvSpPr txBox="1"/>
          <p:nvPr/>
        </p:nvSpPr>
        <p:spPr>
          <a:xfrm>
            <a:off x="8682077" y="6468175"/>
            <a:ext cx="3007524" cy="203133"/>
          </a:xfrm>
          <a:prstGeom prst="rect">
            <a:avLst/>
          </a:prstGeom>
          <a:noFill/>
        </p:spPr>
        <p:txBody>
          <a:bodyPr wrap="square" lIns="0" tIns="0" rIns="0" bIns="0" rtlCol="0">
            <a:spAutoFit/>
          </a:bodyPr>
          <a:lstStyle/>
          <a:p>
            <a:pPr defTabSz="1088776" fontAlgn="base">
              <a:spcBef>
                <a:spcPts val="600"/>
              </a:spcBef>
              <a:spcAft>
                <a:spcPct val="0"/>
              </a:spcAft>
              <a:buClr>
                <a:srgbClr val="F0AB00"/>
              </a:buClr>
              <a:buSzPct val="80000"/>
            </a:pPr>
            <a:r>
              <a:rPr lang="en-US" sz="1200" kern="0" baseline="30000" dirty="0">
                <a:solidFill>
                  <a:srgbClr val="000000"/>
                </a:solidFill>
                <a:latin typeface="Arial"/>
                <a:ea typeface="Arial Unicode MS" pitchFamily="34" charset="-128"/>
                <a:cs typeface="Arial Unicode MS" pitchFamily="34" charset="-128"/>
              </a:rPr>
              <a:t>1</a:t>
            </a:r>
            <a:r>
              <a:rPr lang="en-US" sz="1200" kern="0" dirty="0">
                <a:solidFill>
                  <a:srgbClr val="000000"/>
                </a:solidFill>
                <a:latin typeface="Arial"/>
                <a:ea typeface="Arial Unicode MS" pitchFamily="34" charset="-128"/>
                <a:cs typeface="Arial Unicode MS" pitchFamily="34" charset="-128"/>
              </a:rPr>
              <a:t> Also APIs might be used for this use case</a:t>
            </a:r>
          </a:p>
        </p:txBody>
      </p:sp>
      <p:sp>
        <p:nvSpPr>
          <p:cNvPr id="90" name="Title 3">
            <a:extLst>
              <a:ext uri="{FF2B5EF4-FFF2-40B4-BE49-F238E27FC236}">
                <a16:creationId xmlns:a16="http://schemas.microsoft.com/office/drawing/2014/main" id="{13AA36D7-2190-413A-9417-4640D6662DF2}"/>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Data Integration Style</a:t>
            </a:r>
            <a:br>
              <a:rPr lang="en-US" dirty="0">
                <a:solidFill>
                  <a:srgbClr val="000000"/>
                </a:solidFill>
                <a:latin typeface="Arial"/>
              </a:rPr>
            </a:br>
            <a:r>
              <a:rPr lang="en-US" sz="2000" b="0" dirty="0">
                <a:solidFill>
                  <a:srgbClr val="000000"/>
                </a:solidFill>
                <a:latin typeface="Arial"/>
              </a:rPr>
              <a:t>Use Case Patterns</a:t>
            </a:r>
            <a:endParaRPr lang="de-DE" b="0" dirty="0">
              <a:solidFill>
                <a:srgbClr val="000000"/>
              </a:solidFill>
              <a:latin typeface="Arial"/>
            </a:endParaRPr>
          </a:p>
        </p:txBody>
      </p:sp>
      <p:sp>
        <p:nvSpPr>
          <p:cNvPr id="2" name="Slide Number Placeholder 1">
            <a:extLst>
              <a:ext uri="{FF2B5EF4-FFF2-40B4-BE49-F238E27FC236}">
                <a16:creationId xmlns:a16="http://schemas.microsoft.com/office/drawing/2014/main" id="{DFF5970F-AA32-4BD8-B307-1F82CEB7779A}"/>
              </a:ext>
            </a:extLst>
          </p:cNvPr>
          <p:cNvSpPr>
            <a:spLocks noGrp="1"/>
          </p:cNvSpPr>
          <p:nvPr>
            <p:ph type="sldNum" sz="quarter" idx="12"/>
          </p:nvPr>
        </p:nvSpPr>
        <p:spPr/>
        <p:txBody>
          <a:bodyPr/>
          <a:lstStyle/>
          <a:p>
            <a:fld id="{DB6A9238-A6DB-4432-B073-8C8D0256CD0B}" type="slidenum">
              <a:rPr lang="de-DE" sz="1000" smtClean="0"/>
              <a:pPr/>
              <a:t>27</a:t>
            </a:fld>
            <a:endParaRPr lang="de-DE" sz="1000" dirty="0"/>
          </a:p>
        </p:txBody>
      </p:sp>
      <p:grpSp>
        <p:nvGrpSpPr>
          <p:cNvPr id="87" name="Group 86">
            <a:extLst>
              <a:ext uri="{FF2B5EF4-FFF2-40B4-BE49-F238E27FC236}">
                <a16:creationId xmlns:a16="http://schemas.microsoft.com/office/drawing/2014/main" id="{92B9F70B-91DA-4584-A62F-5EC25622B239}"/>
              </a:ext>
            </a:extLst>
          </p:cNvPr>
          <p:cNvGrpSpPr/>
          <p:nvPr/>
        </p:nvGrpSpPr>
        <p:grpSpPr>
          <a:xfrm>
            <a:off x="8372079" y="467378"/>
            <a:ext cx="3410607" cy="677108"/>
            <a:chOff x="8348701" y="504000"/>
            <a:chExt cx="3410607" cy="677108"/>
          </a:xfrm>
        </p:grpSpPr>
        <p:sp>
          <p:nvSpPr>
            <p:cNvPr id="88" name="Rectangle 87">
              <a:extLst>
                <a:ext uri="{FF2B5EF4-FFF2-40B4-BE49-F238E27FC236}">
                  <a16:creationId xmlns:a16="http://schemas.microsoft.com/office/drawing/2014/main" id="{96E09F62-E4E9-4744-AAF8-57BB384813A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9" name="Rectangle 88">
              <a:extLst>
                <a:ext uri="{FF2B5EF4-FFF2-40B4-BE49-F238E27FC236}">
                  <a16:creationId xmlns:a16="http://schemas.microsoft.com/office/drawing/2014/main" id="{10D67ED3-7A89-4DFF-90D4-8AF67773E25F}"/>
                </a:ext>
              </a:extLst>
            </p:cNvPr>
            <p:cNvSpPr/>
            <p:nvPr/>
          </p:nvSpPr>
          <p:spPr bwMode="gray">
            <a:xfrm>
              <a:off x="9591393"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91" name="Rectangle 90">
              <a:extLst>
                <a:ext uri="{FF2B5EF4-FFF2-40B4-BE49-F238E27FC236}">
                  <a16:creationId xmlns:a16="http://schemas.microsoft.com/office/drawing/2014/main" id="{CAABE1A4-94A2-4346-B7BB-824502FBCF34}"/>
                </a:ext>
              </a:extLst>
            </p:cNvPr>
            <p:cNvSpPr/>
            <p:nvPr/>
          </p:nvSpPr>
          <p:spPr bwMode="gray">
            <a:xfrm>
              <a:off x="10823839"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92" name="Straight Arrow Connector 91">
              <a:extLst>
                <a:ext uri="{FF2B5EF4-FFF2-40B4-BE49-F238E27FC236}">
                  <a16:creationId xmlns:a16="http://schemas.microsoft.com/office/drawing/2014/main" id="{0837EFBB-4C7E-413D-B642-491327E47EF1}"/>
                </a:ext>
              </a:extLst>
            </p:cNvPr>
            <p:cNvCxnSpPr>
              <a:stCxn id="88" idx="3"/>
              <a:endCxn id="89"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3ED0EAB-9D11-4323-959F-D9C1EB5BCBCE}"/>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220AC22D-C665-47E1-96EE-165EBDC54DAF}"/>
              </a:ext>
            </a:extLst>
          </p:cNvPr>
          <p:cNvGrpSpPr/>
          <p:nvPr/>
        </p:nvGrpSpPr>
        <p:grpSpPr>
          <a:xfrm>
            <a:off x="3346329" y="3464718"/>
            <a:ext cx="2538022" cy="1549362"/>
            <a:chOff x="3346329" y="3464718"/>
            <a:chExt cx="2538022" cy="1549362"/>
          </a:xfrm>
        </p:grpSpPr>
        <p:grpSp>
          <p:nvGrpSpPr>
            <p:cNvPr id="188" name="Group 187">
              <a:extLst>
                <a:ext uri="{FF2B5EF4-FFF2-40B4-BE49-F238E27FC236}">
                  <a16:creationId xmlns:a16="http://schemas.microsoft.com/office/drawing/2014/main" id="{2765D8E9-CFC1-455B-A09F-857B5B71D4A7}"/>
                </a:ext>
              </a:extLst>
            </p:cNvPr>
            <p:cNvGrpSpPr/>
            <p:nvPr/>
          </p:nvGrpSpPr>
          <p:grpSpPr>
            <a:xfrm>
              <a:off x="4899833" y="3879447"/>
              <a:ext cx="984518" cy="702284"/>
              <a:chOff x="1876367" y="3465122"/>
              <a:chExt cx="984518" cy="702284"/>
            </a:xfrm>
          </p:grpSpPr>
          <p:grpSp>
            <p:nvGrpSpPr>
              <p:cNvPr id="189" name="Group 188">
                <a:extLst>
                  <a:ext uri="{FF2B5EF4-FFF2-40B4-BE49-F238E27FC236}">
                    <a16:creationId xmlns:a16="http://schemas.microsoft.com/office/drawing/2014/main" id="{28D6D128-92B2-47DD-A044-2C817826C3AE}"/>
                  </a:ext>
                </a:extLst>
              </p:cNvPr>
              <p:cNvGrpSpPr/>
              <p:nvPr/>
            </p:nvGrpSpPr>
            <p:grpSpPr>
              <a:xfrm>
                <a:off x="1876367" y="3465122"/>
                <a:ext cx="984518" cy="702284"/>
                <a:chOff x="-917965" y="4214744"/>
                <a:chExt cx="958749" cy="876887"/>
              </a:xfrm>
            </p:grpSpPr>
            <p:sp>
              <p:nvSpPr>
                <p:cNvPr id="191" name="Rectangle 190">
                  <a:extLst>
                    <a:ext uri="{FF2B5EF4-FFF2-40B4-BE49-F238E27FC236}">
                      <a16:creationId xmlns:a16="http://schemas.microsoft.com/office/drawing/2014/main" id="{AF36CFEA-4B6C-4EE4-AD85-88AE31EDE9D4}"/>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92" name="Rectangle 191">
                  <a:extLst>
                    <a:ext uri="{FF2B5EF4-FFF2-40B4-BE49-F238E27FC236}">
                      <a16:creationId xmlns:a16="http://schemas.microsoft.com/office/drawing/2014/main" id="{46B6D130-9D35-4B82-8D54-E19E2200937B}"/>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193" name="Rectangle 192">
                  <a:extLst>
                    <a:ext uri="{FF2B5EF4-FFF2-40B4-BE49-F238E27FC236}">
                      <a16:creationId xmlns:a16="http://schemas.microsoft.com/office/drawing/2014/main" id="{3D0BCF7A-4C9E-429A-9E25-E4A5F3F9A8EC}"/>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 / DWH</a:t>
                  </a:r>
                </a:p>
              </p:txBody>
            </p:sp>
          </p:grpSp>
          <p:pic>
            <p:nvPicPr>
              <p:cNvPr id="190" name="Picture 189">
                <a:extLst>
                  <a:ext uri="{FF2B5EF4-FFF2-40B4-BE49-F238E27FC236}">
                    <a16:creationId xmlns:a16="http://schemas.microsoft.com/office/drawing/2014/main" id="{11417B3E-A3FB-45D1-AB9C-8314C6DC38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8518" y="3704402"/>
                <a:ext cx="459638" cy="459638"/>
              </a:xfrm>
              <a:prstGeom prst="rect">
                <a:avLst/>
              </a:prstGeom>
            </p:spPr>
          </p:pic>
        </p:grpSp>
        <p:grpSp>
          <p:nvGrpSpPr>
            <p:cNvPr id="194" name="Group 193">
              <a:extLst>
                <a:ext uri="{FF2B5EF4-FFF2-40B4-BE49-F238E27FC236}">
                  <a16:creationId xmlns:a16="http://schemas.microsoft.com/office/drawing/2014/main" id="{B9479075-7578-47D3-9270-EFBBDA4E14F7}"/>
                </a:ext>
              </a:extLst>
            </p:cNvPr>
            <p:cNvGrpSpPr/>
            <p:nvPr/>
          </p:nvGrpSpPr>
          <p:grpSpPr>
            <a:xfrm>
              <a:off x="3346329" y="3464718"/>
              <a:ext cx="984518" cy="702284"/>
              <a:chOff x="1876367" y="3465122"/>
              <a:chExt cx="984518" cy="702284"/>
            </a:xfrm>
          </p:grpSpPr>
          <p:grpSp>
            <p:nvGrpSpPr>
              <p:cNvPr id="195" name="Group 194">
                <a:extLst>
                  <a:ext uri="{FF2B5EF4-FFF2-40B4-BE49-F238E27FC236}">
                    <a16:creationId xmlns:a16="http://schemas.microsoft.com/office/drawing/2014/main" id="{C6796817-1097-4EAF-AE32-C130BC1E44D2}"/>
                  </a:ext>
                </a:extLst>
              </p:cNvPr>
              <p:cNvGrpSpPr/>
              <p:nvPr/>
            </p:nvGrpSpPr>
            <p:grpSpPr>
              <a:xfrm>
                <a:off x="1876367" y="3465122"/>
                <a:ext cx="984518" cy="702284"/>
                <a:chOff x="-917965" y="4214744"/>
                <a:chExt cx="958749" cy="876887"/>
              </a:xfrm>
            </p:grpSpPr>
            <p:sp>
              <p:nvSpPr>
                <p:cNvPr id="197" name="Rectangle 196">
                  <a:extLst>
                    <a:ext uri="{FF2B5EF4-FFF2-40B4-BE49-F238E27FC236}">
                      <a16:creationId xmlns:a16="http://schemas.microsoft.com/office/drawing/2014/main" id="{0FC1B019-4627-4B8E-81F3-B9F2266BFC09}"/>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98" name="Rectangle 197">
                  <a:extLst>
                    <a:ext uri="{FF2B5EF4-FFF2-40B4-BE49-F238E27FC236}">
                      <a16:creationId xmlns:a16="http://schemas.microsoft.com/office/drawing/2014/main" id="{471EA9A2-8A4E-44D8-8ED9-778417B4D9C5}"/>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199" name="Rectangle 198">
                  <a:extLst>
                    <a:ext uri="{FF2B5EF4-FFF2-40B4-BE49-F238E27FC236}">
                      <a16:creationId xmlns:a16="http://schemas.microsoft.com/office/drawing/2014/main" id="{00C14350-05DD-4E33-87A0-9A198680168F}"/>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pic>
            <p:nvPicPr>
              <p:cNvPr id="196" name="Picture 195">
                <a:extLst>
                  <a:ext uri="{FF2B5EF4-FFF2-40B4-BE49-F238E27FC236}">
                    <a16:creationId xmlns:a16="http://schemas.microsoft.com/office/drawing/2014/main" id="{149B7B89-C910-46DB-A763-9E520F5867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8518" y="3704402"/>
                <a:ext cx="459638" cy="459638"/>
              </a:xfrm>
              <a:prstGeom prst="rect">
                <a:avLst/>
              </a:prstGeom>
            </p:spPr>
          </p:pic>
        </p:grpSp>
        <p:grpSp>
          <p:nvGrpSpPr>
            <p:cNvPr id="200" name="Group 199">
              <a:extLst>
                <a:ext uri="{FF2B5EF4-FFF2-40B4-BE49-F238E27FC236}">
                  <a16:creationId xmlns:a16="http://schemas.microsoft.com/office/drawing/2014/main" id="{5786EF5D-B281-4B5A-99FC-8CC2D70E8E7A}"/>
                </a:ext>
              </a:extLst>
            </p:cNvPr>
            <p:cNvGrpSpPr/>
            <p:nvPr/>
          </p:nvGrpSpPr>
          <p:grpSpPr>
            <a:xfrm>
              <a:off x="3347109" y="4311796"/>
              <a:ext cx="984518" cy="702284"/>
              <a:chOff x="1876367" y="3465122"/>
              <a:chExt cx="984518" cy="702284"/>
            </a:xfrm>
          </p:grpSpPr>
          <p:grpSp>
            <p:nvGrpSpPr>
              <p:cNvPr id="201" name="Group 200">
                <a:extLst>
                  <a:ext uri="{FF2B5EF4-FFF2-40B4-BE49-F238E27FC236}">
                    <a16:creationId xmlns:a16="http://schemas.microsoft.com/office/drawing/2014/main" id="{944CC906-5335-4D48-AC6E-3194E5A0E169}"/>
                  </a:ext>
                </a:extLst>
              </p:cNvPr>
              <p:cNvGrpSpPr/>
              <p:nvPr/>
            </p:nvGrpSpPr>
            <p:grpSpPr>
              <a:xfrm>
                <a:off x="1876367" y="3465122"/>
                <a:ext cx="984518" cy="702284"/>
                <a:chOff x="-917965" y="4214744"/>
                <a:chExt cx="958749" cy="876887"/>
              </a:xfrm>
            </p:grpSpPr>
            <p:sp>
              <p:nvSpPr>
                <p:cNvPr id="203" name="Rectangle 202">
                  <a:extLst>
                    <a:ext uri="{FF2B5EF4-FFF2-40B4-BE49-F238E27FC236}">
                      <a16:creationId xmlns:a16="http://schemas.microsoft.com/office/drawing/2014/main" id="{280114A8-B7E4-4002-9BC4-D99FD5C788AE}"/>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04" name="Rectangle 203">
                  <a:extLst>
                    <a:ext uri="{FF2B5EF4-FFF2-40B4-BE49-F238E27FC236}">
                      <a16:creationId xmlns:a16="http://schemas.microsoft.com/office/drawing/2014/main" id="{E21D412B-A8C5-4CB7-9071-9E91D51260D8}"/>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205" name="Rectangle 204">
                  <a:extLst>
                    <a:ext uri="{FF2B5EF4-FFF2-40B4-BE49-F238E27FC236}">
                      <a16:creationId xmlns:a16="http://schemas.microsoft.com/office/drawing/2014/main" id="{1E091EA2-814D-4098-8D9D-BD0EF445000B}"/>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DB</a:t>
                  </a:r>
                </a:p>
              </p:txBody>
            </p:sp>
          </p:grpSp>
          <p:pic>
            <p:nvPicPr>
              <p:cNvPr id="202" name="Picture 201">
                <a:extLst>
                  <a:ext uri="{FF2B5EF4-FFF2-40B4-BE49-F238E27FC236}">
                    <a16:creationId xmlns:a16="http://schemas.microsoft.com/office/drawing/2014/main" id="{6F96F909-678C-4853-BE52-5170C71D26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8518" y="3704402"/>
                <a:ext cx="459638" cy="459638"/>
              </a:xfrm>
              <a:prstGeom prst="rect">
                <a:avLst/>
              </a:prstGeom>
            </p:spPr>
          </p:pic>
        </p:grpSp>
        <p:cxnSp>
          <p:nvCxnSpPr>
            <p:cNvPr id="206" name="Straight Arrow Connector 298">
              <a:extLst>
                <a:ext uri="{FF2B5EF4-FFF2-40B4-BE49-F238E27FC236}">
                  <a16:creationId xmlns:a16="http://schemas.microsoft.com/office/drawing/2014/main" id="{B05346FB-2FB4-46AA-A293-90A56AD3C9AC}"/>
                </a:ext>
              </a:extLst>
            </p:cNvPr>
            <p:cNvCxnSpPr/>
            <p:nvPr/>
          </p:nvCxnSpPr>
          <p:spPr>
            <a:xfrm>
              <a:off x="4310327" y="4004085"/>
              <a:ext cx="656037" cy="335723"/>
            </a:xfrm>
            <a:prstGeom prst="bentConnector3">
              <a:avLst>
                <a:gd name="adj1" fmla="val 50000"/>
              </a:avLst>
            </a:prstGeom>
            <a:noFill/>
            <a:ln w="28575" cap="flat" cmpd="sng" algn="ctr">
              <a:solidFill>
                <a:srgbClr val="F0AB00"/>
              </a:solidFill>
              <a:prstDash val="solid"/>
              <a:headEnd type="oval" w="med" len="med"/>
              <a:tailEnd type="triangle" w="lg" len="lg"/>
            </a:ln>
            <a:effectLst/>
          </p:spPr>
        </p:cxnSp>
        <p:cxnSp>
          <p:nvCxnSpPr>
            <p:cNvPr id="207" name="Straight Arrow Connector 298">
              <a:extLst>
                <a:ext uri="{FF2B5EF4-FFF2-40B4-BE49-F238E27FC236}">
                  <a16:creationId xmlns:a16="http://schemas.microsoft.com/office/drawing/2014/main" id="{9118CE85-65D2-4F03-8F48-07F78D0C5CF9}"/>
                </a:ext>
              </a:extLst>
            </p:cNvPr>
            <p:cNvCxnSpPr/>
            <p:nvPr/>
          </p:nvCxnSpPr>
          <p:spPr>
            <a:xfrm flipV="1">
              <a:off x="4330847" y="4339808"/>
              <a:ext cx="635517" cy="419125"/>
            </a:xfrm>
            <a:prstGeom prst="bentConnector3">
              <a:avLst>
                <a:gd name="adj1" fmla="val 48801"/>
              </a:avLst>
            </a:prstGeom>
            <a:noFill/>
            <a:ln w="28575" cap="flat" cmpd="sng" algn="ctr">
              <a:solidFill>
                <a:srgbClr val="F0AB00"/>
              </a:solidFill>
              <a:prstDash val="solid"/>
              <a:headEnd type="oval" w="med" len="med"/>
              <a:tailEnd type="triangle" w="lg" len="lg"/>
            </a:ln>
            <a:effectLst/>
          </p:spPr>
        </p:cxnSp>
      </p:grpSp>
      <p:grpSp>
        <p:nvGrpSpPr>
          <p:cNvPr id="7" name="Group 6">
            <a:extLst>
              <a:ext uri="{FF2B5EF4-FFF2-40B4-BE49-F238E27FC236}">
                <a16:creationId xmlns:a16="http://schemas.microsoft.com/office/drawing/2014/main" id="{A09F9C6C-6F77-4956-A86E-4D1B6479DCF4}"/>
              </a:ext>
            </a:extLst>
          </p:cNvPr>
          <p:cNvGrpSpPr/>
          <p:nvPr/>
        </p:nvGrpSpPr>
        <p:grpSpPr>
          <a:xfrm>
            <a:off x="422388" y="3464720"/>
            <a:ext cx="2444764" cy="1520255"/>
            <a:chOff x="422388" y="3464720"/>
            <a:chExt cx="2444764" cy="1520255"/>
          </a:xfrm>
        </p:grpSpPr>
        <p:sp>
          <p:nvSpPr>
            <p:cNvPr id="280" name="Rectangle 279"/>
            <p:cNvSpPr/>
            <p:nvPr/>
          </p:nvSpPr>
          <p:spPr bwMode="gray">
            <a:xfrm>
              <a:off x="422388" y="4101445"/>
              <a:ext cx="967760" cy="508479"/>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82" name="Rectangle 281"/>
            <p:cNvSpPr/>
            <p:nvPr/>
          </p:nvSpPr>
          <p:spPr bwMode="gray">
            <a:xfrm>
              <a:off x="422388" y="3764411"/>
              <a:ext cx="967760" cy="348861"/>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System of Records</a:t>
              </a:r>
            </a:p>
          </p:txBody>
        </p:sp>
        <p:grpSp>
          <p:nvGrpSpPr>
            <p:cNvPr id="125" name="Group 124">
              <a:extLst>
                <a:ext uri="{FF2B5EF4-FFF2-40B4-BE49-F238E27FC236}">
                  <a16:creationId xmlns:a16="http://schemas.microsoft.com/office/drawing/2014/main" id="{8290946D-DE08-473D-B2BD-27C681C7F285}"/>
                </a:ext>
              </a:extLst>
            </p:cNvPr>
            <p:cNvGrpSpPr/>
            <p:nvPr/>
          </p:nvGrpSpPr>
          <p:grpSpPr>
            <a:xfrm>
              <a:off x="1882634" y="4282691"/>
              <a:ext cx="984518" cy="702284"/>
              <a:chOff x="-917965" y="4214744"/>
              <a:chExt cx="958749" cy="876887"/>
            </a:xfrm>
          </p:grpSpPr>
          <p:sp>
            <p:nvSpPr>
              <p:cNvPr id="126" name="Rectangle 125">
                <a:extLst>
                  <a:ext uri="{FF2B5EF4-FFF2-40B4-BE49-F238E27FC236}">
                    <a16:creationId xmlns:a16="http://schemas.microsoft.com/office/drawing/2014/main" id="{D8CA9E27-F7CA-40D5-BB3E-111E2D19A783}"/>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27" name="Rectangle 126">
                <a:extLst>
                  <a:ext uri="{FF2B5EF4-FFF2-40B4-BE49-F238E27FC236}">
                    <a16:creationId xmlns:a16="http://schemas.microsoft.com/office/drawing/2014/main" id="{9325E247-23F7-42E4-8A64-13D94ADB3EC6}"/>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128" name="Rectangle 127">
                <a:extLst>
                  <a:ext uri="{FF2B5EF4-FFF2-40B4-BE49-F238E27FC236}">
                    <a16:creationId xmlns:a16="http://schemas.microsoft.com/office/drawing/2014/main" id="{3E237516-2F11-4A68-BAD7-7CF50AC23F0F}"/>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sp>
          <p:nvSpPr>
            <p:cNvPr id="133" name="Rectangle 132">
              <a:extLst>
                <a:ext uri="{FF2B5EF4-FFF2-40B4-BE49-F238E27FC236}">
                  <a16:creationId xmlns:a16="http://schemas.microsoft.com/office/drawing/2014/main" id="{A2B1359B-6090-4FC3-AD1A-31608992797C}"/>
                </a:ext>
              </a:extLst>
            </p:cNvPr>
            <p:cNvSpPr/>
            <p:nvPr/>
          </p:nvSpPr>
          <p:spPr bwMode="gray">
            <a:xfrm>
              <a:off x="469532" y="4156189"/>
              <a:ext cx="903791" cy="408991"/>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cxnSp>
          <p:nvCxnSpPr>
            <p:cNvPr id="275" name="Straight Arrow Connector 298"/>
            <p:cNvCxnSpPr>
              <a:cxnSpLocks/>
            </p:cNvCxnSpPr>
            <p:nvPr/>
          </p:nvCxnSpPr>
          <p:spPr>
            <a:xfrm>
              <a:off x="1348869" y="4375566"/>
              <a:ext cx="587101" cy="389145"/>
            </a:xfrm>
            <a:prstGeom prst="bentConnector3">
              <a:avLst>
                <a:gd name="adj1" fmla="val 48702"/>
              </a:avLst>
            </a:prstGeom>
            <a:noFill/>
            <a:ln w="28575" cap="flat" cmpd="sng" algn="ctr">
              <a:solidFill>
                <a:srgbClr val="F0AB00"/>
              </a:solidFill>
              <a:prstDash val="solid"/>
              <a:headEnd type="oval" w="med" len="med"/>
              <a:tailEnd type="triangle" w="lg" len="lg"/>
            </a:ln>
            <a:effectLst/>
          </p:spPr>
        </p:cxnSp>
        <p:pic>
          <p:nvPicPr>
            <p:cNvPr id="134" name="Picture 133">
              <a:extLst>
                <a:ext uri="{FF2B5EF4-FFF2-40B4-BE49-F238E27FC236}">
                  <a16:creationId xmlns:a16="http://schemas.microsoft.com/office/drawing/2014/main" id="{28FDA87E-D804-49D7-91F9-FCEEFE62D6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974" y="4139287"/>
              <a:ext cx="459638" cy="459638"/>
            </a:xfrm>
            <a:prstGeom prst="rect">
              <a:avLst/>
            </a:prstGeom>
          </p:spPr>
        </p:pic>
        <p:grpSp>
          <p:nvGrpSpPr>
            <p:cNvPr id="6" name="Group 5">
              <a:extLst>
                <a:ext uri="{FF2B5EF4-FFF2-40B4-BE49-F238E27FC236}">
                  <a16:creationId xmlns:a16="http://schemas.microsoft.com/office/drawing/2014/main" id="{3121B15B-E6E3-4A20-81E2-3DEA076B6374}"/>
                </a:ext>
              </a:extLst>
            </p:cNvPr>
            <p:cNvGrpSpPr/>
            <p:nvPr/>
          </p:nvGrpSpPr>
          <p:grpSpPr>
            <a:xfrm>
              <a:off x="1876367" y="3464720"/>
              <a:ext cx="984518" cy="702688"/>
              <a:chOff x="1876367" y="3464720"/>
              <a:chExt cx="984518" cy="702688"/>
            </a:xfrm>
          </p:grpSpPr>
          <p:grpSp>
            <p:nvGrpSpPr>
              <p:cNvPr id="129" name="Group 128">
                <a:extLst>
                  <a:ext uri="{FF2B5EF4-FFF2-40B4-BE49-F238E27FC236}">
                    <a16:creationId xmlns:a16="http://schemas.microsoft.com/office/drawing/2014/main" id="{23BEEBD1-46A2-4E76-A787-71EB020D59FD}"/>
                  </a:ext>
                </a:extLst>
              </p:cNvPr>
              <p:cNvGrpSpPr/>
              <p:nvPr/>
            </p:nvGrpSpPr>
            <p:grpSpPr>
              <a:xfrm>
                <a:off x="1876367" y="3464720"/>
                <a:ext cx="984518" cy="702688"/>
                <a:chOff x="-917965" y="4214240"/>
                <a:chExt cx="958749" cy="877391"/>
              </a:xfrm>
            </p:grpSpPr>
            <p:sp>
              <p:nvSpPr>
                <p:cNvPr id="130" name="Rectangle 129">
                  <a:extLst>
                    <a:ext uri="{FF2B5EF4-FFF2-40B4-BE49-F238E27FC236}">
                      <a16:creationId xmlns:a16="http://schemas.microsoft.com/office/drawing/2014/main" id="{6C5B444B-0235-40A1-BBE2-A4C1B97319A4}"/>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31" name="Rectangle 130">
                  <a:extLst>
                    <a:ext uri="{FF2B5EF4-FFF2-40B4-BE49-F238E27FC236}">
                      <a16:creationId xmlns:a16="http://schemas.microsoft.com/office/drawing/2014/main" id="{95961539-1389-449F-ACE2-867F47B0CD70}"/>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132" name="Rectangle 131">
                  <a:extLst>
                    <a:ext uri="{FF2B5EF4-FFF2-40B4-BE49-F238E27FC236}">
                      <a16:creationId xmlns:a16="http://schemas.microsoft.com/office/drawing/2014/main" id="{5C75AED6-DA94-4665-AE33-3BA4532D7EBB}"/>
                    </a:ext>
                  </a:extLst>
                </p:cNvPr>
                <p:cNvSpPr/>
                <p:nvPr/>
              </p:nvSpPr>
              <p:spPr bwMode="gray">
                <a:xfrm>
                  <a:off x="-917965" y="4214240"/>
                  <a:ext cx="958749" cy="272698"/>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pic>
            <p:nvPicPr>
              <p:cNvPr id="135" name="Picture 134">
                <a:extLst>
                  <a:ext uri="{FF2B5EF4-FFF2-40B4-BE49-F238E27FC236}">
                    <a16:creationId xmlns:a16="http://schemas.microsoft.com/office/drawing/2014/main" id="{2FBC00A8-335E-4C4C-972E-E961C676A2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8518" y="3704402"/>
                <a:ext cx="459638" cy="459638"/>
              </a:xfrm>
              <a:prstGeom prst="rect">
                <a:avLst/>
              </a:prstGeom>
            </p:spPr>
          </p:pic>
        </p:grpSp>
        <p:pic>
          <p:nvPicPr>
            <p:cNvPr id="136" name="Picture 135">
              <a:extLst>
                <a:ext uri="{FF2B5EF4-FFF2-40B4-BE49-F238E27FC236}">
                  <a16:creationId xmlns:a16="http://schemas.microsoft.com/office/drawing/2014/main" id="{0935E160-D260-4F95-BCB6-C72C1CEC0D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0606" y="4525337"/>
              <a:ext cx="459638" cy="459638"/>
            </a:xfrm>
            <a:prstGeom prst="rect">
              <a:avLst/>
            </a:prstGeom>
          </p:spPr>
        </p:pic>
        <p:cxnSp>
          <p:nvCxnSpPr>
            <p:cNvPr id="276" name="Straight Arrow Connector 298"/>
            <p:cNvCxnSpPr>
              <a:cxnSpLocks/>
            </p:cNvCxnSpPr>
            <p:nvPr/>
          </p:nvCxnSpPr>
          <p:spPr>
            <a:xfrm flipV="1">
              <a:off x="1345059" y="3998770"/>
              <a:ext cx="579347" cy="376796"/>
            </a:xfrm>
            <a:prstGeom prst="bentConnector3">
              <a:avLst>
                <a:gd name="adj1" fmla="val 50000"/>
              </a:avLst>
            </a:prstGeom>
            <a:noFill/>
            <a:ln w="28575" cap="flat" cmpd="sng" algn="ctr">
              <a:solidFill>
                <a:srgbClr val="F0AB00"/>
              </a:solidFill>
              <a:prstDash val="solid"/>
              <a:headEnd type="oval" w="med" len="med"/>
              <a:tailEnd type="triangle" w="lg" len="lg"/>
            </a:ln>
            <a:effectLst/>
          </p:spPr>
        </p:cxnSp>
      </p:grpSp>
      <p:grpSp>
        <p:nvGrpSpPr>
          <p:cNvPr id="208" name="Group 207">
            <a:extLst>
              <a:ext uri="{FF2B5EF4-FFF2-40B4-BE49-F238E27FC236}">
                <a16:creationId xmlns:a16="http://schemas.microsoft.com/office/drawing/2014/main" id="{31E2B595-855F-4AC4-BCF9-5BD69F341674}"/>
              </a:ext>
            </a:extLst>
          </p:cNvPr>
          <p:cNvGrpSpPr/>
          <p:nvPr/>
        </p:nvGrpSpPr>
        <p:grpSpPr>
          <a:xfrm>
            <a:off x="6314053" y="3478579"/>
            <a:ext cx="2444764" cy="1519853"/>
            <a:chOff x="422388" y="3465122"/>
            <a:chExt cx="2444764" cy="1519853"/>
          </a:xfrm>
        </p:grpSpPr>
        <p:sp>
          <p:nvSpPr>
            <p:cNvPr id="209" name="Rectangle 208">
              <a:extLst>
                <a:ext uri="{FF2B5EF4-FFF2-40B4-BE49-F238E27FC236}">
                  <a16:creationId xmlns:a16="http://schemas.microsoft.com/office/drawing/2014/main" id="{1FCD1AD5-B991-4F7E-A521-0799F013BDF1}"/>
                </a:ext>
              </a:extLst>
            </p:cNvPr>
            <p:cNvSpPr/>
            <p:nvPr/>
          </p:nvSpPr>
          <p:spPr bwMode="gray">
            <a:xfrm>
              <a:off x="422388" y="4101445"/>
              <a:ext cx="967760" cy="508479"/>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10" name="Rectangle 209">
              <a:extLst>
                <a:ext uri="{FF2B5EF4-FFF2-40B4-BE49-F238E27FC236}">
                  <a16:creationId xmlns:a16="http://schemas.microsoft.com/office/drawing/2014/main" id="{224D944E-36B6-4312-9486-F65E74C0F725}"/>
                </a:ext>
              </a:extLst>
            </p:cNvPr>
            <p:cNvSpPr/>
            <p:nvPr/>
          </p:nvSpPr>
          <p:spPr bwMode="gray">
            <a:xfrm>
              <a:off x="422388" y="3776977"/>
              <a:ext cx="967760" cy="336296"/>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Virtual Data Layer</a:t>
              </a:r>
            </a:p>
          </p:txBody>
        </p:sp>
        <p:grpSp>
          <p:nvGrpSpPr>
            <p:cNvPr id="211" name="Group 210">
              <a:extLst>
                <a:ext uri="{FF2B5EF4-FFF2-40B4-BE49-F238E27FC236}">
                  <a16:creationId xmlns:a16="http://schemas.microsoft.com/office/drawing/2014/main" id="{699828FE-A991-4AAE-B6FC-7C20E96F86BC}"/>
                </a:ext>
              </a:extLst>
            </p:cNvPr>
            <p:cNvGrpSpPr/>
            <p:nvPr/>
          </p:nvGrpSpPr>
          <p:grpSpPr>
            <a:xfrm>
              <a:off x="1882634" y="4282691"/>
              <a:ext cx="984518" cy="702284"/>
              <a:chOff x="-917965" y="4214744"/>
              <a:chExt cx="958749" cy="876887"/>
            </a:xfrm>
          </p:grpSpPr>
          <p:sp>
            <p:nvSpPr>
              <p:cNvPr id="223" name="Rectangle 222">
                <a:extLst>
                  <a:ext uri="{FF2B5EF4-FFF2-40B4-BE49-F238E27FC236}">
                    <a16:creationId xmlns:a16="http://schemas.microsoft.com/office/drawing/2014/main" id="{AC04547E-3418-4D74-B016-EC1F81CE1EF4}"/>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24" name="Rectangle 223">
                <a:extLst>
                  <a:ext uri="{FF2B5EF4-FFF2-40B4-BE49-F238E27FC236}">
                    <a16:creationId xmlns:a16="http://schemas.microsoft.com/office/drawing/2014/main" id="{6A8FE89E-3A70-4BDA-A66D-060DB190B456}"/>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225" name="Rectangle 224">
                <a:extLst>
                  <a:ext uri="{FF2B5EF4-FFF2-40B4-BE49-F238E27FC236}">
                    <a16:creationId xmlns:a16="http://schemas.microsoft.com/office/drawing/2014/main" id="{AE972BAA-ADC7-4FE9-9E2D-0A49CD68A3CC}"/>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Data Source</a:t>
                </a:r>
              </a:p>
            </p:txBody>
          </p:sp>
        </p:grpSp>
        <p:sp>
          <p:nvSpPr>
            <p:cNvPr id="212" name="Rectangle 211">
              <a:extLst>
                <a:ext uri="{FF2B5EF4-FFF2-40B4-BE49-F238E27FC236}">
                  <a16:creationId xmlns:a16="http://schemas.microsoft.com/office/drawing/2014/main" id="{C0D40876-EEE5-468D-910B-E8C3F2BE45CC}"/>
                </a:ext>
              </a:extLst>
            </p:cNvPr>
            <p:cNvSpPr/>
            <p:nvPr/>
          </p:nvSpPr>
          <p:spPr bwMode="gray">
            <a:xfrm>
              <a:off x="469532" y="4156189"/>
              <a:ext cx="903791" cy="408991"/>
            </a:xfrm>
            <a:prstGeom prst="rect">
              <a:avLst/>
            </a:prstGeom>
            <a:solidFill>
              <a:schemeClr val="bg1">
                <a:lumMod val="7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cxnSp>
          <p:nvCxnSpPr>
            <p:cNvPr id="213" name="Straight Arrow Connector 298">
              <a:extLst>
                <a:ext uri="{FF2B5EF4-FFF2-40B4-BE49-F238E27FC236}">
                  <a16:creationId xmlns:a16="http://schemas.microsoft.com/office/drawing/2014/main" id="{8C824101-2DC9-49FD-BCA3-41DDDA202FAB}"/>
                </a:ext>
              </a:extLst>
            </p:cNvPr>
            <p:cNvCxnSpPr>
              <a:cxnSpLocks/>
            </p:cNvCxnSpPr>
            <p:nvPr/>
          </p:nvCxnSpPr>
          <p:spPr>
            <a:xfrm>
              <a:off x="1349685" y="4477757"/>
              <a:ext cx="586285" cy="286954"/>
            </a:xfrm>
            <a:prstGeom prst="bentConnector3">
              <a:avLst>
                <a:gd name="adj1" fmla="val 50000"/>
              </a:avLst>
            </a:prstGeom>
            <a:noFill/>
            <a:ln w="28575" cap="flat" cmpd="sng" algn="ctr">
              <a:solidFill>
                <a:srgbClr val="F0AB00"/>
              </a:solidFill>
              <a:prstDash val="sysDot"/>
              <a:headEnd type="oval" w="med" len="med"/>
              <a:tailEnd type="triangle" w="lg" len="lg"/>
            </a:ln>
            <a:effectLst/>
          </p:spPr>
        </p:cxnSp>
        <p:grpSp>
          <p:nvGrpSpPr>
            <p:cNvPr id="215" name="Group 214">
              <a:extLst>
                <a:ext uri="{FF2B5EF4-FFF2-40B4-BE49-F238E27FC236}">
                  <a16:creationId xmlns:a16="http://schemas.microsoft.com/office/drawing/2014/main" id="{C48A660E-2B47-4470-9C9C-D9DAF7315EB5}"/>
                </a:ext>
              </a:extLst>
            </p:cNvPr>
            <p:cNvGrpSpPr/>
            <p:nvPr/>
          </p:nvGrpSpPr>
          <p:grpSpPr>
            <a:xfrm>
              <a:off x="1876367" y="3465122"/>
              <a:ext cx="984518" cy="702284"/>
              <a:chOff x="1876367" y="3465122"/>
              <a:chExt cx="984518" cy="702284"/>
            </a:xfrm>
          </p:grpSpPr>
          <p:grpSp>
            <p:nvGrpSpPr>
              <p:cNvPr id="218" name="Group 217">
                <a:extLst>
                  <a:ext uri="{FF2B5EF4-FFF2-40B4-BE49-F238E27FC236}">
                    <a16:creationId xmlns:a16="http://schemas.microsoft.com/office/drawing/2014/main" id="{1BD623C0-53A5-4660-97A2-ADD1ECA20063}"/>
                  </a:ext>
                </a:extLst>
              </p:cNvPr>
              <p:cNvGrpSpPr/>
              <p:nvPr/>
            </p:nvGrpSpPr>
            <p:grpSpPr>
              <a:xfrm>
                <a:off x="1876367" y="3465122"/>
                <a:ext cx="984518" cy="702284"/>
                <a:chOff x="-917965" y="4214744"/>
                <a:chExt cx="958749" cy="876887"/>
              </a:xfrm>
            </p:grpSpPr>
            <p:sp>
              <p:nvSpPr>
                <p:cNvPr id="220" name="Rectangle 219">
                  <a:extLst>
                    <a:ext uri="{FF2B5EF4-FFF2-40B4-BE49-F238E27FC236}">
                      <a16:creationId xmlns:a16="http://schemas.microsoft.com/office/drawing/2014/main" id="{B3F949A5-2AAF-48B2-80F7-0A0FA7160A83}"/>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21" name="Rectangle 220">
                  <a:extLst>
                    <a:ext uri="{FF2B5EF4-FFF2-40B4-BE49-F238E27FC236}">
                      <a16:creationId xmlns:a16="http://schemas.microsoft.com/office/drawing/2014/main" id="{BC7564EF-9803-473D-95FA-6E750BD71B92}"/>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222" name="Rectangle 221">
                  <a:extLst>
                    <a:ext uri="{FF2B5EF4-FFF2-40B4-BE49-F238E27FC236}">
                      <a16:creationId xmlns:a16="http://schemas.microsoft.com/office/drawing/2014/main" id="{A37D39BD-303E-4E53-9489-59DC2B108705}"/>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Data Source</a:t>
                  </a:r>
                </a:p>
              </p:txBody>
            </p:sp>
          </p:grpSp>
          <p:pic>
            <p:nvPicPr>
              <p:cNvPr id="219" name="Picture 218">
                <a:extLst>
                  <a:ext uri="{FF2B5EF4-FFF2-40B4-BE49-F238E27FC236}">
                    <a16:creationId xmlns:a16="http://schemas.microsoft.com/office/drawing/2014/main" id="{E068BE98-508D-4C1F-BDB1-04FA43D4D3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8518" y="3704402"/>
                <a:ext cx="459638" cy="459638"/>
              </a:xfrm>
              <a:prstGeom prst="rect">
                <a:avLst/>
              </a:prstGeom>
            </p:spPr>
          </p:pic>
        </p:grpSp>
        <p:pic>
          <p:nvPicPr>
            <p:cNvPr id="216" name="Picture 215">
              <a:extLst>
                <a:ext uri="{FF2B5EF4-FFF2-40B4-BE49-F238E27FC236}">
                  <a16:creationId xmlns:a16="http://schemas.microsoft.com/office/drawing/2014/main" id="{6C87F667-FE28-4891-9406-8727FA78EA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0606" y="4525337"/>
              <a:ext cx="459638" cy="459638"/>
            </a:xfrm>
            <a:prstGeom prst="rect">
              <a:avLst/>
            </a:prstGeom>
          </p:spPr>
        </p:pic>
        <p:cxnSp>
          <p:nvCxnSpPr>
            <p:cNvPr id="217" name="Straight Arrow Connector 298">
              <a:extLst>
                <a:ext uri="{FF2B5EF4-FFF2-40B4-BE49-F238E27FC236}">
                  <a16:creationId xmlns:a16="http://schemas.microsoft.com/office/drawing/2014/main" id="{093C3D4C-A55F-4EFC-B490-62949C909ED7}"/>
                </a:ext>
              </a:extLst>
            </p:cNvPr>
            <p:cNvCxnSpPr>
              <a:cxnSpLocks/>
            </p:cNvCxnSpPr>
            <p:nvPr/>
          </p:nvCxnSpPr>
          <p:spPr>
            <a:xfrm flipV="1">
              <a:off x="1355363" y="3998770"/>
              <a:ext cx="569043" cy="246222"/>
            </a:xfrm>
            <a:prstGeom prst="bentConnector3">
              <a:avLst>
                <a:gd name="adj1" fmla="val 50000"/>
              </a:avLst>
            </a:prstGeom>
            <a:noFill/>
            <a:ln w="28575" cap="flat" cmpd="sng" algn="ctr">
              <a:solidFill>
                <a:srgbClr val="F0AB00"/>
              </a:solidFill>
              <a:prstDash val="sysDot"/>
              <a:headEnd type="oval" w="med" len="med"/>
              <a:tailEnd type="triangle" w="lg" len="lg"/>
            </a:ln>
            <a:effectLst/>
          </p:spPr>
        </p:cxnSp>
        <p:pic>
          <p:nvPicPr>
            <p:cNvPr id="226" name="Picture 225">
              <a:extLst>
                <a:ext uri="{FF2B5EF4-FFF2-40B4-BE49-F238E27FC236}">
                  <a16:creationId xmlns:a16="http://schemas.microsoft.com/office/drawing/2014/main" id="{ACA364FB-F545-4341-85D5-D6F8A44EB1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869" y="4132290"/>
              <a:ext cx="459638" cy="459638"/>
            </a:xfrm>
            <a:prstGeom prst="rect">
              <a:avLst/>
            </a:prstGeom>
          </p:spPr>
        </p:pic>
      </p:grpSp>
      <p:grpSp>
        <p:nvGrpSpPr>
          <p:cNvPr id="227" name="Group 226">
            <a:extLst>
              <a:ext uri="{FF2B5EF4-FFF2-40B4-BE49-F238E27FC236}">
                <a16:creationId xmlns:a16="http://schemas.microsoft.com/office/drawing/2014/main" id="{77A61DD9-EE47-4971-BA26-65072212534D}"/>
              </a:ext>
            </a:extLst>
          </p:cNvPr>
          <p:cNvGrpSpPr/>
          <p:nvPr/>
        </p:nvGrpSpPr>
        <p:grpSpPr>
          <a:xfrm>
            <a:off x="9270983" y="3483768"/>
            <a:ext cx="2538022" cy="1549362"/>
            <a:chOff x="3346329" y="3464718"/>
            <a:chExt cx="2538022" cy="1549362"/>
          </a:xfrm>
        </p:grpSpPr>
        <p:grpSp>
          <p:nvGrpSpPr>
            <p:cNvPr id="228" name="Group 227">
              <a:extLst>
                <a:ext uri="{FF2B5EF4-FFF2-40B4-BE49-F238E27FC236}">
                  <a16:creationId xmlns:a16="http://schemas.microsoft.com/office/drawing/2014/main" id="{583F461D-FCC5-4D6B-9539-28955ADA2A42}"/>
                </a:ext>
              </a:extLst>
            </p:cNvPr>
            <p:cNvGrpSpPr/>
            <p:nvPr/>
          </p:nvGrpSpPr>
          <p:grpSpPr>
            <a:xfrm>
              <a:off x="4899833" y="3879447"/>
              <a:ext cx="984518" cy="702284"/>
              <a:chOff x="1876367" y="3465122"/>
              <a:chExt cx="984518" cy="702284"/>
            </a:xfrm>
          </p:grpSpPr>
          <p:grpSp>
            <p:nvGrpSpPr>
              <p:cNvPr id="243" name="Group 242">
                <a:extLst>
                  <a:ext uri="{FF2B5EF4-FFF2-40B4-BE49-F238E27FC236}">
                    <a16:creationId xmlns:a16="http://schemas.microsoft.com/office/drawing/2014/main" id="{377444BF-3B64-441C-9564-EEE7852988B6}"/>
                  </a:ext>
                </a:extLst>
              </p:cNvPr>
              <p:cNvGrpSpPr/>
              <p:nvPr/>
            </p:nvGrpSpPr>
            <p:grpSpPr>
              <a:xfrm>
                <a:off x="1876367" y="3465122"/>
                <a:ext cx="984518" cy="702284"/>
                <a:chOff x="-917965" y="4214744"/>
                <a:chExt cx="958749" cy="876887"/>
              </a:xfrm>
            </p:grpSpPr>
            <p:sp>
              <p:nvSpPr>
                <p:cNvPr id="245" name="Rectangle 244">
                  <a:extLst>
                    <a:ext uri="{FF2B5EF4-FFF2-40B4-BE49-F238E27FC236}">
                      <a16:creationId xmlns:a16="http://schemas.microsoft.com/office/drawing/2014/main" id="{97B1EA91-9F9F-4516-89EC-E78835FC8E42}"/>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46" name="Rectangle 245">
                  <a:extLst>
                    <a:ext uri="{FF2B5EF4-FFF2-40B4-BE49-F238E27FC236}">
                      <a16:creationId xmlns:a16="http://schemas.microsoft.com/office/drawing/2014/main" id="{14403B22-2649-445D-9C92-FF7569EE85AD}"/>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247" name="Rectangle 246">
                  <a:extLst>
                    <a:ext uri="{FF2B5EF4-FFF2-40B4-BE49-F238E27FC236}">
                      <a16:creationId xmlns:a16="http://schemas.microsoft.com/office/drawing/2014/main" id="{9509B288-6C26-4C30-B6F6-D72E08987FA8}"/>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DQM</a:t>
                  </a:r>
                </a:p>
              </p:txBody>
            </p:sp>
          </p:grpSp>
          <p:pic>
            <p:nvPicPr>
              <p:cNvPr id="244" name="Picture 243">
                <a:extLst>
                  <a:ext uri="{FF2B5EF4-FFF2-40B4-BE49-F238E27FC236}">
                    <a16:creationId xmlns:a16="http://schemas.microsoft.com/office/drawing/2014/main" id="{4BBEC6C1-F657-42FA-8AFE-AAF075F350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8518" y="3704402"/>
                <a:ext cx="459638" cy="459638"/>
              </a:xfrm>
              <a:prstGeom prst="rect">
                <a:avLst/>
              </a:prstGeom>
            </p:spPr>
          </p:pic>
        </p:grpSp>
        <p:grpSp>
          <p:nvGrpSpPr>
            <p:cNvPr id="229" name="Group 228">
              <a:extLst>
                <a:ext uri="{FF2B5EF4-FFF2-40B4-BE49-F238E27FC236}">
                  <a16:creationId xmlns:a16="http://schemas.microsoft.com/office/drawing/2014/main" id="{9BA8DA22-91CE-4518-8DE7-6C21AE85EA14}"/>
                </a:ext>
              </a:extLst>
            </p:cNvPr>
            <p:cNvGrpSpPr/>
            <p:nvPr/>
          </p:nvGrpSpPr>
          <p:grpSpPr>
            <a:xfrm>
              <a:off x="3346329" y="3464718"/>
              <a:ext cx="984518" cy="702284"/>
              <a:chOff x="1876367" y="3465122"/>
              <a:chExt cx="984518" cy="702284"/>
            </a:xfrm>
          </p:grpSpPr>
          <p:grpSp>
            <p:nvGrpSpPr>
              <p:cNvPr id="238" name="Group 237">
                <a:extLst>
                  <a:ext uri="{FF2B5EF4-FFF2-40B4-BE49-F238E27FC236}">
                    <a16:creationId xmlns:a16="http://schemas.microsoft.com/office/drawing/2014/main" id="{D87BD5C8-997D-4BE2-BCC7-FE7E50897F52}"/>
                  </a:ext>
                </a:extLst>
              </p:cNvPr>
              <p:cNvGrpSpPr/>
              <p:nvPr/>
            </p:nvGrpSpPr>
            <p:grpSpPr>
              <a:xfrm>
                <a:off x="1876367" y="3465122"/>
                <a:ext cx="984518" cy="702284"/>
                <a:chOff x="-917965" y="4214744"/>
                <a:chExt cx="958749" cy="876887"/>
              </a:xfrm>
            </p:grpSpPr>
            <p:sp>
              <p:nvSpPr>
                <p:cNvPr id="240" name="Rectangle 239">
                  <a:extLst>
                    <a:ext uri="{FF2B5EF4-FFF2-40B4-BE49-F238E27FC236}">
                      <a16:creationId xmlns:a16="http://schemas.microsoft.com/office/drawing/2014/main" id="{FC0D5AB3-0BD6-473F-9AF4-C9275E065CBB}"/>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41" name="Rectangle 240">
                  <a:extLst>
                    <a:ext uri="{FF2B5EF4-FFF2-40B4-BE49-F238E27FC236}">
                      <a16:creationId xmlns:a16="http://schemas.microsoft.com/office/drawing/2014/main" id="{A5F7D8F3-F734-4173-92F4-87DB890D7EE9}"/>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242" name="Rectangle 241">
                  <a:extLst>
                    <a:ext uri="{FF2B5EF4-FFF2-40B4-BE49-F238E27FC236}">
                      <a16:creationId xmlns:a16="http://schemas.microsoft.com/office/drawing/2014/main" id="{316BC997-9232-43CE-A808-3F9E4FE3B216}"/>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Data Source</a:t>
                  </a:r>
                </a:p>
              </p:txBody>
            </p:sp>
          </p:grpSp>
          <p:pic>
            <p:nvPicPr>
              <p:cNvPr id="239" name="Picture 238">
                <a:extLst>
                  <a:ext uri="{FF2B5EF4-FFF2-40B4-BE49-F238E27FC236}">
                    <a16:creationId xmlns:a16="http://schemas.microsoft.com/office/drawing/2014/main" id="{BEAEE74E-519B-4672-B790-18A1E64D59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8518" y="3704402"/>
                <a:ext cx="459638" cy="459638"/>
              </a:xfrm>
              <a:prstGeom prst="rect">
                <a:avLst/>
              </a:prstGeom>
            </p:spPr>
          </p:pic>
        </p:grpSp>
        <p:grpSp>
          <p:nvGrpSpPr>
            <p:cNvPr id="230" name="Group 229">
              <a:extLst>
                <a:ext uri="{FF2B5EF4-FFF2-40B4-BE49-F238E27FC236}">
                  <a16:creationId xmlns:a16="http://schemas.microsoft.com/office/drawing/2014/main" id="{BE6B8004-8DC9-411C-9475-55AAE2509A24}"/>
                </a:ext>
              </a:extLst>
            </p:cNvPr>
            <p:cNvGrpSpPr/>
            <p:nvPr/>
          </p:nvGrpSpPr>
          <p:grpSpPr>
            <a:xfrm>
              <a:off x="3347109" y="4311796"/>
              <a:ext cx="984518" cy="702284"/>
              <a:chOff x="1876367" y="3465122"/>
              <a:chExt cx="984518" cy="702284"/>
            </a:xfrm>
          </p:grpSpPr>
          <p:grpSp>
            <p:nvGrpSpPr>
              <p:cNvPr id="233" name="Group 232">
                <a:extLst>
                  <a:ext uri="{FF2B5EF4-FFF2-40B4-BE49-F238E27FC236}">
                    <a16:creationId xmlns:a16="http://schemas.microsoft.com/office/drawing/2014/main" id="{5BF20080-07AF-42BF-83CB-E8C669D7C0A3}"/>
                  </a:ext>
                </a:extLst>
              </p:cNvPr>
              <p:cNvGrpSpPr/>
              <p:nvPr/>
            </p:nvGrpSpPr>
            <p:grpSpPr>
              <a:xfrm>
                <a:off x="1876367" y="3465122"/>
                <a:ext cx="984518" cy="702284"/>
                <a:chOff x="-917965" y="4214744"/>
                <a:chExt cx="958749" cy="876887"/>
              </a:xfrm>
            </p:grpSpPr>
            <p:sp>
              <p:nvSpPr>
                <p:cNvPr id="235" name="Rectangle 234">
                  <a:extLst>
                    <a:ext uri="{FF2B5EF4-FFF2-40B4-BE49-F238E27FC236}">
                      <a16:creationId xmlns:a16="http://schemas.microsoft.com/office/drawing/2014/main" id="{C3E21F2E-1ED5-425F-9156-A1C9629616CC}"/>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36" name="Rectangle 235">
                  <a:extLst>
                    <a:ext uri="{FF2B5EF4-FFF2-40B4-BE49-F238E27FC236}">
                      <a16:creationId xmlns:a16="http://schemas.microsoft.com/office/drawing/2014/main" id="{1F9C2CB4-24A0-4D8E-A90B-687FD49D20FE}"/>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237" name="Rectangle 236">
                  <a:extLst>
                    <a:ext uri="{FF2B5EF4-FFF2-40B4-BE49-F238E27FC236}">
                      <a16:creationId xmlns:a16="http://schemas.microsoft.com/office/drawing/2014/main" id="{317FDBC1-A5D5-4AFB-BC03-2933E83314C0}"/>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Data Source</a:t>
                  </a:r>
                </a:p>
              </p:txBody>
            </p:sp>
          </p:grpSp>
          <p:pic>
            <p:nvPicPr>
              <p:cNvPr id="234" name="Picture 233">
                <a:extLst>
                  <a:ext uri="{FF2B5EF4-FFF2-40B4-BE49-F238E27FC236}">
                    <a16:creationId xmlns:a16="http://schemas.microsoft.com/office/drawing/2014/main" id="{30995FC8-16DA-4FEF-9F1B-DE19CF41B2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8518" y="3704402"/>
                <a:ext cx="459638" cy="459638"/>
              </a:xfrm>
              <a:prstGeom prst="rect">
                <a:avLst/>
              </a:prstGeom>
            </p:spPr>
          </p:pic>
        </p:grpSp>
        <p:cxnSp>
          <p:nvCxnSpPr>
            <p:cNvPr id="231" name="Straight Arrow Connector 298">
              <a:extLst>
                <a:ext uri="{FF2B5EF4-FFF2-40B4-BE49-F238E27FC236}">
                  <a16:creationId xmlns:a16="http://schemas.microsoft.com/office/drawing/2014/main" id="{CB9E919E-BA1D-414C-A305-322302CD48E6}"/>
                </a:ext>
              </a:extLst>
            </p:cNvPr>
            <p:cNvCxnSpPr/>
            <p:nvPr/>
          </p:nvCxnSpPr>
          <p:spPr>
            <a:xfrm>
              <a:off x="4310327" y="4004085"/>
              <a:ext cx="656037" cy="335723"/>
            </a:xfrm>
            <a:prstGeom prst="bentConnector3">
              <a:avLst>
                <a:gd name="adj1" fmla="val 50000"/>
              </a:avLst>
            </a:prstGeom>
            <a:noFill/>
            <a:ln w="28575" cap="flat" cmpd="sng" algn="ctr">
              <a:solidFill>
                <a:srgbClr val="F0AB00"/>
              </a:solidFill>
              <a:prstDash val="solid"/>
              <a:headEnd type="oval" w="med" len="med"/>
              <a:tailEnd type="triangle" w="lg" len="lg"/>
            </a:ln>
            <a:effectLst/>
          </p:spPr>
        </p:cxnSp>
        <p:cxnSp>
          <p:nvCxnSpPr>
            <p:cNvPr id="232" name="Straight Arrow Connector 298">
              <a:extLst>
                <a:ext uri="{FF2B5EF4-FFF2-40B4-BE49-F238E27FC236}">
                  <a16:creationId xmlns:a16="http://schemas.microsoft.com/office/drawing/2014/main" id="{449FD5BD-DBC6-4827-9116-16DF0AB4B338}"/>
                </a:ext>
              </a:extLst>
            </p:cNvPr>
            <p:cNvCxnSpPr/>
            <p:nvPr/>
          </p:nvCxnSpPr>
          <p:spPr>
            <a:xfrm flipV="1">
              <a:off x="4330847" y="4339808"/>
              <a:ext cx="635517" cy="419125"/>
            </a:xfrm>
            <a:prstGeom prst="bentConnector3">
              <a:avLst>
                <a:gd name="adj1" fmla="val 48801"/>
              </a:avLst>
            </a:prstGeom>
            <a:noFill/>
            <a:ln w="28575" cap="flat" cmpd="sng" algn="ctr">
              <a:solidFill>
                <a:srgbClr val="F0AB00"/>
              </a:solidFill>
              <a:prstDash val="solid"/>
              <a:headEnd type="oval" w="med" len="med"/>
              <a:tailEnd type="triangle" w="lg" len="lg"/>
            </a:ln>
            <a:effectLst/>
          </p:spPr>
        </p:cxnSp>
      </p:grpSp>
      <p:cxnSp>
        <p:nvCxnSpPr>
          <p:cNvPr id="326" name="Straight Arrow Connector 298">
            <a:extLst>
              <a:ext uri="{FF2B5EF4-FFF2-40B4-BE49-F238E27FC236}">
                <a16:creationId xmlns:a16="http://schemas.microsoft.com/office/drawing/2014/main" id="{9689C976-A9D2-4038-8830-3E19543638AB}"/>
              </a:ext>
            </a:extLst>
          </p:cNvPr>
          <p:cNvCxnSpPr/>
          <p:nvPr/>
        </p:nvCxnSpPr>
        <p:spPr>
          <a:xfrm>
            <a:off x="10191723" y="3856915"/>
            <a:ext cx="699295" cy="336296"/>
          </a:xfrm>
          <a:prstGeom prst="bentConnector3">
            <a:avLst>
              <a:gd name="adj1" fmla="val 70431"/>
            </a:avLst>
          </a:prstGeom>
          <a:noFill/>
          <a:ln w="28575" cap="flat" cmpd="sng" algn="ctr">
            <a:solidFill>
              <a:srgbClr val="F0AB00"/>
            </a:solidFill>
            <a:prstDash val="sysDot"/>
            <a:headEnd type="triangle" w="lg" len="lg"/>
            <a:tailEnd type="none" w="med" len="med"/>
          </a:ln>
          <a:effectLst/>
        </p:spPr>
      </p:cxnSp>
      <p:cxnSp>
        <p:nvCxnSpPr>
          <p:cNvPr id="328" name="Straight Arrow Connector 298">
            <a:extLst>
              <a:ext uri="{FF2B5EF4-FFF2-40B4-BE49-F238E27FC236}">
                <a16:creationId xmlns:a16="http://schemas.microsoft.com/office/drawing/2014/main" id="{CB86102B-F93A-4598-B6F3-395D975BFAA9}"/>
              </a:ext>
            </a:extLst>
          </p:cNvPr>
          <p:cNvCxnSpPr>
            <a:cxnSpLocks/>
          </p:cNvCxnSpPr>
          <p:nvPr/>
        </p:nvCxnSpPr>
        <p:spPr>
          <a:xfrm flipV="1">
            <a:off x="10202194" y="4514143"/>
            <a:ext cx="677618" cy="418614"/>
          </a:xfrm>
          <a:prstGeom prst="bentConnector3">
            <a:avLst>
              <a:gd name="adj1" fmla="val 71647"/>
            </a:avLst>
          </a:prstGeom>
          <a:noFill/>
          <a:ln w="28575" cap="flat" cmpd="sng" algn="ctr">
            <a:solidFill>
              <a:srgbClr val="F0AB00"/>
            </a:solidFill>
            <a:prstDash val="sysDot"/>
            <a:headEnd type="triangle" w="lg" len="lg"/>
            <a:tailEnd type="none" w="med" len="med"/>
          </a:ln>
          <a:effectLst/>
        </p:spPr>
      </p:cxnSp>
    </p:spTree>
    <p:extLst>
      <p:ext uri="{BB962C8B-B14F-4D97-AF65-F5344CB8AC3E}">
        <p14:creationId xmlns:p14="http://schemas.microsoft.com/office/powerpoint/2010/main" val="117448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3">
            <a:extLst>
              <a:ext uri="{FF2B5EF4-FFF2-40B4-BE49-F238E27FC236}">
                <a16:creationId xmlns:a16="http://schemas.microsoft.com/office/drawing/2014/main" id="{5F798F3A-217F-4FFE-AF75-0539B5FBA6B3}"/>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User Integration Style</a:t>
            </a:r>
            <a:br>
              <a:rPr lang="en-US" dirty="0">
                <a:solidFill>
                  <a:srgbClr val="000000"/>
                </a:solidFill>
                <a:latin typeface="Arial"/>
              </a:rPr>
            </a:br>
            <a:r>
              <a:rPr lang="en-US" sz="2000" b="0" dirty="0">
                <a:solidFill>
                  <a:srgbClr val="000000"/>
                </a:solidFill>
                <a:latin typeface="Arial"/>
              </a:rPr>
              <a:t>Reference Use Case Patterns</a:t>
            </a:r>
            <a:endParaRPr lang="de-DE" b="0" dirty="0">
              <a:solidFill>
                <a:srgbClr val="000000"/>
              </a:solidFill>
              <a:latin typeface="Arial"/>
            </a:endParaRPr>
          </a:p>
        </p:txBody>
      </p:sp>
      <p:sp>
        <p:nvSpPr>
          <p:cNvPr id="2" name="Slide Number Placeholder 1">
            <a:extLst>
              <a:ext uri="{FF2B5EF4-FFF2-40B4-BE49-F238E27FC236}">
                <a16:creationId xmlns:a16="http://schemas.microsoft.com/office/drawing/2014/main" id="{1E6A1E66-DE7C-4E48-903C-D402E4CD4AED}"/>
              </a:ext>
            </a:extLst>
          </p:cNvPr>
          <p:cNvSpPr>
            <a:spLocks noGrp="1"/>
          </p:cNvSpPr>
          <p:nvPr>
            <p:ph type="sldNum" sz="quarter" idx="12"/>
          </p:nvPr>
        </p:nvSpPr>
        <p:spPr/>
        <p:txBody>
          <a:bodyPr/>
          <a:lstStyle/>
          <a:p>
            <a:fld id="{DB6A9238-A6DB-4432-B073-8C8D0256CD0B}" type="slidenum">
              <a:rPr lang="de-DE" sz="1000" smtClean="0"/>
              <a:pPr/>
              <a:t>28</a:t>
            </a:fld>
            <a:endParaRPr lang="de-DE" sz="1000" dirty="0"/>
          </a:p>
        </p:txBody>
      </p:sp>
      <p:grpSp>
        <p:nvGrpSpPr>
          <p:cNvPr id="66" name="Group 65">
            <a:extLst>
              <a:ext uri="{FF2B5EF4-FFF2-40B4-BE49-F238E27FC236}">
                <a16:creationId xmlns:a16="http://schemas.microsoft.com/office/drawing/2014/main" id="{B37C2FFE-FC1B-48D1-9CBB-CD35843C6A06}"/>
              </a:ext>
            </a:extLst>
          </p:cNvPr>
          <p:cNvGrpSpPr/>
          <p:nvPr/>
        </p:nvGrpSpPr>
        <p:grpSpPr>
          <a:xfrm>
            <a:off x="8372079" y="467378"/>
            <a:ext cx="3410607" cy="677108"/>
            <a:chOff x="8348701" y="504000"/>
            <a:chExt cx="3410607" cy="677108"/>
          </a:xfrm>
        </p:grpSpPr>
        <p:sp>
          <p:nvSpPr>
            <p:cNvPr id="67" name="Rectangle 66">
              <a:extLst>
                <a:ext uri="{FF2B5EF4-FFF2-40B4-BE49-F238E27FC236}">
                  <a16:creationId xmlns:a16="http://schemas.microsoft.com/office/drawing/2014/main" id="{F739668B-629A-4A8D-9BD0-DF8075702EA7}"/>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68" name="Rectangle 67">
              <a:extLst>
                <a:ext uri="{FF2B5EF4-FFF2-40B4-BE49-F238E27FC236}">
                  <a16:creationId xmlns:a16="http://schemas.microsoft.com/office/drawing/2014/main" id="{09E0EB9C-B41E-4AAA-B401-78290184E12F}"/>
                </a:ext>
              </a:extLst>
            </p:cNvPr>
            <p:cNvSpPr/>
            <p:nvPr/>
          </p:nvSpPr>
          <p:spPr bwMode="gray">
            <a:xfrm>
              <a:off x="9591393"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70" name="Rectangle 69">
              <a:extLst>
                <a:ext uri="{FF2B5EF4-FFF2-40B4-BE49-F238E27FC236}">
                  <a16:creationId xmlns:a16="http://schemas.microsoft.com/office/drawing/2014/main" id="{A71E3DF7-ABE3-4D5D-B791-EA6562C9F593}"/>
                </a:ext>
              </a:extLst>
            </p:cNvPr>
            <p:cNvSpPr/>
            <p:nvPr/>
          </p:nvSpPr>
          <p:spPr bwMode="gray">
            <a:xfrm>
              <a:off x="10823839"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71" name="Straight Arrow Connector 70">
              <a:extLst>
                <a:ext uri="{FF2B5EF4-FFF2-40B4-BE49-F238E27FC236}">
                  <a16:creationId xmlns:a16="http://schemas.microsoft.com/office/drawing/2014/main" id="{918C0B08-FD04-4D6A-8620-EC5A4E92A184}"/>
                </a:ext>
              </a:extLst>
            </p:cNvPr>
            <p:cNvCxnSpPr>
              <a:stCxn id="67" idx="3"/>
              <a:endCxn id="68"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6090B65-2E45-4DA5-855B-74597CC73C77}"/>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AF80AEE2-9F6A-4AEA-A76A-C41BBDDAC240}"/>
              </a:ext>
            </a:extLst>
          </p:cNvPr>
          <p:cNvGrpSpPr/>
          <p:nvPr/>
        </p:nvGrpSpPr>
        <p:grpSpPr>
          <a:xfrm>
            <a:off x="514579" y="1647314"/>
            <a:ext cx="3350760" cy="4577883"/>
            <a:chOff x="577775" y="1647314"/>
            <a:chExt cx="3350760" cy="4577883"/>
          </a:xfrm>
        </p:grpSpPr>
        <p:sp>
          <p:nvSpPr>
            <p:cNvPr id="194" name="Rechteck 52"/>
            <p:cNvSpPr/>
            <p:nvPr/>
          </p:nvSpPr>
          <p:spPr bwMode="gray">
            <a:xfrm>
              <a:off x="577775" y="1647314"/>
              <a:ext cx="3350760" cy="609458"/>
            </a:xfrm>
            <a:prstGeom prst="rect">
              <a:avLst/>
            </a:prstGeom>
            <a:solidFill>
              <a:srgbClr val="0076CB"/>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36000" rIns="72000" bIns="7200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400" i="0" u="none" strike="noStrike" kern="0" cap="none" spc="0" normalizeH="0" baseline="0" noProof="0" dirty="0">
                  <a:ln>
                    <a:noFill/>
                  </a:ln>
                  <a:solidFill>
                    <a:srgbClr val="FFFFFF"/>
                  </a:solidFill>
                  <a:effectLst/>
                  <a:uLnTx/>
                  <a:uFillTx/>
                  <a:latin typeface="Arial"/>
                </a:rPr>
                <a:t>UI</a:t>
              </a:r>
              <a:br>
                <a:rPr kumimoji="0" lang="en-US" sz="1400" i="0" u="none" strike="noStrike" kern="0" cap="none" spc="0" normalizeH="0" baseline="0" noProof="0" dirty="0">
                  <a:ln>
                    <a:noFill/>
                  </a:ln>
                  <a:solidFill>
                    <a:srgbClr val="FFFFFF"/>
                  </a:solidFill>
                  <a:effectLst/>
                  <a:uLnTx/>
                  <a:uFillTx/>
                  <a:latin typeface="Arial"/>
                </a:rPr>
              </a:br>
              <a:r>
                <a:rPr kumimoji="0" lang="en-US" sz="1400" i="0" u="none" strike="noStrike" kern="0" cap="none" spc="0" normalizeH="0" baseline="0" noProof="0" dirty="0">
                  <a:ln>
                    <a:noFill/>
                  </a:ln>
                  <a:solidFill>
                    <a:srgbClr val="FFFFFF"/>
                  </a:solidFill>
                  <a:effectLst/>
                  <a:uLnTx/>
                  <a:uFillTx/>
                  <a:latin typeface="Arial"/>
                </a:rPr>
                <a:t>Integration </a:t>
              </a:r>
            </a:p>
          </p:txBody>
        </p:sp>
        <p:sp>
          <p:nvSpPr>
            <p:cNvPr id="195" name="Rechteck 52"/>
            <p:cNvSpPr/>
            <p:nvPr/>
          </p:nvSpPr>
          <p:spPr bwMode="gray">
            <a:xfrm>
              <a:off x="577775" y="2252009"/>
              <a:ext cx="3350759" cy="2935011"/>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108000" rIns="72000" bIns="108000" anchor="t" anchorCtr="0"/>
            <a:lstStyle/>
            <a:p>
              <a:pPr defTabSz="913573">
                <a:lnSpc>
                  <a:spcPct val="95000"/>
                </a:lnSpc>
                <a:spcAft>
                  <a:spcPts val="800"/>
                </a:spcAft>
                <a:buClr>
                  <a:srgbClr val="969696"/>
                </a:buClr>
                <a:defRPr/>
              </a:pPr>
              <a:r>
                <a:rPr lang="en-US" sz="1300" kern="0" dirty="0">
                  <a:solidFill>
                    <a:sysClr val="windowText" lastClr="000000"/>
                  </a:solidFill>
                  <a:latin typeface="Arial"/>
                </a:rPr>
                <a:t>Integration of multiple application UIs into a single point of entry including the consumption of backend application services in a web user interface.</a:t>
              </a:r>
            </a:p>
          </p:txBody>
        </p:sp>
        <p:sp>
          <p:nvSpPr>
            <p:cNvPr id="196" name="TextBox 195"/>
            <p:cNvSpPr txBox="1"/>
            <p:nvPr/>
          </p:nvSpPr>
          <p:spPr>
            <a:xfrm>
              <a:off x="577775" y="5342544"/>
              <a:ext cx="3350760" cy="882653"/>
            </a:xfrm>
            <a:prstGeom prst="rect">
              <a:avLst/>
            </a:prstGeom>
            <a:solidFill>
              <a:srgbClr val="0076CB">
                <a:lumMod val="20000"/>
                <a:lumOff val="80000"/>
              </a:srgbClr>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200" b="0" i="0" u="sng" strike="noStrike" kern="0" cap="none" spc="0" normalizeH="0" baseline="0" noProof="0" dirty="0">
                  <a:ln>
                    <a:noFill/>
                  </a:ln>
                  <a:solidFill>
                    <a:srgbClr val="000000"/>
                  </a:solidFill>
                  <a:effectLst/>
                  <a:uLnTx/>
                  <a:uFillTx/>
                  <a:latin typeface="Arial"/>
                </a:rPr>
                <a:t>Example:</a:t>
              </a:r>
              <a:r>
                <a:rPr kumimoji="0" lang="en-US" sz="1200" b="0" i="0" u="none" strike="noStrike" kern="0" cap="none" spc="0" normalizeH="0" baseline="0" noProof="0" dirty="0">
                  <a:ln>
                    <a:noFill/>
                  </a:ln>
                  <a:solidFill>
                    <a:srgbClr val="000000"/>
                  </a:solidFill>
                  <a:effectLst/>
                  <a:uLnTx/>
                  <a:uFillTx/>
                  <a:latin typeface="Arial"/>
                </a:rPr>
                <a:t> SAP Fiori Launchpad that provides a single point of entry into SAP business application like SAP S/4HANA or SAP SuccessFactors.</a:t>
              </a:r>
            </a:p>
          </p:txBody>
        </p:sp>
        <p:grpSp>
          <p:nvGrpSpPr>
            <p:cNvPr id="11" name="Group 10">
              <a:extLst>
                <a:ext uri="{FF2B5EF4-FFF2-40B4-BE49-F238E27FC236}">
                  <a16:creationId xmlns:a16="http://schemas.microsoft.com/office/drawing/2014/main" id="{BCC0648B-1493-475F-ABA8-3900203C1034}"/>
                </a:ext>
              </a:extLst>
            </p:cNvPr>
            <p:cNvGrpSpPr/>
            <p:nvPr/>
          </p:nvGrpSpPr>
          <p:grpSpPr>
            <a:xfrm>
              <a:off x="970211" y="3326591"/>
              <a:ext cx="2474837" cy="1844406"/>
              <a:chOff x="970211" y="3326591"/>
              <a:chExt cx="2474837" cy="1844406"/>
            </a:xfrm>
          </p:grpSpPr>
          <p:grpSp>
            <p:nvGrpSpPr>
              <p:cNvPr id="17" name="Group 16">
                <a:extLst>
                  <a:ext uri="{FF2B5EF4-FFF2-40B4-BE49-F238E27FC236}">
                    <a16:creationId xmlns:a16="http://schemas.microsoft.com/office/drawing/2014/main" id="{99788C3C-E1F7-45AA-B324-23C4D5AB51E2}"/>
                  </a:ext>
                </a:extLst>
              </p:cNvPr>
              <p:cNvGrpSpPr/>
              <p:nvPr/>
            </p:nvGrpSpPr>
            <p:grpSpPr>
              <a:xfrm>
                <a:off x="970211" y="3382770"/>
                <a:ext cx="2444764" cy="1519853"/>
                <a:chOff x="970211" y="3382770"/>
                <a:chExt cx="2444764" cy="1519853"/>
              </a:xfrm>
            </p:grpSpPr>
            <p:grpSp>
              <p:nvGrpSpPr>
                <p:cNvPr id="76" name="Group 75">
                  <a:extLst>
                    <a:ext uri="{FF2B5EF4-FFF2-40B4-BE49-F238E27FC236}">
                      <a16:creationId xmlns:a16="http://schemas.microsoft.com/office/drawing/2014/main" id="{3F4EE382-1FD7-4983-A94D-52E417445604}"/>
                    </a:ext>
                  </a:extLst>
                </p:cNvPr>
                <p:cNvGrpSpPr/>
                <p:nvPr/>
              </p:nvGrpSpPr>
              <p:grpSpPr>
                <a:xfrm>
                  <a:off x="970211" y="3382770"/>
                  <a:ext cx="2444764" cy="1519853"/>
                  <a:chOff x="422388" y="3465122"/>
                  <a:chExt cx="2444764" cy="1519853"/>
                </a:xfrm>
              </p:grpSpPr>
              <p:sp>
                <p:nvSpPr>
                  <p:cNvPr id="78" name="Rectangle 77">
                    <a:extLst>
                      <a:ext uri="{FF2B5EF4-FFF2-40B4-BE49-F238E27FC236}">
                        <a16:creationId xmlns:a16="http://schemas.microsoft.com/office/drawing/2014/main" id="{924F12B9-D385-4EB2-8398-72CFB9630FA1}"/>
                      </a:ext>
                    </a:extLst>
                  </p:cNvPr>
                  <p:cNvSpPr/>
                  <p:nvPr/>
                </p:nvSpPr>
                <p:spPr bwMode="gray">
                  <a:xfrm>
                    <a:off x="422388" y="4101445"/>
                    <a:ext cx="967760" cy="616523"/>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79" name="Rectangle 78">
                    <a:extLst>
                      <a:ext uri="{FF2B5EF4-FFF2-40B4-BE49-F238E27FC236}">
                        <a16:creationId xmlns:a16="http://schemas.microsoft.com/office/drawing/2014/main" id="{BE4446CA-F0DC-47FE-B9BA-981D5A3C3FDA}"/>
                      </a:ext>
                    </a:extLst>
                  </p:cNvPr>
                  <p:cNvSpPr/>
                  <p:nvPr/>
                </p:nvSpPr>
                <p:spPr bwMode="gray">
                  <a:xfrm>
                    <a:off x="422388" y="3896827"/>
                    <a:ext cx="967760" cy="216445"/>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Web UI</a:t>
                    </a:r>
                  </a:p>
                </p:txBody>
              </p:sp>
              <p:grpSp>
                <p:nvGrpSpPr>
                  <p:cNvPr id="80" name="Group 79">
                    <a:extLst>
                      <a:ext uri="{FF2B5EF4-FFF2-40B4-BE49-F238E27FC236}">
                        <a16:creationId xmlns:a16="http://schemas.microsoft.com/office/drawing/2014/main" id="{3AF007FA-AA28-4C3C-A701-5695349441F5}"/>
                      </a:ext>
                    </a:extLst>
                  </p:cNvPr>
                  <p:cNvGrpSpPr/>
                  <p:nvPr/>
                </p:nvGrpSpPr>
                <p:grpSpPr>
                  <a:xfrm>
                    <a:off x="1882634" y="4282691"/>
                    <a:ext cx="984518" cy="702284"/>
                    <a:chOff x="-917965" y="4214744"/>
                    <a:chExt cx="958749" cy="876887"/>
                  </a:xfrm>
                </p:grpSpPr>
                <p:sp>
                  <p:nvSpPr>
                    <p:cNvPr id="92" name="Rectangle 91">
                      <a:extLst>
                        <a:ext uri="{FF2B5EF4-FFF2-40B4-BE49-F238E27FC236}">
                          <a16:creationId xmlns:a16="http://schemas.microsoft.com/office/drawing/2014/main" id="{A066E124-8E24-479C-9C7E-82CC7A583106}"/>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93" name="Rectangle 92">
                      <a:extLst>
                        <a:ext uri="{FF2B5EF4-FFF2-40B4-BE49-F238E27FC236}">
                          <a16:creationId xmlns:a16="http://schemas.microsoft.com/office/drawing/2014/main" id="{7685420F-A109-4485-8706-485CDE8C88D1}"/>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94" name="Rectangle 93">
                      <a:extLst>
                        <a:ext uri="{FF2B5EF4-FFF2-40B4-BE49-F238E27FC236}">
                          <a16:creationId xmlns:a16="http://schemas.microsoft.com/office/drawing/2014/main" id="{1FC13B49-04F7-47FF-9C19-4EF32202933F}"/>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sp>
                <p:nvSpPr>
                  <p:cNvPr id="81" name="Rectangle 80">
                    <a:extLst>
                      <a:ext uri="{FF2B5EF4-FFF2-40B4-BE49-F238E27FC236}">
                        <a16:creationId xmlns:a16="http://schemas.microsoft.com/office/drawing/2014/main" id="{011D330A-3E03-440A-A1C1-D64DFC56D668}"/>
                      </a:ext>
                    </a:extLst>
                  </p:cNvPr>
                  <p:cNvSpPr/>
                  <p:nvPr/>
                </p:nvSpPr>
                <p:spPr bwMode="gray">
                  <a:xfrm>
                    <a:off x="452436" y="4156190"/>
                    <a:ext cx="903791" cy="512848"/>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cxnSp>
                <p:nvCxnSpPr>
                  <p:cNvPr id="82" name="Straight Arrow Connector 298">
                    <a:extLst>
                      <a:ext uri="{FF2B5EF4-FFF2-40B4-BE49-F238E27FC236}">
                        <a16:creationId xmlns:a16="http://schemas.microsoft.com/office/drawing/2014/main" id="{578ADF0E-7BEB-4368-999F-AF8BA08B326B}"/>
                      </a:ext>
                    </a:extLst>
                  </p:cNvPr>
                  <p:cNvCxnSpPr>
                    <a:cxnSpLocks/>
                    <a:stCxn id="81" idx="3"/>
                  </p:cNvCxnSpPr>
                  <p:nvPr/>
                </p:nvCxnSpPr>
                <p:spPr>
                  <a:xfrm>
                    <a:off x="1356227" y="4412614"/>
                    <a:ext cx="579743" cy="352097"/>
                  </a:xfrm>
                  <a:prstGeom prst="bentConnector3">
                    <a:avLst>
                      <a:gd name="adj1" fmla="val 50000"/>
                    </a:avLst>
                  </a:prstGeom>
                  <a:noFill/>
                  <a:ln w="28575" cap="flat" cmpd="sng" algn="ctr">
                    <a:solidFill>
                      <a:srgbClr val="0076CB"/>
                    </a:solidFill>
                    <a:prstDash val="solid"/>
                    <a:headEnd type="oval" w="lg" len="lg"/>
                    <a:tailEnd type="triangle" w="lg" len="lg"/>
                  </a:ln>
                  <a:effectLst/>
                </p:spPr>
              </p:cxnSp>
              <p:grpSp>
                <p:nvGrpSpPr>
                  <p:cNvPr id="87" name="Group 86">
                    <a:extLst>
                      <a:ext uri="{FF2B5EF4-FFF2-40B4-BE49-F238E27FC236}">
                        <a16:creationId xmlns:a16="http://schemas.microsoft.com/office/drawing/2014/main" id="{53BC1F0D-BFFC-4BC5-97DB-416AEC21E258}"/>
                      </a:ext>
                    </a:extLst>
                  </p:cNvPr>
                  <p:cNvGrpSpPr/>
                  <p:nvPr/>
                </p:nvGrpSpPr>
                <p:grpSpPr>
                  <a:xfrm>
                    <a:off x="1876367" y="3465122"/>
                    <a:ext cx="984518" cy="702284"/>
                    <a:chOff x="-917965" y="4214744"/>
                    <a:chExt cx="958749" cy="876887"/>
                  </a:xfrm>
                </p:grpSpPr>
                <p:sp>
                  <p:nvSpPr>
                    <p:cNvPr id="89" name="Rectangle 88">
                      <a:extLst>
                        <a:ext uri="{FF2B5EF4-FFF2-40B4-BE49-F238E27FC236}">
                          <a16:creationId xmlns:a16="http://schemas.microsoft.com/office/drawing/2014/main" id="{29B74044-D7C3-48A6-A904-A99F312ABFAD}"/>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90" name="Rectangle 89">
                      <a:extLst>
                        <a:ext uri="{FF2B5EF4-FFF2-40B4-BE49-F238E27FC236}">
                          <a16:creationId xmlns:a16="http://schemas.microsoft.com/office/drawing/2014/main" id="{A8499DC9-A3E9-442C-8EAF-1A1833D09401}"/>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91" name="Rectangle 90">
                      <a:extLst>
                        <a:ext uri="{FF2B5EF4-FFF2-40B4-BE49-F238E27FC236}">
                          <a16:creationId xmlns:a16="http://schemas.microsoft.com/office/drawing/2014/main" id="{36C64C2D-B32A-4868-9833-E6DC77BA4F48}"/>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cxnSp>
                <p:nvCxnSpPr>
                  <p:cNvPr id="86" name="Straight Arrow Connector 298">
                    <a:extLst>
                      <a:ext uri="{FF2B5EF4-FFF2-40B4-BE49-F238E27FC236}">
                        <a16:creationId xmlns:a16="http://schemas.microsoft.com/office/drawing/2014/main" id="{23669886-8120-48B5-8BA6-47637BFBC248}"/>
                      </a:ext>
                    </a:extLst>
                  </p:cNvPr>
                  <p:cNvCxnSpPr>
                    <a:cxnSpLocks/>
                    <a:stCxn id="81" idx="3"/>
                  </p:cNvCxnSpPr>
                  <p:nvPr/>
                </p:nvCxnSpPr>
                <p:spPr>
                  <a:xfrm flipV="1">
                    <a:off x="1356227" y="3947556"/>
                    <a:ext cx="579743" cy="465058"/>
                  </a:xfrm>
                  <a:prstGeom prst="bentConnector3">
                    <a:avLst>
                      <a:gd name="adj1" fmla="val 50000"/>
                    </a:avLst>
                  </a:prstGeom>
                  <a:noFill/>
                  <a:ln w="28575" cap="flat" cmpd="sng" algn="ctr">
                    <a:solidFill>
                      <a:srgbClr val="0076CB"/>
                    </a:solidFill>
                    <a:prstDash val="solid"/>
                    <a:headEnd type="oval" w="lg" len="lg"/>
                    <a:tailEnd type="triangle" w="lg" len="lg"/>
                  </a:ln>
                  <a:effectLst/>
                </p:spPr>
              </p:cxnSp>
            </p:grpSp>
            <p:pic>
              <p:nvPicPr>
                <p:cNvPr id="8" name="Picture 7">
                  <a:extLst>
                    <a:ext uri="{FF2B5EF4-FFF2-40B4-BE49-F238E27FC236}">
                      <a16:creationId xmlns:a16="http://schemas.microsoft.com/office/drawing/2014/main" id="{3157E4C1-69D1-4899-8512-1FACB9605E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2138" y="4068226"/>
                  <a:ext cx="563736" cy="533008"/>
                </a:xfrm>
                <a:prstGeom prst="rect">
                  <a:avLst/>
                </a:prstGeom>
              </p:spPr>
            </p:pic>
          </p:grpSp>
          <p:pic>
            <p:nvPicPr>
              <p:cNvPr id="83" name="Picture 82">
                <a:extLst>
                  <a:ext uri="{FF2B5EF4-FFF2-40B4-BE49-F238E27FC236}">
                    <a16:creationId xmlns:a16="http://schemas.microsoft.com/office/drawing/2014/main" id="{AB006DB4-90D9-47B3-B8FC-1C7B842F57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5458" y="3326591"/>
                <a:ext cx="1019169" cy="1019169"/>
              </a:xfrm>
              <a:prstGeom prst="rect">
                <a:avLst/>
              </a:prstGeom>
            </p:spPr>
          </p:pic>
          <p:pic>
            <p:nvPicPr>
              <p:cNvPr id="85" name="Picture 84">
                <a:extLst>
                  <a:ext uri="{FF2B5EF4-FFF2-40B4-BE49-F238E27FC236}">
                    <a16:creationId xmlns:a16="http://schemas.microsoft.com/office/drawing/2014/main" id="{B843AEA3-8DA9-4ECB-965D-DE34164B9B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879" y="4151828"/>
                <a:ext cx="1019169" cy="1019169"/>
              </a:xfrm>
              <a:prstGeom prst="rect">
                <a:avLst/>
              </a:prstGeom>
            </p:spPr>
          </p:pic>
        </p:grpSp>
      </p:grpSp>
      <p:grpSp>
        <p:nvGrpSpPr>
          <p:cNvPr id="4" name="Group 3">
            <a:extLst>
              <a:ext uri="{FF2B5EF4-FFF2-40B4-BE49-F238E27FC236}">
                <a16:creationId xmlns:a16="http://schemas.microsoft.com/office/drawing/2014/main" id="{D2670F34-3C26-4AE9-BA3E-076925520235}"/>
              </a:ext>
            </a:extLst>
          </p:cNvPr>
          <p:cNvGrpSpPr/>
          <p:nvPr/>
        </p:nvGrpSpPr>
        <p:grpSpPr>
          <a:xfrm>
            <a:off x="4237411" y="1647314"/>
            <a:ext cx="3460043" cy="4577883"/>
            <a:chOff x="4269009" y="1647314"/>
            <a:chExt cx="3460043" cy="4577883"/>
          </a:xfrm>
        </p:grpSpPr>
        <p:sp>
          <p:nvSpPr>
            <p:cNvPr id="200" name="Rechteck 52"/>
            <p:cNvSpPr/>
            <p:nvPr/>
          </p:nvSpPr>
          <p:spPr bwMode="gray">
            <a:xfrm>
              <a:off x="4269010" y="1647314"/>
              <a:ext cx="3460041" cy="609458"/>
            </a:xfrm>
            <a:prstGeom prst="rect">
              <a:avLst/>
            </a:prstGeom>
            <a:solidFill>
              <a:srgbClr val="0076CB"/>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36000" rIns="72000" bIns="7200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400" i="0" u="none" strike="noStrike" kern="0" cap="none" spc="0" normalizeH="0" baseline="0" noProof="0" dirty="0">
                  <a:ln>
                    <a:noFill/>
                  </a:ln>
                  <a:solidFill>
                    <a:srgbClr val="FFFFFF"/>
                  </a:solidFill>
                  <a:effectLst/>
                  <a:uLnTx/>
                  <a:uFillTx/>
                  <a:latin typeface="Arial"/>
                </a:rPr>
                <a:t>Mobile </a:t>
              </a:r>
              <a:br>
                <a:rPr kumimoji="0" lang="en-US" sz="1400" i="0" u="none" strike="noStrike" kern="0" cap="none" spc="0" normalizeH="0" baseline="0" noProof="0" dirty="0">
                  <a:ln>
                    <a:noFill/>
                  </a:ln>
                  <a:solidFill>
                    <a:srgbClr val="FFFFFF"/>
                  </a:solidFill>
                  <a:effectLst/>
                  <a:uLnTx/>
                  <a:uFillTx/>
                  <a:latin typeface="Arial"/>
                </a:rPr>
              </a:br>
              <a:r>
                <a:rPr kumimoji="0" lang="en-US" sz="1400" i="0" u="none" strike="noStrike" kern="0" cap="none" spc="0" normalizeH="0" baseline="0" noProof="0" dirty="0">
                  <a:ln>
                    <a:noFill/>
                  </a:ln>
                  <a:solidFill>
                    <a:srgbClr val="FFFFFF"/>
                  </a:solidFill>
                  <a:effectLst/>
                  <a:uLnTx/>
                  <a:uFillTx/>
                  <a:latin typeface="Arial"/>
                </a:rPr>
                <a:t>Integration </a:t>
              </a:r>
            </a:p>
          </p:txBody>
        </p:sp>
        <p:sp>
          <p:nvSpPr>
            <p:cNvPr id="201" name="Rechteck 52"/>
            <p:cNvSpPr/>
            <p:nvPr/>
          </p:nvSpPr>
          <p:spPr bwMode="gray">
            <a:xfrm>
              <a:off x="4269009" y="2258680"/>
              <a:ext cx="3460041" cy="2935011"/>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108000" rIns="72000" bIns="108000" anchor="t" anchorCtr="0"/>
            <a:lstStyle/>
            <a:p>
              <a:pPr defTabSz="913573">
                <a:lnSpc>
                  <a:spcPct val="95000"/>
                </a:lnSpc>
                <a:spcAft>
                  <a:spcPts val="800"/>
                </a:spcAft>
                <a:buClr>
                  <a:srgbClr val="969696"/>
                </a:buClr>
                <a:defRPr/>
              </a:pPr>
              <a:r>
                <a:rPr lang="en-US" sz="1300" dirty="0">
                  <a:solidFill>
                    <a:srgbClr val="000000"/>
                  </a:solidFill>
                  <a:latin typeface="Arial"/>
                </a:rPr>
                <a:t>Consumption of backend application services in a mobile app, leveraging native or hybrid device capabilities including offline data synchronization.</a:t>
              </a:r>
              <a:endParaRPr lang="en-US" sz="1300" kern="0" dirty="0">
                <a:solidFill>
                  <a:sysClr val="windowText" lastClr="000000"/>
                </a:solidFill>
                <a:latin typeface="Arial"/>
              </a:endParaRPr>
            </a:p>
          </p:txBody>
        </p:sp>
        <p:sp>
          <p:nvSpPr>
            <p:cNvPr id="202" name="TextBox 201"/>
            <p:cNvSpPr txBox="1"/>
            <p:nvPr/>
          </p:nvSpPr>
          <p:spPr>
            <a:xfrm>
              <a:off x="4269011" y="5342544"/>
              <a:ext cx="3460041" cy="882653"/>
            </a:xfrm>
            <a:prstGeom prst="rect">
              <a:avLst/>
            </a:prstGeom>
            <a:solidFill>
              <a:srgbClr val="0076CB">
                <a:lumMod val="20000"/>
                <a:lumOff val="80000"/>
              </a:srgbClr>
            </a:solidFill>
          </p:spPr>
          <p:txBody>
            <a:bodyPr wrap="square" lIns="72000" tIns="36000" rIns="72000" bIns="36000" rtlCol="0">
              <a:noAutofit/>
            </a:bodyPr>
            <a:lstStyle/>
            <a:p>
              <a:pPr lvl="0" defTabSz="661988" eaLnBrk="0" fontAlgn="base" hangingPunct="0">
                <a:spcBef>
                  <a:spcPts val="600"/>
                </a:spcBef>
                <a:spcAft>
                  <a:spcPct val="0"/>
                </a:spcAft>
                <a:defRPr/>
              </a:pPr>
              <a:r>
                <a:rPr kumimoji="0" lang="en-AU" sz="1200" b="0" i="0" u="sng" strike="noStrike" kern="0" cap="none" spc="0" normalizeH="0" baseline="0" noProof="0" dirty="0">
                  <a:ln>
                    <a:noFill/>
                  </a:ln>
                  <a:solidFill>
                    <a:srgbClr val="000000"/>
                  </a:solidFill>
                  <a:effectLst/>
                  <a:uLnTx/>
                  <a:uFillTx/>
                  <a:latin typeface="Arial"/>
                </a:rPr>
                <a:t>Example:</a:t>
              </a:r>
              <a:r>
                <a:rPr kumimoji="0" lang="en-AU" sz="1200" b="0" i="0" u="none" strike="noStrike" kern="0" cap="none" spc="0" normalizeH="0" baseline="0" noProof="0" dirty="0">
                  <a:ln>
                    <a:noFill/>
                  </a:ln>
                  <a:solidFill>
                    <a:srgbClr val="000000"/>
                  </a:solidFill>
                  <a:effectLst/>
                  <a:uLnTx/>
                  <a:uFillTx/>
                  <a:latin typeface="Arial"/>
                </a:rPr>
                <a:t> </a:t>
              </a:r>
              <a:r>
                <a:rPr lang="en-AU" sz="1200" kern="0" dirty="0">
                  <a:solidFill>
                    <a:srgbClr val="000000"/>
                  </a:solidFill>
                  <a:latin typeface="Arial"/>
                </a:rPr>
                <a:t>iOS or Android mobile apps that access data from on-premise or cloud-based data sources via OData with offline data synchronization.   </a:t>
              </a:r>
              <a:endParaRPr kumimoji="0" lang="en-AU" sz="1200" b="0" i="0" u="none" strike="noStrike" kern="0" cap="none" spc="0" normalizeH="0" baseline="0" noProof="0" dirty="0">
                <a:ln>
                  <a:noFill/>
                </a:ln>
                <a:solidFill>
                  <a:srgbClr val="000000"/>
                </a:solidFill>
                <a:effectLst/>
                <a:uLnTx/>
                <a:uFillTx/>
                <a:latin typeface="Arial"/>
              </a:endParaRPr>
            </a:p>
          </p:txBody>
        </p:sp>
        <p:grpSp>
          <p:nvGrpSpPr>
            <p:cNvPr id="27" name="Group 26">
              <a:extLst>
                <a:ext uri="{FF2B5EF4-FFF2-40B4-BE49-F238E27FC236}">
                  <a16:creationId xmlns:a16="http://schemas.microsoft.com/office/drawing/2014/main" id="{5F359520-E4FA-450C-A577-4CF9743CCAD4}"/>
                </a:ext>
              </a:extLst>
            </p:cNvPr>
            <p:cNvGrpSpPr/>
            <p:nvPr/>
          </p:nvGrpSpPr>
          <p:grpSpPr>
            <a:xfrm>
              <a:off x="4722328" y="3382770"/>
              <a:ext cx="2444764" cy="1519853"/>
              <a:chOff x="4774878" y="3382770"/>
              <a:chExt cx="2444764" cy="1519853"/>
            </a:xfrm>
          </p:grpSpPr>
          <p:grpSp>
            <p:nvGrpSpPr>
              <p:cNvPr id="143" name="Group 142">
                <a:extLst>
                  <a:ext uri="{FF2B5EF4-FFF2-40B4-BE49-F238E27FC236}">
                    <a16:creationId xmlns:a16="http://schemas.microsoft.com/office/drawing/2014/main" id="{AA245A84-4FA8-4C87-9AF8-6D25AC4529EA}"/>
                  </a:ext>
                </a:extLst>
              </p:cNvPr>
              <p:cNvGrpSpPr/>
              <p:nvPr/>
            </p:nvGrpSpPr>
            <p:grpSpPr>
              <a:xfrm>
                <a:off x="4774878" y="3382770"/>
                <a:ext cx="2444764" cy="1519853"/>
                <a:chOff x="422388" y="3465122"/>
                <a:chExt cx="2444764" cy="1519853"/>
              </a:xfrm>
            </p:grpSpPr>
            <p:sp>
              <p:nvSpPr>
                <p:cNvPr id="147" name="Rectangle 146">
                  <a:extLst>
                    <a:ext uri="{FF2B5EF4-FFF2-40B4-BE49-F238E27FC236}">
                      <a16:creationId xmlns:a16="http://schemas.microsoft.com/office/drawing/2014/main" id="{D86EBBED-7E94-4300-BDA5-469E08509B31}"/>
                    </a:ext>
                  </a:extLst>
                </p:cNvPr>
                <p:cNvSpPr/>
                <p:nvPr/>
              </p:nvSpPr>
              <p:spPr bwMode="gray">
                <a:xfrm>
                  <a:off x="422388" y="4101445"/>
                  <a:ext cx="967760" cy="616523"/>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48" name="Rectangle 147">
                  <a:extLst>
                    <a:ext uri="{FF2B5EF4-FFF2-40B4-BE49-F238E27FC236}">
                      <a16:creationId xmlns:a16="http://schemas.microsoft.com/office/drawing/2014/main" id="{1F148519-7114-4152-BE98-D9AB4F08D425}"/>
                    </a:ext>
                  </a:extLst>
                </p:cNvPr>
                <p:cNvSpPr/>
                <p:nvPr/>
              </p:nvSpPr>
              <p:spPr bwMode="gray">
                <a:xfrm>
                  <a:off x="422388" y="3869533"/>
                  <a:ext cx="967760" cy="243739"/>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Mobile App</a:t>
                  </a:r>
                </a:p>
              </p:txBody>
            </p:sp>
            <p:grpSp>
              <p:nvGrpSpPr>
                <p:cNvPr id="149" name="Group 148">
                  <a:extLst>
                    <a:ext uri="{FF2B5EF4-FFF2-40B4-BE49-F238E27FC236}">
                      <a16:creationId xmlns:a16="http://schemas.microsoft.com/office/drawing/2014/main" id="{4043F0DD-3DD4-431C-94C9-A15F24128CAA}"/>
                    </a:ext>
                  </a:extLst>
                </p:cNvPr>
                <p:cNvGrpSpPr/>
                <p:nvPr/>
              </p:nvGrpSpPr>
              <p:grpSpPr>
                <a:xfrm>
                  <a:off x="1882634" y="4282691"/>
                  <a:ext cx="984518" cy="702284"/>
                  <a:chOff x="-917965" y="4214744"/>
                  <a:chExt cx="958749" cy="876887"/>
                </a:xfrm>
              </p:grpSpPr>
              <p:sp>
                <p:nvSpPr>
                  <p:cNvPr id="157" name="Rectangle 156">
                    <a:extLst>
                      <a:ext uri="{FF2B5EF4-FFF2-40B4-BE49-F238E27FC236}">
                        <a16:creationId xmlns:a16="http://schemas.microsoft.com/office/drawing/2014/main" id="{1D64FCCC-5592-48A4-BE52-3054525D6E1B}"/>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58" name="Rectangle 157">
                    <a:extLst>
                      <a:ext uri="{FF2B5EF4-FFF2-40B4-BE49-F238E27FC236}">
                        <a16:creationId xmlns:a16="http://schemas.microsoft.com/office/drawing/2014/main" id="{0587F3D2-1205-40FA-BDD1-BE9F2C37C560}"/>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159" name="Rectangle 158">
                    <a:extLst>
                      <a:ext uri="{FF2B5EF4-FFF2-40B4-BE49-F238E27FC236}">
                        <a16:creationId xmlns:a16="http://schemas.microsoft.com/office/drawing/2014/main" id="{74A23A83-B1EE-4F26-BE00-031235473BD7}"/>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sp>
              <p:nvSpPr>
                <p:cNvPr id="150" name="Rectangle 149">
                  <a:extLst>
                    <a:ext uri="{FF2B5EF4-FFF2-40B4-BE49-F238E27FC236}">
                      <a16:creationId xmlns:a16="http://schemas.microsoft.com/office/drawing/2014/main" id="{4EFC794A-953F-405B-ABD5-923EBBA84D32}"/>
                    </a:ext>
                  </a:extLst>
                </p:cNvPr>
                <p:cNvSpPr/>
                <p:nvPr/>
              </p:nvSpPr>
              <p:spPr bwMode="gray">
                <a:xfrm>
                  <a:off x="452436" y="4156190"/>
                  <a:ext cx="903791" cy="512848"/>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cxnSp>
              <p:nvCxnSpPr>
                <p:cNvPr id="151" name="Straight Arrow Connector 298">
                  <a:extLst>
                    <a:ext uri="{FF2B5EF4-FFF2-40B4-BE49-F238E27FC236}">
                      <a16:creationId xmlns:a16="http://schemas.microsoft.com/office/drawing/2014/main" id="{613172A2-5176-4420-9DFB-2D05F513E2D0}"/>
                    </a:ext>
                  </a:extLst>
                </p:cNvPr>
                <p:cNvCxnSpPr>
                  <a:cxnSpLocks/>
                  <a:stCxn id="150" idx="3"/>
                </p:cNvCxnSpPr>
                <p:nvPr/>
              </p:nvCxnSpPr>
              <p:spPr>
                <a:xfrm>
                  <a:off x="1356227" y="4412614"/>
                  <a:ext cx="579743" cy="352097"/>
                </a:xfrm>
                <a:prstGeom prst="bentConnector3">
                  <a:avLst>
                    <a:gd name="adj1" fmla="val 50000"/>
                  </a:avLst>
                </a:prstGeom>
                <a:noFill/>
                <a:ln w="28575" cap="flat" cmpd="sng" algn="ctr">
                  <a:solidFill>
                    <a:srgbClr val="0076CB"/>
                  </a:solidFill>
                  <a:prstDash val="solid"/>
                  <a:headEnd type="oval" w="lg" len="lg"/>
                  <a:tailEnd type="triangle" w="lg" len="lg"/>
                </a:ln>
                <a:effectLst/>
              </p:spPr>
            </p:cxnSp>
            <p:grpSp>
              <p:nvGrpSpPr>
                <p:cNvPr id="152" name="Group 151">
                  <a:extLst>
                    <a:ext uri="{FF2B5EF4-FFF2-40B4-BE49-F238E27FC236}">
                      <a16:creationId xmlns:a16="http://schemas.microsoft.com/office/drawing/2014/main" id="{AC6EA7C0-F35E-4362-9E8E-41858B51EBC2}"/>
                    </a:ext>
                  </a:extLst>
                </p:cNvPr>
                <p:cNvGrpSpPr/>
                <p:nvPr/>
              </p:nvGrpSpPr>
              <p:grpSpPr>
                <a:xfrm>
                  <a:off x="1876367" y="3465122"/>
                  <a:ext cx="984518" cy="702284"/>
                  <a:chOff x="-917965" y="4214744"/>
                  <a:chExt cx="958749" cy="876887"/>
                </a:xfrm>
              </p:grpSpPr>
              <p:sp>
                <p:nvSpPr>
                  <p:cNvPr id="154" name="Rectangle 153">
                    <a:extLst>
                      <a:ext uri="{FF2B5EF4-FFF2-40B4-BE49-F238E27FC236}">
                        <a16:creationId xmlns:a16="http://schemas.microsoft.com/office/drawing/2014/main" id="{D5C76F2F-6681-4E02-901D-F10D23B1484B}"/>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55" name="Rectangle 154">
                    <a:extLst>
                      <a:ext uri="{FF2B5EF4-FFF2-40B4-BE49-F238E27FC236}">
                        <a16:creationId xmlns:a16="http://schemas.microsoft.com/office/drawing/2014/main" id="{6A50CAB6-78BB-4F87-9856-16FEF9EA4271}"/>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156" name="Rectangle 155">
                    <a:extLst>
                      <a:ext uri="{FF2B5EF4-FFF2-40B4-BE49-F238E27FC236}">
                        <a16:creationId xmlns:a16="http://schemas.microsoft.com/office/drawing/2014/main" id="{2A2FE42F-4979-4690-B87B-5EA1CCE019A6}"/>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cxnSp>
              <p:nvCxnSpPr>
                <p:cNvPr id="153" name="Straight Arrow Connector 298">
                  <a:extLst>
                    <a:ext uri="{FF2B5EF4-FFF2-40B4-BE49-F238E27FC236}">
                      <a16:creationId xmlns:a16="http://schemas.microsoft.com/office/drawing/2014/main" id="{EA6DA040-44EE-4B9B-B670-AB5655F544F5}"/>
                    </a:ext>
                  </a:extLst>
                </p:cNvPr>
                <p:cNvCxnSpPr>
                  <a:cxnSpLocks/>
                  <a:stCxn id="150" idx="3"/>
                </p:cNvCxnSpPr>
                <p:nvPr/>
              </p:nvCxnSpPr>
              <p:spPr>
                <a:xfrm flipV="1">
                  <a:off x="1356227" y="3947556"/>
                  <a:ext cx="579743" cy="465058"/>
                </a:xfrm>
                <a:prstGeom prst="bentConnector3">
                  <a:avLst>
                    <a:gd name="adj1" fmla="val 50000"/>
                  </a:avLst>
                </a:prstGeom>
                <a:noFill/>
                <a:ln w="28575" cap="flat" cmpd="sng" algn="ctr">
                  <a:solidFill>
                    <a:srgbClr val="0076CB"/>
                  </a:solidFill>
                  <a:prstDash val="solid"/>
                  <a:headEnd type="oval" w="lg" len="lg"/>
                  <a:tailEnd type="triangle" w="lg" len="lg"/>
                </a:ln>
                <a:effectLst/>
              </p:spPr>
            </p:cxnSp>
          </p:grpSp>
          <p:pic>
            <p:nvPicPr>
              <p:cNvPr id="25" name="Picture 24">
                <a:extLst>
                  <a:ext uri="{FF2B5EF4-FFF2-40B4-BE49-F238E27FC236}">
                    <a16:creationId xmlns:a16="http://schemas.microsoft.com/office/drawing/2014/main" id="{F679F0B4-AF32-47F3-A4F2-DFD8E7C7FB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1006" y="4122552"/>
                <a:ext cx="405978" cy="405978"/>
              </a:xfrm>
              <a:prstGeom prst="rect">
                <a:avLst/>
              </a:prstGeom>
            </p:spPr>
          </p:pic>
        </p:grpSp>
        <p:pic>
          <p:nvPicPr>
            <p:cNvPr id="88" name="Picture 87">
              <a:extLst>
                <a:ext uri="{FF2B5EF4-FFF2-40B4-BE49-F238E27FC236}">
                  <a16:creationId xmlns:a16="http://schemas.microsoft.com/office/drawing/2014/main" id="{7A9E59CF-4152-4D3E-B3C8-F81E75A0F0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7575" y="3326591"/>
              <a:ext cx="1019169" cy="1019169"/>
            </a:xfrm>
            <a:prstGeom prst="rect">
              <a:avLst/>
            </a:prstGeom>
          </p:spPr>
        </p:pic>
        <p:pic>
          <p:nvPicPr>
            <p:cNvPr id="95" name="Picture 94">
              <a:extLst>
                <a:ext uri="{FF2B5EF4-FFF2-40B4-BE49-F238E27FC236}">
                  <a16:creationId xmlns:a16="http://schemas.microsoft.com/office/drawing/2014/main" id="{9A2EFA82-9ED7-474E-9B0E-BFA12F65EB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7996" y="4151828"/>
              <a:ext cx="1019169" cy="1019169"/>
            </a:xfrm>
            <a:prstGeom prst="rect">
              <a:avLst/>
            </a:prstGeom>
          </p:spPr>
        </p:pic>
      </p:grpSp>
      <p:grpSp>
        <p:nvGrpSpPr>
          <p:cNvPr id="5" name="Group 4">
            <a:extLst>
              <a:ext uri="{FF2B5EF4-FFF2-40B4-BE49-F238E27FC236}">
                <a16:creationId xmlns:a16="http://schemas.microsoft.com/office/drawing/2014/main" id="{D220AA5E-262F-4C56-AB65-09918A02DAE2}"/>
              </a:ext>
            </a:extLst>
          </p:cNvPr>
          <p:cNvGrpSpPr/>
          <p:nvPr/>
        </p:nvGrpSpPr>
        <p:grpSpPr>
          <a:xfrm>
            <a:off x="8069526" y="1647314"/>
            <a:ext cx="3445143" cy="4577883"/>
            <a:chOff x="8069526" y="1647314"/>
            <a:chExt cx="3445143" cy="4577883"/>
          </a:xfrm>
        </p:grpSpPr>
        <p:sp>
          <p:nvSpPr>
            <p:cNvPr id="197" name="Rechteck 52"/>
            <p:cNvSpPr/>
            <p:nvPr/>
          </p:nvSpPr>
          <p:spPr bwMode="gray">
            <a:xfrm>
              <a:off x="8069526" y="1647314"/>
              <a:ext cx="3445142" cy="609458"/>
            </a:xfrm>
            <a:prstGeom prst="rect">
              <a:avLst/>
            </a:prstGeom>
            <a:solidFill>
              <a:srgbClr val="0076CB"/>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36000" rIns="72000" bIns="7200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400" i="0" u="none" strike="noStrike" kern="0" cap="none" spc="0" normalizeH="0" baseline="0" noProof="0" dirty="0">
                  <a:ln>
                    <a:noFill/>
                  </a:ln>
                  <a:solidFill>
                    <a:srgbClr val="FFFFFF"/>
                  </a:solidFill>
                  <a:effectLst/>
                  <a:uLnTx/>
                  <a:uFillTx/>
                  <a:latin typeface="Arial"/>
                </a:rPr>
                <a:t>Desktop</a:t>
              </a:r>
              <a:br>
                <a:rPr kumimoji="0" lang="en-US" sz="1400" i="0" u="none" strike="noStrike" kern="0" cap="none" spc="0" normalizeH="0" baseline="0" noProof="0" dirty="0">
                  <a:ln>
                    <a:noFill/>
                  </a:ln>
                  <a:solidFill>
                    <a:srgbClr val="FFFFFF"/>
                  </a:solidFill>
                  <a:effectLst/>
                  <a:uLnTx/>
                  <a:uFillTx/>
                  <a:latin typeface="Arial"/>
                </a:rPr>
              </a:br>
              <a:r>
                <a:rPr kumimoji="0" lang="en-US" sz="1400" i="0" u="none" strike="noStrike" kern="0" cap="none" spc="0" normalizeH="0" baseline="0" noProof="0" dirty="0">
                  <a:ln>
                    <a:noFill/>
                  </a:ln>
                  <a:solidFill>
                    <a:srgbClr val="FFFFFF"/>
                  </a:solidFill>
                  <a:effectLst/>
                  <a:uLnTx/>
                  <a:uFillTx/>
                  <a:latin typeface="Arial"/>
                </a:rPr>
                <a:t>Integration</a:t>
              </a:r>
            </a:p>
          </p:txBody>
        </p:sp>
        <p:sp>
          <p:nvSpPr>
            <p:cNvPr id="198" name="Rechteck 52"/>
            <p:cNvSpPr/>
            <p:nvPr/>
          </p:nvSpPr>
          <p:spPr bwMode="gray">
            <a:xfrm>
              <a:off x="8069526" y="2252009"/>
              <a:ext cx="3445142" cy="2935011"/>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108000" rIns="36000" bIns="108000" anchor="t" anchorCtr="0"/>
            <a:lstStyle/>
            <a:p>
              <a:pPr defTabSz="913573">
                <a:lnSpc>
                  <a:spcPct val="95000"/>
                </a:lnSpc>
                <a:spcAft>
                  <a:spcPts val="800"/>
                </a:spcAft>
                <a:buClr>
                  <a:srgbClr val="969696"/>
                </a:buClr>
                <a:defRPr/>
              </a:pPr>
              <a:r>
                <a:rPr lang="en-US" sz="1300" kern="0" dirty="0">
                  <a:solidFill>
                    <a:sysClr val="windowText" lastClr="000000"/>
                  </a:solidFill>
                  <a:latin typeface="Arial"/>
                </a:rPr>
                <a:t>Consumption of backend application services in a desktop application leveraging native desktop capabilities.</a:t>
              </a:r>
            </a:p>
          </p:txBody>
        </p:sp>
        <p:sp>
          <p:nvSpPr>
            <p:cNvPr id="199" name="TextBox 198"/>
            <p:cNvSpPr txBox="1"/>
            <p:nvPr/>
          </p:nvSpPr>
          <p:spPr>
            <a:xfrm>
              <a:off x="8069527" y="5342544"/>
              <a:ext cx="3445142" cy="882653"/>
            </a:xfrm>
            <a:prstGeom prst="rect">
              <a:avLst/>
            </a:prstGeom>
            <a:solidFill>
              <a:srgbClr val="0076CB">
                <a:lumMod val="20000"/>
                <a:lumOff val="80000"/>
              </a:srgbClr>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200" b="0" i="0" u="sng" strike="noStrike" kern="0" cap="none" spc="0" normalizeH="0" baseline="0" noProof="0" dirty="0">
                  <a:ln>
                    <a:noFill/>
                  </a:ln>
                  <a:solidFill>
                    <a:srgbClr val="000000"/>
                  </a:solidFill>
                  <a:effectLst/>
                  <a:uLnTx/>
                  <a:uFillTx/>
                  <a:latin typeface="Arial"/>
                </a:rPr>
                <a:t>Example:</a:t>
              </a:r>
              <a:r>
                <a:rPr kumimoji="0" lang="en-US" sz="1200" b="0" i="0" u="none" strike="noStrike" kern="0" cap="none" spc="0" normalizeH="0" baseline="0" noProof="0" dirty="0">
                  <a:ln>
                    <a:noFill/>
                  </a:ln>
                  <a:solidFill>
                    <a:srgbClr val="000000"/>
                  </a:solidFill>
                  <a:effectLst/>
                  <a:uLnTx/>
                  <a:uFillTx/>
                  <a:latin typeface="Arial"/>
                </a:rPr>
                <a:t> SAP Gateway for Microsoft Office Integration</a:t>
              </a:r>
            </a:p>
          </p:txBody>
        </p:sp>
        <p:grpSp>
          <p:nvGrpSpPr>
            <p:cNvPr id="26" name="Group 25">
              <a:extLst>
                <a:ext uri="{FF2B5EF4-FFF2-40B4-BE49-F238E27FC236}">
                  <a16:creationId xmlns:a16="http://schemas.microsoft.com/office/drawing/2014/main" id="{1E0B9F9F-8412-4DEC-BB23-DD184C1711CB}"/>
                </a:ext>
              </a:extLst>
            </p:cNvPr>
            <p:cNvGrpSpPr/>
            <p:nvPr/>
          </p:nvGrpSpPr>
          <p:grpSpPr>
            <a:xfrm>
              <a:off x="8511403" y="3382770"/>
              <a:ext cx="2444764" cy="1519853"/>
              <a:chOff x="8595483" y="3382770"/>
              <a:chExt cx="2444764" cy="1519853"/>
            </a:xfrm>
          </p:grpSpPr>
          <p:grpSp>
            <p:nvGrpSpPr>
              <p:cNvPr id="161" name="Group 160">
                <a:extLst>
                  <a:ext uri="{FF2B5EF4-FFF2-40B4-BE49-F238E27FC236}">
                    <a16:creationId xmlns:a16="http://schemas.microsoft.com/office/drawing/2014/main" id="{A42BBA45-EDE3-4254-A6BE-87A089871577}"/>
                  </a:ext>
                </a:extLst>
              </p:cNvPr>
              <p:cNvGrpSpPr/>
              <p:nvPr/>
            </p:nvGrpSpPr>
            <p:grpSpPr>
              <a:xfrm>
                <a:off x="8595483" y="3382770"/>
                <a:ext cx="2444764" cy="1519853"/>
                <a:chOff x="422388" y="3465122"/>
                <a:chExt cx="2444764" cy="1519853"/>
              </a:xfrm>
            </p:grpSpPr>
            <p:sp>
              <p:nvSpPr>
                <p:cNvPr id="165" name="Rectangle 164">
                  <a:extLst>
                    <a:ext uri="{FF2B5EF4-FFF2-40B4-BE49-F238E27FC236}">
                      <a16:creationId xmlns:a16="http://schemas.microsoft.com/office/drawing/2014/main" id="{A77A0E31-4C1F-4663-8CE0-905268CAF779}"/>
                    </a:ext>
                  </a:extLst>
                </p:cNvPr>
                <p:cNvSpPr/>
                <p:nvPr/>
              </p:nvSpPr>
              <p:spPr bwMode="gray">
                <a:xfrm>
                  <a:off x="422388" y="4101445"/>
                  <a:ext cx="967760" cy="616523"/>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66" name="Rectangle 165">
                  <a:extLst>
                    <a:ext uri="{FF2B5EF4-FFF2-40B4-BE49-F238E27FC236}">
                      <a16:creationId xmlns:a16="http://schemas.microsoft.com/office/drawing/2014/main" id="{8EAE8C22-8F06-4428-9A07-3BEA4170DD85}"/>
                    </a:ext>
                  </a:extLst>
                </p:cNvPr>
                <p:cNvSpPr/>
                <p:nvPr/>
              </p:nvSpPr>
              <p:spPr bwMode="gray">
                <a:xfrm>
                  <a:off x="422388" y="3900811"/>
                  <a:ext cx="967760" cy="212461"/>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Desktop App</a:t>
                  </a:r>
                </a:p>
              </p:txBody>
            </p:sp>
            <p:grpSp>
              <p:nvGrpSpPr>
                <p:cNvPr id="167" name="Group 166">
                  <a:extLst>
                    <a:ext uri="{FF2B5EF4-FFF2-40B4-BE49-F238E27FC236}">
                      <a16:creationId xmlns:a16="http://schemas.microsoft.com/office/drawing/2014/main" id="{98874703-F0F1-4321-8B1E-1BC6B91858ED}"/>
                    </a:ext>
                  </a:extLst>
                </p:cNvPr>
                <p:cNvGrpSpPr/>
                <p:nvPr/>
              </p:nvGrpSpPr>
              <p:grpSpPr>
                <a:xfrm>
                  <a:off x="1882634" y="4282691"/>
                  <a:ext cx="984518" cy="702284"/>
                  <a:chOff x="-917965" y="4214744"/>
                  <a:chExt cx="958749" cy="876887"/>
                </a:xfrm>
              </p:grpSpPr>
              <p:sp>
                <p:nvSpPr>
                  <p:cNvPr id="175" name="Rectangle 174">
                    <a:extLst>
                      <a:ext uri="{FF2B5EF4-FFF2-40B4-BE49-F238E27FC236}">
                        <a16:creationId xmlns:a16="http://schemas.microsoft.com/office/drawing/2014/main" id="{CD7D297F-CA92-486C-A27E-6C39FD924405}"/>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76" name="Rectangle 175">
                    <a:extLst>
                      <a:ext uri="{FF2B5EF4-FFF2-40B4-BE49-F238E27FC236}">
                        <a16:creationId xmlns:a16="http://schemas.microsoft.com/office/drawing/2014/main" id="{DF68B92B-D018-477E-BC27-D2DBA98167CF}"/>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177" name="Rectangle 176">
                    <a:extLst>
                      <a:ext uri="{FF2B5EF4-FFF2-40B4-BE49-F238E27FC236}">
                        <a16:creationId xmlns:a16="http://schemas.microsoft.com/office/drawing/2014/main" id="{6A656BB3-13AF-4F56-ABDB-19282660FFCE}"/>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sp>
              <p:nvSpPr>
                <p:cNvPr id="168" name="Rectangle 167">
                  <a:extLst>
                    <a:ext uri="{FF2B5EF4-FFF2-40B4-BE49-F238E27FC236}">
                      <a16:creationId xmlns:a16="http://schemas.microsoft.com/office/drawing/2014/main" id="{3CAE67AD-085F-4B04-A71B-DB38986DF6FA}"/>
                    </a:ext>
                  </a:extLst>
                </p:cNvPr>
                <p:cNvSpPr/>
                <p:nvPr/>
              </p:nvSpPr>
              <p:spPr bwMode="gray">
                <a:xfrm>
                  <a:off x="452436" y="4156190"/>
                  <a:ext cx="903791" cy="512848"/>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cxnSp>
              <p:nvCxnSpPr>
                <p:cNvPr id="169" name="Straight Arrow Connector 298">
                  <a:extLst>
                    <a:ext uri="{FF2B5EF4-FFF2-40B4-BE49-F238E27FC236}">
                      <a16:creationId xmlns:a16="http://schemas.microsoft.com/office/drawing/2014/main" id="{75B7F700-300B-4991-A0C4-1BC445BB1B8D}"/>
                    </a:ext>
                  </a:extLst>
                </p:cNvPr>
                <p:cNvCxnSpPr>
                  <a:cxnSpLocks/>
                  <a:stCxn id="168" idx="3"/>
                </p:cNvCxnSpPr>
                <p:nvPr/>
              </p:nvCxnSpPr>
              <p:spPr>
                <a:xfrm>
                  <a:off x="1356227" y="4412614"/>
                  <a:ext cx="579743" cy="352097"/>
                </a:xfrm>
                <a:prstGeom prst="bentConnector3">
                  <a:avLst>
                    <a:gd name="adj1" fmla="val 50000"/>
                  </a:avLst>
                </a:prstGeom>
                <a:noFill/>
                <a:ln w="28575" cap="flat" cmpd="sng" algn="ctr">
                  <a:solidFill>
                    <a:srgbClr val="0076CB"/>
                  </a:solidFill>
                  <a:prstDash val="solid"/>
                  <a:headEnd type="oval" w="lg" len="lg"/>
                  <a:tailEnd type="triangle" w="lg" len="lg"/>
                </a:ln>
                <a:effectLst/>
              </p:spPr>
            </p:cxnSp>
            <p:grpSp>
              <p:nvGrpSpPr>
                <p:cNvPr id="170" name="Group 169">
                  <a:extLst>
                    <a:ext uri="{FF2B5EF4-FFF2-40B4-BE49-F238E27FC236}">
                      <a16:creationId xmlns:a16="http://schemas.microsoft.com/office/drawing/2014/main" id="{31C1292E-E4C1-415C-B51D-FDFBF0C7C5FC}"/>
                    </a:ext>
                  </a:extLst>
                </p:cNvPr>
                <p:cNvGrpSpPr/>
                <p:nvPr/>
              </p:nvGrpSpPr>
              <p:grpSpPr>
                <a:xfrm>
                  <a:off x="1876367" y="3465122"/>
                  <a:ext cx="984518" cy="702284"/>
                  <a:chOff x="-917965" y="4214744"/>
                  <a:chExt cx="958749" cy="876887"/>
                </a:xfrm>
              </p:grpSpPr>
              <p:sp>
                <p:nvSpPr>
                  <p:cNvPr id="172" name="Rectangle 171">
                    <a:extLst>
                      <a:ext uri="{FF2B5EF4-FFF2-40B4-BE49-F238E27FC236}">
                        <a16:creationId xmlns:a16="http://schemas.microsoft.com/office/drawing/2014/main" id="{323F7CEE-B0BC-41D4-AA46-B6F209958C7F}"/>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73" name="Rectangle 172">
                    <a:extLst>
                      <a:ext uri="{FF2B5EF4-FFF2-40B4-BE49-F238E27FC236}">
                        <a16:creationId xmlns:a16="http://schemas.microsoft.com/office/drawing/2014/main" id="{C931BB33-DB4A-48BC-8F69-BA3070DC7D71}"/>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174" name="Rectangle 173">
                    <a:extLst>
                      <a:ext uri="{FF2B5EF4-FFF2-40B4-BE49-F238E27FC236}">
                        <a16:creationId xmlns:a16="http://schemas.microsoft.com/office/drawing/2014/main" id="{05D33DD5-4FC7-4083-98F0-C6D823B7D682}"/>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cxnSp>
              <p:nvCxnSpPr>
                <p:cNvPr id="171" name="Straight Arrow Connector 298">
                  <a:extLst>
                    <a:ext uri="{FF2B5EF4-FFF2-40B4-BE49-F238E27FC236}">
                      <a16:creationId xmlns:a16="http://schemas.microsoft.com/office/drawing/2014/main" id="{4B81A319-15D8-4557-BB65-B4ECC23A8BDA}"/>
                    </a:ext>
                  </a:extLst>
                </p:cNvPr>
                <p:cNvCxnSpPr>
                  <a:cxnSpLocks/>
                  <a:stCxn id="168" idx="3"/>
                </p:cNvCxnSpPr>
                <p:nvPr/>
              </p:nvCxnSpPr>
              <p:spPr>
                <a:xfrm flipV="1">
                  <a:off x="1356227" y="3947556"/>
                  <a:ext cx="579743" cy="465058"/>
                </a:xfrm>
                <a:prstGeom prst="bentConnector3">
                  <a:avLst>
                    <a:gd name="adj1" fmla="val 50000"/>
                  </a:avLst>
                </a:prstGeom>
                <a:noFill/>
                <a:ln w="28575" cap="flat" cmpd="sng" algn="ctr">
                  <a:solidFill>
                    <a:srgbClr val="0076CB"/>
                  </a:solidFill>
                  <a:prstDash val="solid"/>
                  <a:headEnd type="oval" w="lg" len="lg"/>
                  <a:tailEnd type="triangle" w="lg" len="lg"/>
                </a:ln>
                <a:effectLst/>
              </p:spPr>
            </p:cxnSp>
          </p:grpSp>
          <p:pic>
            <p:nvPicPr>
              <p:cNvPr id="21" name="Picture 20">
                <a:extLst>
                  <a:ext uri="{FF2B5EF4-FFF2-40B4-BE49-F238E27FC236}">
                    <a16:creationId xmlns:a16="http://schemas.microsoft.com/office/drawing/2014/main" id="{DB6936B3-1BBA-4E36-A765-B11FBDA2A7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54450" y="4101384"/>
                <a:ext cx="459939" cy="459939"/>
              </a:xfrm>
              <a:prstGeom prst="rect">
                <a:avLst/>
              </a:prstGeom>
            </p:spPr>
          </p:pic>
        </p:grpSp>
        <p:pic>
          <p:nvPicPr>
            <p:cNvPr id="96" name="Picture 95">
              <a:extLst>
                <a:ext uri="{FF2B5EF4-FFF2-40B4-BE49-F238E27FC236}">
                  <a16:creationId xmlns:a16="http://schemas.microsoft.com/office/drawing/2014/main" id="{DD4F2A42-1BE4-421D-A81F-3090E0A2E3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6650" y="3326591"/>
              <a:ext cx="1019169" cy="1019169"/>
            </a:xfrm>
            <a:prstGeom prst="rect">
              <a:avLst/>
            </a:prstGeom>
          </p:spPr>
        </p:pic>
        <p:pic>
          <p:nvPicPr>
            <p:cNvPr id="98" name="Picture 97">
              <a:extLst>
                <a:ext uri="{FF2B5EF4-FFF2-40B4-BE49-F238E27FC236}">
                  <a16:creationId xmlns:a16="http://schemas.microsoft.com/office/drawing/2014/main" id="{FC3464A0-2DD2-48E8-8C00-FA96A0FD75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67071" y="4151828"/>
              <a:ext cx="1019169" cy="1019169"/>
            </a:xfrm>
            <a:prstGeom prst="rect">
              <a:avLst/>
            </a:prstGeom>
          </p:spPr>
        </p:pic>
      </p:grpSp>
    </p:spTree>
    <p:extLst>
      <p:ext uri="{BB962C8B-B14F-4D97-AF65-F5344CB8AC3E}">
        <p14:creationId xmlns:p14="http://schemas.microsoft.com/office/powerpoint/2010/main" val="279953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Rechteck 52"/>
          <p:cNvSpPr/>
          <p:nvPr/>
        </p:nvSpPr>
        <p:spPr bwMode="gray">
          <a:xfrm>
            <a:off x="348655" y="1652426"/>
            <a:ext cx="2737445" cy="643748"/>
          </a:xfrm>
          <a:prstGeom prst="rect">
            <a:avLst/>
          </a:prstGeom>
          <a:solidFill>
            <a:srgbClr val="E35500"/>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400" i="0" u="none" strike="noStrike" kern="0" cap="none" spc="0" normalizeH="0" baseline="0" noProof="0" dirty="0">
                <a:ln>
                  <a:noFill/>
                </a:ln>
                <a:solidFill>
                  <a:srgbClr val="FFFFFF"/>
                </a:solidFill>
                <a:effectLst/>
                <a:uLnTx/>
                <a:uFillTx/>
                <a:latin typeface="Arial"/>
              </a:rPr>
              <a:t>Thing to Analytics</a:t>
            </a:r>
          </a:p>
        </p:txBody>
      </p:sp>
      <p:sp>
        <p:nvSpPr>
          <p:cNvPr id="258" name="Rechteck 52"/>
          <p:cNvSpPr/>
          <p:nvPr/>
        </p:nvSpPr>
        <p:spPr bwMode="gray">
          <a:xfrm>
            <a:off x="348656" y="2291410"/>
            <a:ext cx="2737444" cy="289561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108000" rIns="72000" bIns="108000" anchor="t" anchorCtr="0"/>
          <a:lstStyle/>
          <a:p>
            <a:pPr defTabSz="913573">
              <a:lnSpc>
                <a:spcPct val="95000"/>
              </a:lnSpc>
              <a:spcAft>
                <a:spcPts val="800"/>
              </a:spcAft>
              <a:buClr>
                <a:srgbClr val="969696"/>
              </a:buClr>
              <a:defRPr/>
            </a:pPr>
            <a:r>
              <a:rPr lang="en-US" sz="1300" kern="0" dirty="0">
                <a:solidFill>
                  <a:sysClr val="windowText" lastClr="000000"/>
                </a:solidFill>
                <a:latin typeface="Arial"/>
              </a:rPr>
              <a:t>Real-time integration of thing or machine data for monitoring and analytics.</a:t>
            </a:r>
          </a:p>
          <a:p>
            <a:pPr defTabSz="913573">
              <a:lnSpc>
                <a:spcPct val="95000"/>
              </a:lnSpc>
              <a:spcAft>
                <a:spcPts val="800"/>
              </a:spcAft>
              <a:buClr>
                <a:srgbClr val="969696"/>
              </a:buClr>
              <a:defRPr/>
            </a:pPr>
            <a:endParaRPr lang="en-US" sz="1500" kern="0" dirty="0">
              <a:solidFill>
                <a:sysClr val="windowText" lastClr="000000"/>
              </a:solidFill>
              <a:latin typeface="Arial"/>
            </a:endParaRPr>
          </a:p>
        </p:txBody>
      </p:sp>
      <p:sp>
        <p:nvSpPr>
          <p:cNvPr id="259" name="TextBox 258"/>
          <p:cNvSpPr txBox="1"/>
          <p:nvPr/>
        </p:nvSpPr>
        <p:spPr>
          <a:xfrm>
            <a:off x="348655" y="5361033"/>
            <a:ext cx="2737445" cy="977642"/>
          </a:xfrm>
          <a:prstGeom prst="rect">
            <a:avLst/>
          </a:prstGeom>
          <a:solidFill>
            <a:srgbClr val="E35500">
              <a:lumMod val="20000"/>
              <a:lumOff val="80000"/>
            </a:srgbClr>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200" b="0" i="0" u="sng" strike="noStrike" kern="0" cap="none" spc="0" normalizeH="0" baseline="0" noProof="0" dirty="0">
                <a:ln>
                  <a:noFill/>
                </a:ln>
                <a:solidFill>
                  <a:srgbClr val="000000"/>
                </a:solidFill>
                <a:effectLst/>
                <a:uLnTx/>
                <a:uFillTx/>
                <a:latin typeface="Arial"/>
              </a:rPr>
              <a:t>Example:</a:t>
            </a:r>
            <a:r>
              <a:rPr kumimoji="0" lang="en-US" sz="1200" b="0" i="0" u="none" strike="noStrike" kern="0" cap="none" spc="0" normalizeH="0" baseline="0" noProof="0" dirty="0">
                <a:ln>
                  <a:noFill/>
                </a:ln>
                <a:solidFill>
                  <a:srgbClr val="000000"/>
                </a:solidFill>
                <a:effectLst/>
                <a:uLnTx/>
                <a:uFillTx/>
                <a:latin typeface="Arial"/>
              </a:rPr>
              <a:t> </a:t>
            </a:r>
            <a:r>
              <a:rPr lang="en-US" sz="1200" kern="0" dirty="0">
                <a:solidFill>
                  <a:srgbClr val="000000"/>
                </a:solidFill>
                <a:latin typeface="Arial"/>
              </a:rPr>
              <a:t>Monitoring of connected devices or machines and to gain r</a:t>
            </a:r>
            <a:r>
              <a:rPr kumimoji="0" lang="en-US" sz="1200" b="0" i="0" u="none" strike="noStrike" kern="0" cap="none" spc="0" normalizeH="0" baseline="0" noProof="0" dirty="0" err="1">
                <a:ln>
                  <a:noFill/>
                </a:ln>
                <a:solidFill>
                  <a:srgbClr val="000000"/>
                </a:solidFill>
                <a:effectLst/>
                <a:uLnTx/>
                <a:uFillTx/>
                <a:latin typeface="Arial"/>
              </a:rPr>
              <a:t>eal</a:t>
            </a:r>
            <a:r>
              <a:rPr kumimoji="0" lang="en-US" sz="1200" b="0" i="0" u="none" strike="noStrike" kern="0" cap="none" spc="0" normalizeH="0" baseline="0" noProof="0" dirty="0">
                <a:ln>
                  <a:noFill/>
                </a:ln>
                <a:solidFill>
                  <a:srgbClr val="000000"/>
                </a:solidFill>
                <a:effectLst/>
                <a:uLnTx/>
                <a:uFillTx/>
                <a:latin typeface="Arial"/>
              </a:rPr>
              <a:t>-time visibility of shop floor based production operations. </a:t>
            </a:r>
          </a:p>
        </p:txBody>
      </p:sp>
      <p:sp>
        <p:nvSpPr>
          <p:cNvPr id="260" name="Rechteck 52"/>
          <p:cNvSpPr/>
          <p:nvPr/>
        </p:nvSpPr>
        <p:spPr bwMode="gray">
          <a:xfrm>
            <a:off x="9131755" y="1652426"/>
            <a:ext cx="2737445" cy="643748"/>
          </a:xfrm>
          <a:prstGeom prst="rect">
            <a:avLst/>
          </a:prstGeom>
          <a:solidFill>
            <a:srgbClr val="E35500"/>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400" i="0" u="none" strike="noStrike" kern="0" cap="none" spc="0" normalizeH="0" baseline="0" noProof="0" dirty="0">
                <a:ln>
                  <a:noFill/>
                </a:ln>
                <a:solidFill>
                  <a:srgbClr val="FFFFFF"/>
                </a:solidFill>
                <a:effectLst/>
                <a:uLnTx/>
                <a:uFillTx/>
                <a:latin typeface="Arial"/>
              </a:rPr>
              <a:t>Thing to Thing</a:t>
            </a:r>
          </a:p>
        </p:txBody>
      </p:sp>
      <p:sp>
        <p:nvSpPr>
          <p:cNvPr id="261" name="Rechteck 52"/>
          <p:cNvSpPr/>
          <p:nvPr/>
        </p:nvSpPr>
        <p:spPr bwMode="gray">
          <a:xfrm>
            <a:off x="9131756" y="2291410"/>
            <a:ext cx="2737444" cy="289561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108000" rIns="72000" bIns="108000" anchor="t" anchorCtr="0"/>
          <a:lstStyle/>
          <a:p>
            <a:pPr defTabSz="913573">
              <a:lnSpc>
                <a:spcPct val="95000"/>
              </a:lnSpc>
              <a:spcAft>
                <a:spcPts val="800"/>
              </a:spcAft>
              <a:buClr>
                <a:srgbClr val="969696"/>
              </a:buClr>
              <a:defRPr/>
            </a:pPr>
            <a:r>
              <a:rPr lang="en-US" sz="1300" kern="0" dirty="0">
                <a:solidFill>
                  <a:sysClr val="windowText" lastClr="000000"/>
                </a:solidFill>
                <a:latin typeface="Arial"/>
              </a:rPr>
              <a:t>Exchange of data between two or more things, e.g. machine-to-machine (M2M).</a:t>
            </a:r>
          </a:p>
          <a:p>
            <a:pPr defTabSz="913573">
              <a:lnSpc>
                <a:spcPct val="95000"/>
              </a:lnSpc>
              <a:spcAft>
                <a:spcPts val="800"/>
              </a:spcAft>
              <a:buClr>
                <a:srgbClr val="969696"/>
              </a:buClr>
              <a:defRPr/>
            </a:pPr>
            <a:endParaRPr lang="en-US" sz="1700" kern="0" dirty="0">
              <a:solidFill>
                <a:sysClr val="windowText" lastClr="000000"/>
              </a:solidFill>
              <a:latin typeface="Arial"/>
            </a:endParaRPr>
          </a:p>
        </p:txBody>
      </p:sp>
      <p:sp>
        <p:nvSpPr>
          <p:cNvPr id="262" name="TextBox 261"/>
          <p:cNvSpPr txBox="1"/>
          <p:nvPr/>
        </p:nvSpPr>
        <p:spPr>
          <a:xfrm>
            <a:off x="9131755" y="5361033"/>
            <a:ext cx="2737445" cy="977642"/>
          </a:xfrm>
          <a:prstGeom prst="rect">
            <a:avLst/>
          </a:prstGeom>
          <a:solidFill>
            <a:srgbClr val="E35500">
              <a:lumMod val="20000"/>
              <a:lumOff val="80000"/>
            </a:srgbClr>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200" b="0" i="0" u="sng" strike="noStrike" kern="0" cap="none" spc="0" normalizeH="0" baseline="0" noProof="0" dirty="0">
                <a:ln>
                  <a:noFill/>
                </a:ln>
                <a:solidFill>
                  <a:srgbClr val="000000"/>
                </a:solidFill>
                <a:effectLst/>
                <a:uLnTx/>
                <a:uFillTx/>
                <a:latin typeface="Arial"/>
              </a:rPr>
              <a:t>Example:</a:t>
            </a:r>
            <a:r>
              <a:rPr kumimoji="0" lang="en-US" sz="1200" b="0" i="0" u="none" strike="noStrike" kern="0" cap="none" spc="0" normalizeH="0" baseline="0" noProof="0" dirty="0">
                <a:ln>
                  <a:noFill/>
                </a:ln>
                <a:solidFill>
                  <a:srgbClr val="000000"/>
                </a:solidFill>
                <a:effectLst/>
                <a:uLnTx/>
                <a:uFillTx/>
                <a:latin typeface="Arial"/>
              </a:rPr>
              <a:t> Communication between two robots during production process.</a:t>
            </a:r>
          </a:p>
        </p:txBody>
      </p:sp>
      <p:sp>
        <p:nvSpPr>
          <p:cNvPr id="263" name="Rechteck 52"/>
          <p:cNvSpPr/>
          <p:nvPr/>
        </p:nvSpPr>
        <p:spPr bwMode="gray">
          <a:xfrm>
            <a:off x="6187277" y="1652426"/>
            <a:ext cx="2737445" cy="643748"/>
          </a:xfrm>
          <a:prstGeom prst="rect">
            <a:avLst/>
          </a:prstGeom>
          <a:solidFill>
            <a:srgbClr val="E35500"/>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400" i="0" u="none" strike="noStrike" kern="0" cap="none" spc="0" normalizeH="0" baseline="0" noProof="0" dirty="0">
                <a:ln>
                  <a:noFill/>
                </a:ln>
                <a:solidFill>
                  <a:srgbClr val="FFFFFF"/>
                </a:solidFill>
                <a:effectLst/>
                <a:uLnTx/>
                <a:uFillTx/>
                <a:latin typeface="Arial"/>
              </a:rPr>
              <a:t>Thing to Data Lake</a:t>
            </a:r>
          </a:p>
        </p:txBody>
      </p:sp>
      <p:sp>
        <p:nvSpPr>
          <p:cNvPr id="264" name="Rechteck 52"/>
          <p:cNvSpPr/>
          <p:nvPr/>
        </p:nvSpPr>
        <p:spPr bwMode="gray">
          <a:xfrm>
            <a:off x="6187278" y="2291410"/>
            <a:ext cx="2737444" cy="2898413"/>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108000" rIns="36000" bIns="108000" anchor="t" anchorCtr="0"/>
          <a:lstStyle/>
          <a:p>
            <a:pPr defTabSz="913573">
              <a:lnSpc>
                <a:spcPct val="95000"/>
              </a:lnSpc>
              <a:spcAft>
                <a:spcPts val="800"/>
              </a:spcAft>
              <a:buClr>
                <a:srgbClr val="969696"/>
              </a:buClr>
              <a:defRPr/>
            </a:pPr>
            <a:r>
              <a:rPr lang="en-US" sz="1300" kern="0" dirty="0">
                <a:solidFill>
                  <a:sysClr val="windowText" lastClr="000000"/>
                </a:solidFill>
                <a:latin typeface="Arial"/>
              </a:rPr>
              <a:t>Collection of thing or machine data to derive future value out of it (e.g. by machine learning).</a:t>
            </a:r>
          </a:p>
          <a:p>
            <a:pPr defTabSz="913573">
              <a:lnSpc>
                <a:spcPct val="95000"/>
              </a:lnSpc>
              <a:spcAft>
                <a:spcPts val="800"/>
              </a:spcAft>
              <a:buClr>
                <a:srgbClr val="969696"/>
              </a:buClr>
              <a:defRPr/>
            </a:pPr>
            <a:endParaRPr lang="en-US" sz="1500" kern="0" dirty="0">
              <a:solidFill>
                <a:sysClr val="windowText" lastClr="000000"/>
              </a:solidFill>
              <a:latin typeface="Arial"/>
            </a:endParaRPr>
          </a:p>
        </p:txBody>
      </p:sp>
      <p:sp>
        <p:nvSpPr>
          <p:cNvPr id="265" name="Rechteck 52"/>
          <p:cNvSpPr/>
          <p:nvPr/>
        </p:nvSpPr>
        <p:spPr bwMode="gray">
          <a:xfrm>
            <a:off x="3252645" y="1652426"/>
            <a:ext cx="2737445" cy="643748"/>
          </a:xfrm>
          <a:prstGeom prst="rect">
            <a:avLst/>
          </a:prstGeom>
          <a:solidFill>
            <a:srgbClr val="E35500"/>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400" i="0" u="none" strike="noStrike" kern="0" cap="none" spc="0" normalizeH="0" baseline="0" noProof="0" dirty="0">
                <a:ln>
                  <a:noFill/>
                </a:ln>
                <a:solidFill>
                  <a:srgbClr val="FFFFFF"/>
                </a:solidFill>
                <a:effectLst/>
                <a:uLnTx/>
                <a:uFillTx/>
                <a:latin typeface="Arial"/>
              </a:rPr>
              <a:t>Thing to Process</a:t>
            </a:r>
          </a:p>
        </p:txBody>
      </p:sp>
      <p:sp>
        <p:nvSpPr>
          <p:cNvPr id="266" name="Rechteck 52"/>
          <p:cNvSpPr/>
          <p:nvPr/>
        </p:nvSpPr>
        <p:spPr bwMode="gray">
          <a:xfrm>
            <a:off x="3252646" y="2291411"/>
            <a:ext cx="2737444" cy="289561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108000" rIns="36000" bIns="108000" anchor="t" anchorCtr="0"/>
          <a:lstStyle/>
          <a:p>
            <a:pPr defTabSz="913573">
              <a:lnSpc>
                <a:spcPct val="95000"/>
              </a:lnSpc>
              <a:spcAft>
                <a:spcPts val="800"/>
              </a:spcAft>
              <a:buClr>
                <a:srgbClr val="969696"/>
              </a:buClr>
              <a:defRPr/>
            </a:pPr>
            <a:r>
              <a:rPr lang="en-US" sz="1300" kern="0" dirty="0">
                <a:solidFill>
                  <a:sysClr val="windowText" lastClr="000000"/>
                </a:solidFill>
                <a:latin typeface="Arial"/>
              </a:rPr>
              <a:t>Integration of thing or machine data for triggering a business process step.</a:t>
            </a:r>
          </a:p>
          <a:p>
            <a:pPr defTabSz="913573">
              <a:lnSpc>
                <a:spcPct val="95000"/>
              </a:lnSpc>
              <a:spcAft>
                <a:spcPts val="800"/>
              </a:spcAft>
              <a:buClr>
                <a:srgbClr val="969696"/>
              </a:buClr>
              <a:defRPr/>
            </a:pPr>
            <a:endParaRPr lang="en-US" sz="1500" kern="0" dirty="0">
              <a:solidFill>
                <a:sysClr val="windowText" lastClr="000000"/>
              </a:solidFill>
              <a:latin typeface="Arial"/>
            </a:endParaRPr>
          </a:p>
          <a:p>
            <a:pPr defTabSz="913573">
              <a:lnSpc>
                <a:spcPct val="95000"/>
              </a:lnSpc>
              <a:spcAft>
                <a:spcPts val="800"/>
              </a:spcAft>
              <a:buClr>
                <a:srgbClr val="969696"/>
              </a:buClr>
              <a:defRPr/>
            </a:pPr>
            <a:endParaRPr lang="en-US" sz="1500" kern="0" dirty="0">
              <a:solidFill>
                <a:sysClr val="windowText" lastClr="000000"/>
              </a:solidFill>
              <a:latin typeface="Arial"/>
            </a:endParaRPr>
          </a:p>
        </p:txBody>
      </p:sp>
      <p:sp>
        <p:nvSpPr>
          <p:cNvPr id="267" name="TextBox 266"/>
          <p:cNvSpPr txBox="1"/>
          <p:nvPr/>
        </p:nvSpPr>
        <p:spPr>
          <a:xfrm>
            <a:off x="3252647" y="5361033"/>
            <a:ext cx="2737444" cy="977642"/>
          </a:xfrm>
          <a:prstGeom prst="rect">
            <a:avLst/>
          </a:prstGeom>
          <a:solidFill>
            <a:srgbClr val="E35500">
              <a:lumMod val="20000"/>
              <a:lumOff val="80000"/>
            </a:srgbClr>
          </a:solidFill>
        </p:spPr>
        <p:txBody>
          <a:bodyPr wrap="square" lIns="72000" tIns="36000" rIns="72000" bIns="36000" rtlCol="0">
            <a:noAutofit/>
          </a:bodyPr>
          <a:lstStyle/>
          <a:p>
            <a:pPr lvl="0" defTabSz="661988" eaLnBrk="0" fontAlgn="base" hangingPunct="0">
              <a:spcBef>
                <a:spcPts val="600"/>
              </a:spcBef>
              <a:spcAft>
                <a:spcPct val="0"/>
              </a:spcAft>
              <a:defRPr/>
            </a:pPr>
            <a:r>
              <a:rPr kumimoji="0" lang="en-US" sz="1200" b="0" i="0" u="sng" strike="noStrike" kern="0" cap="none" spc="0" normalizeH="0" baseline="0" noProof="0" dirty="0">
                <a:ln>
                  <a:noFill/>
                </a:ln>
                <a:solidFill>
                  <a:srgbClr val="000000"/>
                </a:solidFill>
                <a:effectLst/>
                <a:uLnTx/>
                <a:uFillTx/>
                <a:latin typeface="Arial"/>
              </a:rPr>
              <a:t>Example:</a:t>
            </a:r>
            <a:r>
              <a:rPr lang="en-US" sz="1200" kern="0" dirty="0">
                <a:solidFill>
                  <a:srgbClr val="000000"/>
                </a:solidFill>
                <a:latin typeface="Arial"/>
              </a:rPr>
              <a:t> Triggering of a service order process based on machine alerts (e.g. in the context of SAP Predictive Maintenance &amp; Service).</a:t>
            </a:r>
            <a:endParaRPr kumimoji="0" lang="en-US" sz="1200" b="0" i="0" u="none" strike="noStrike" kern="0" cap="none" spc="0" normalizeH="0" baseline="0" noProof="0" dirty="0">
              <a:ln>
                <a:noFill/>
              </a:ln>
              <a:solidFill>
                <a:srgbClr val="000000"/>
              </a:solidFill>
              <a:effectLst/>
              <a:uLnTx/>
              <a:uFillTx/>
              <a:latin typeface="Arial"/>
            </a:endParaRPr>
          </a:p>
        </p:txBody>
      </p:sp>
      <p:sp>
        <p:nvSpPr>
          <p:cNvPr id="313" name="TextBox 312"/>
          <p:cNvSpPr txBox="1"/>
          <p:nvPr/>
        </p:nvSpPr>
        <p:spPr>
          <a:xfrm>
            <a:off x="6187278" y="5361033"/>
            <a:ext cx="2737444" cy="977642"/>
          </a:xfrm>
          <a:prstGeom prst="rect">
            <a:avLst/>
          </a:prstGeom>
          <a:solidFill>
            <a:srgbClr val="E35500">
              <a:lumMod val="20000"/>
              <a:lumOff val="80000"/>
            </a:srgbClr>
          </a:solidFill>
        </p:spPr>
        <p:txBody>
          <a:bodyPr wrap="square" lIns="72000" tIns="36000" rIns="72000" bIns="36000" rtlCol="0">
            <a:noAutofit/>
          </a:bodyPr>
          <a:lstStyle/>
          <a:p>
            <a:pPr lvl="0" defTabSz="661988" eaLnBrk="0" fontAlgn="base" hangingPunct="0">
              <a:spcBef>
                <a:spcPts val="600"/>
              </a:spcBef>
              <a:spcAft>
                <a:spcPct val="0"/>
              </a:spcAft>
              <a:defRPr/>
            </a:pPr>
            <a:r>
              <a:rPr kumimoji="0" lang="en-US" sz="1200" b="0" i="0" u="sng" strike="noStrike" kern="0" cap="none" spc="0" normalizeH="0" baseline="0" noProof="0" dirty="0">
                <a:ln>
                  <a:noFill/>
                </a:ln>
                <a:solidFill>
                  <a:srgbClr val="000000"/>
                </a:solidFill>
                <a:effectLst/>
                <a:uLnTx/>
                <a:uFillTx/>
                <a:latin typeface="Arial"/>
              </a:rPr>
              <a:t>Example:</a:t>
            </a:r>
            <a:r>
              <a:rPr kumimoji="0" lang="en-US" sz="1200" b="0" i="0" u="none" strike="noStrike" kern="0" cap="none" spc="0" normalizeH="0" baseline="0" noProof="0" dirty="0">
                <a:ln>
                  <a:noFill/>
                </a:ln>
                <a:solidFill>
                  <a:srgbClr val="000000"/>
                </a:solidFill>
                <a:effectLst/>
                <a:uLnTx/>
                <a:uFillTx/>
                <a:latin typeface="Arial"/>
              </a:rPr>
              <a:t> </a:t>
            </a:r>
            <a:r>
              <a:rPr kumimoji="0" lang="en-CA" sz="1200" b="0" i="0" u="none" strike="noStrike" kern="0" cap="none" spc="0" normalizeH="0" baseline="0" dirty="0">
                <a:ln>
                  <a:noFill/>
                </a:ln>
                <a:solidFill>
                  <a:srgbClr val="000000"/>
                </a:solidFill>
                <a:effectLst/>
                <a:uLnTx/>
                <a:uFillTx/>
                <a:latin typeface="Arial"/>
              </a:rPr>
              <a:t>O</a:t>
            </a:r>
            <a:r>
              <a:rPr lang="en-CA" sz="1200" kern="0" dirty="0">
                <a:solidFill>
                  <a:srgbClr val="000000"/>
                </a:solidFill>
                <a:latin typeface="Arial"/>
              </a:rPr>
              <a:t>ptimizing</a:t>
            </a:r>
            <a:r>
              <a:rPr lang="en-US" sz="1200" kern="0" dirty="0">
                <a:solidFill>
                  <a:srgbClr val="000000"/>
                </a:solidFill>
                <a:latin typeface="Arial"/>
              </a:rPr>
              <a:t> asset maintenance with anomaly detection, spectral analysis, and machine learning algorithms.</a:t>
            </a:r>
            <a:endParaRPr kumimoji="0" lang="en-US" sz="1200" b="0" i="0" u="none" strike="noStrike" kern="0" cap="none" spc="0" normalizeH="0" baseline="0" noProof="0" dirty="0">
              <a:ln>
                <a:noFill/>
              </a:ln>
              <a:solidFill>
                <a:srgbClr val="000000"/>
              </a:solidFill>
              <a:effectLst/>
              <a:uLnTx/>
              <a:uFillTx/>
              <a:latin typeface="Arial"/>
            </a:endParaRPr>
          </a:p>
        </p:txBody>
      </p:sp>
      <p:sp>
        <p:nvSpPr>
          <p:cNvPr id="79" name="Title 3">
            <a:extLst>
              <a:ext uri="{FF2B5EF4-FFF2-40B4-BE49-F238E27FC236}">
                <a16:creationId xmlns:a16="http://schemas.microsoft.com/office/drawing/2014/main" id="{72C123FD-EFDB-4C1E-BE47-F7540B6FD324}"/>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Thing Integration Style</a:t>
            </a:r>
            <a:br>
              <a:rPr lang="en-US" dirty="0">
                <a:solidFill>
                  <a:srgbClr val="000000"/>
                </a:solidFill>
                <a:latin typeface="Arial"/>
              </a:rPr>
            </a:br>
            <a:r>
              <a:rPr lang="en-US" sz="2000" b="0" dirty="0">
                <a:solidFill>
                  <a:srgbClr val="000000"/>
                </a:solidFill>
                <a:latin typeface="Arial"/>
              </a:rPr>
              <a:t>Use Case Patterns</a:t>
            </a:r>
            <a:endParaRPr lang="de-DE" b="0" dirty="0">
              <a:solidFill>
                <a:srgbClr val="000000"/>
              </a:solidFill>
              <a:latin typeface="Arial"/>
            </a:endParaRPr>
          </a:p>
        </p:txBody>
      </p:sp>
      <p:sp>
        <p:nvSpPr>
          <p:cNvPr id="2" name="Slide Number Placeholder 1">
            <a:extLst>
              <a:ext uri="{FF2B5EF4-FFF2-40B4-BE49-F238E27FC236}">
                <a16:creationId xmlns:a16="http://schemas.microsoft.com/office/drawing/2014/main" id="{A741215E-1B48-4A39-BA4E-F1B5D7596000}"/>
              </a:ext>
            </a:extLst>
          </p:cNvPr>
          <p:cNvSpPr>
            <a:spLocks noGrp="1"/>
          </p:cNvSpPr>
          <p:nvPr>
            <p:ph type="sldNum" sz="quarter" idx="12"/>
          </p:nvPr>
        </p:nvSpPr>
        <p:spPr/>
        <p:txBody>
          <a:bodyPr/>
          <a:lstStyle/>
          <a:p>
            <a:fld id="{DB6A9238-A6DB-4432-B073-8C8D0256CD0B}" type="slidenum">
              <a:rPr lang="de-DE" sz="1000" smtClean="0"/>
              <a:pPr/>
              <a:t>29</a:t>
            </a:fld>
            <a:endParaRPr lang="de-DE" sz="1000" dirty="0"/>
          </a:p>
        </p:txBody>
      </p:sp>
      <p:grpSp>
        <p:nvGrpSpPr>
          <p:cNvPr id="77" name="Group 76">
            <a:extLst>
              <a:ext uri="{FF2B5EF4-FFF2-40B4-BE49-F238E27FC236}">
                <a16:creationId xmlns:a16="http://schemas.microsoft.com/office/drawing/2014/main" id="{17B96862-1424-4959-8EE7-18604D279945}"/>
              </a:ext>
            </a:extLst>
          </p:cNvPr>
          <p:cNvGrpSpPr/>
          <p:nvPr/>
        </p:nvGrpSpPr>
        <p:grpSpPr>
          <a:xfrm>
            <a:off x="8372079" y="467378"/>
            <a:ext cx="3410607" cy="677108"/>
            <a:chOff x="8348701" y="504000"/>
            <a:chExt cx="3410607" cy="677108"/>
          </a:xfrm>
        </p:grpSpPr>
        <p:sp>
          <p:nvSpPr>
            <p:cNvPr id="78" name="Rectangle 77">
              <a:extLst>
                <a:ext uri="{FF2B5EF4-FFF2-40B4-BE49-F238E27FC236}">
                  <a16:creationId xmlns:a16="http://schemas.microsoft.com/office/drawing/2014/main" id="{4E2008E4-D30B-4981-8042-728FFFF51691}"/>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0" name="Rectangle 79">
              <a:extLst>
                <a:ext uri="{FF2B5EF4-FFF2-40B4-BE49-F238E27FC236}">
                  <a16:creationId xmlns:a16="http://schemas.microsoft.com/office/drawing/2014/main" id="{4DA0A488-DCE6-487C-B74E-E240CAE52965}"/>
                </a:ext>
              </a:extLst>
            </p:cNvPr>
            <p:cNvSpPr/>
            <p:nvPr/>
          </p:nvSpPr>
          <p:spPr bwMode="gray">
            <a:xfrm>
              <a:off x="9591393"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1" name="Rectangle 80">
              <a:extLst>
                <a:ext uri="{FF2B5EF4-FFF2-40B4-BE49-F238E27FC236}">
                  <a16:creationId xmlns:a16="http://schemas.microsoft.com/office/drawing/2014/main" id="{2CC63C72-6A47-4F98-B4F6-429102AB5D9C}"/>
                </a:ext>
              </a:extLst>
            </p:cNvPr>
            <p:cNvSpPr/>
            <p:nvPr/>
          </p:nvSpPr>
          <p:spPr bwMode="gray">
            <a:xfrm>
              <a:off x="10823839"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2" name="Straight Arrow Connector 81">
              <a:extLst>
                <a:ext uri="{FF2B5EF4-FFF2-40B4-BE49-F238E27FC236}">
                  <a16:creationId xmlns:a16="http://schemas.microsoft.com/office/drawing/2014/main" id="{C7E2B4D4-0306-4135-856C-8D560736467A}"/>
                </a:ext>
              </a:extLst>
            </p:cNvPr>
            <p:cNvCxnSpPr>
              <a:stCxn id="78" idx="3"/>
              <a:endCxn id="80"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CD64271-9A76-4C5E-8682-C13232F85A1F}"/>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83D7E79E-6EF1-419C-A052-CD2FE23531EB}"/>
              </a:ext>
            </a:extLst>
          </p:cNvPr>
          <p:cNvGrpSpPr/>
          <p:nvPr/>
        </p:nvGrpSpPr>
        <p:grpSpPr>
          <a:xfrm>
            <a:off x="447579" y="3299992"/>
            <a:ext cx="2538022" cy="1568896"/>
            <a:chOff x="386286" y="1395143"/>
            <a:chExt cx="2538022" cy="1568896"/>
          </a:xfrm>
        </p:grpSpPr>
        <p:grpSp>
          <p:nvGrpSpPr>
            <p:cNvPr id="108" name="Group 107">
              <a:extLst>
                <a:ext uri="{FF2B5EF4-FFF2-40B4-BE49-F238E27FC236}">
                  <a16:creationId xmlns:a16="http://schemas.microsoft.com/office/drawing/2014/main" id="{B4CC720C-853D-45BB-B46B-9FA25A39637E}"/>
                </a:ext>
              </a:extLst>
            </p:cNvPr>
            <p:cNvGrpSpPr/>
            <p:nvPr/>
          </p:nvGrpSpPr>
          <p:grpSpPr>
            <a:xfrm>
              <a:off x="386286" y="1395143"/>
              <a:ext cx="2538022" cy="1549362"/>
              <a:chOff x="3346329" y="3464718"/>
              <a:chExt cx="2538022" cy="1549362"/>
            </a:xfrm>
          </p:grpSpPr>
          <p:grpSp>
            <p:nvGrpSpPr>
              <p:cNvPr id="111" name="Group 110">
                <a:extLst>
                  <a:ext uri="{FF2B5EF4-FFF2-40B4-BE49-F238E27FC236}">
                    <a16:creationId xmlns:a16="http://schemas.microsoft.com/office/drawing/2014/main" id="{B3F41BC6-6CDD-4BB9-85EF-B8BDE99CE1EE}"/>
                  </a:ext>
                </a:extLst>
              </p:cNvPr>
              <p:cNvGrpSpPr/>
              <p:nvPr/>
            </p:nvGrpSpPr>
            <p:grpSpPr>
              <a:xfrm>
                <a:off x="4899833" y="3746993"/>
                <a:ext cx="984518" cy="834738"/>
                <a:chOff x="1876367" y="3332668"/>
                <a:chExt cx="984518" cy="834738"/>
              </a:xfrm>
            </p:grpSpPr>
            <p:grpSp>
              <p:nvGrpSpPr>
                <p:cNvPr id="122" name="Group 121">
                  <a:extLst>
                    <a:ext uri="{FF2B5EF4-FFF2-40B4-BE49-F238E27FC236}">
                      <a16:creationId xmlns:a16="http://schemas.microsoft.com/office/drawing/2014/main" id="{32C51234-DB38-4E49-9E5C-9F2E3A30774A}"/>
                    </a:ext>
                  </a:extLst>
                </p:cNvPr>
                <p:cNvGrpSpPr/>
                <p:nvPr/>
              </p:nvGrpSpPr>
              <p:grpSpPr>
                <a:xfrm>
                  <a:off x="1876367" y="3332668"/>
                  <a:ext cx="984518" cy="834738"/>
                  <a:chOff x="-917965" y="4049359"/>
                  <a:chExt cx="958749" cy="1042272"/>
                </a:xfrm>
              </p:grpSpPr>
              <p:sp>
                <p:nvSpPr>
                  <p:cNvPr id="124" name="Rectangle 123">
                    <a:extLst>
                      <a:ext uri="{FF2B5EF4-FFF2-40B4-BE49-F238E27FC236}">
                        <a16:creationId xmlns:a16="http://schemas.microsoft.com/office/drawing/2014/main" id="{0583E499-925E-4345-9BA0-0330AC78C826}"/>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25" name="Rectangle 124">
                    <a:extLst>
                      <a:ext uri="{FF2B5EF4-FFF2-40B4-BE49-F238E27FC236}">
                        <a16:creationId xmlns:a16="http://schemas.microsoft.com/office/drawing/2014/main" id="{1EF39426-C32E-4DEB-BBD1-A2999112EB58}"/>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126" name="Rectangle 125">
                    <a:extLst>
                      <a:ext uri="{FF2B5EF4-FFF2-40B4-BE49-F238E27FC236}">
                        <a16:creationId xmlns:a16="http://schemas.microsoft.com/office/drawing/2014/main" id="{C9F3E3B1-52EF-43F2-84C9-97DE11E509D9}"/>
                      </a:ext>
                    </a:extLst>
                  </p:cNvPr>
                  <p:cNvSpPr/>
                  <p:nvPr/>
                </p:nvSpPr>
                <p:spPr bwMode="gray">
                  <a:xfrm>
                    <a:off x="-917965" y="4049359"/>
                    <a:ext cx="958749" cy="437578"/>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Analytical Application</a:t>
                    </a:r>
                  </a:p>
                </p:txBody>
              </p:sp>
            </p:grpSp>
            <p:pic>
              <p:nvPicPr>
                <p:cNvPr id="123" name="Picture 122">
                  <a:extLst>
                    <a:ext uri="{FF2B5EF4-FFF2-40B4-BE49-F238E27FC236}">
                      <a16:creationId xmlns:a16="http://schemas.microsoft.com/office/drawing/2014/main" id="{D2D588BA-1C8F-470E-9E08-B0D22F761B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8518" y="3704402"/>
                  <a:ext cx="459638" cy="459638"/>
                </a:xfrm>
                <a:prstGeom prst="rect">
                  <a:avLst/>
                </a:prstGeom>
              </p:spPr>
            </p:pic>
          </p:grpSp>
          <p:grpSp>
            <p:nvGrpSpPr>
              <p:cNvPr id="112" name="Group 111">
                <a:extLst>
                  <a:ext uri="{FF2B5EF4-FFF2-40B4-BE49-F238E27FC236}">
                    <a16:creationId xmlns:a16="http://schemas.microsoft.com/office/drawing/2014/main" id="{E6D5C425-7BBE-4D8B-BE4C-B6FE2E824500}"/>
                  </a:ext>
                </a:extLst>
              </p:cNvPr>
              <p:cNvGrpSpPr/>
              <p:nvPr/>
            </p:nvGrpSpPr>
            <p:grpSpPr>
              <a:xfrm>
                <a:off x="3346329" y="3464718"/>
                <a:ext cx="984518" cy="702284"/>
                <a:chOff x="-917965" y="4214744"/>
                <a:chExt cx="958749" cy="876887"/>
              </a:xfrm>
            </p:grpSpPr>
            <p:sp>
              <p:nvSpPr>
                <p:cNvPr id="119" name="Rectangle 118">
                  <a:extLst>
                    <a:ext uri="{FF2B5EF4-FFF2-40B4-BE49-F238E27FC236}">
                      <a16:creationId xmlns:a16="http://schemas.microsoft.com/office/drawing/2014/main" id="{F3F14173-2AD0-4EDD-BEDA-5A8FAD01D1FE}"/>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20" name="Rectangle 119">
                  <a:extLst>
                    <a:ext uri="{FF2B5EF4-FFF2-40B4-BE49-F238E27FC236}">
                      <a16:creationId xmlns:a16="http://schemas.microsoft.com/office/drawing/2014/main" id="{6BD93BB1-3941-4434-965E-5ACC4A8B015E}"/>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121" name="Rectangle 120">
                  <a:extLst>
                    <a:ext uri="{FF2B5EF4-FFF2-40B4-BE49-F238E27FC236}">
                      <a16:creationId xmlns:a16="http://schemas.microsoft.com/office/drawing/2014/main" id="{1E6D153B-F820-4BDD-B0ED-1A429FD44778}"/>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Thing</a:t>
                  </a:r>
                </a:p>
              </p:txBody>
            </p:sp>
          </p:grpSp>
          <p:grpSp>
            <p:nvGrpSpPr>
              <p:cNvPr id="113" name="Group 112">
                <a:extLst>
                  <a:ext uri="{FF2B5EF4-FFF2-40B4-BE49-F238E27FC236}">
                    <a16:creationId xmlns:a16="http://schemas.microsoft.com/office/drawing/2014/main" id="{F6F888ED-5961-49D6-BAFF-8B438F216B99}"/>
                  </a:ext>
                </a:extLst>
              </p:cNvPr>
              <p:cNvGrpSpPr/>
              <p:nvPr/>
            </p:nvGrpSpPr>
            <p:grpSpPr>
              <a:xfrm>
                <a:off x="3347109" y="4311796"/>
                <a:ext cx="984518" cy="702284"/>
                <a:chOff x="-917965" y="4214744"/>
                <a:chExt cx="958749" cy="876887"/>
              </a:xfrm>
            </p:grpSpPr>
            <p:sp>
              <p:nvSpPr>
                <p:cNvPr id="116" name="Rectangle 115">
                  <a:extLst>
                    <a:ext uri="{FF2B5EF4-FFF2-40B4-BE49-F238E27FC236}">
                      <a16:creationId xmlns:a16="http://schemas.microsoft.com/office/drawing/2014/main" id="{B9031580-0F84-4F02-B262-A9DEC7F84AF8}"/>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17" name="Rectangle 116">
                  <a:extLst>
                    <a:ext uri="{FF2B5EF4-FFF2-40B4-BE49-F238E27FC236}">
                      <a16:creationId xmlns:a16="http://schemas.microsoft.com/office/drawing/2014/main" id="{BE97380C-09B4-42AA-ADEE-8639821E8BD9}"/>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118" name="Rectangle 117">
                  <a:extLst>
                    <a:ext uri="{FF2B5EF4-FFF2-40B4-BE49-F238E27FC236}">
                      <a16:creationId xmlns:a16="http://schemas.microsoft.com/office/drawing/2014/main" id="{409FFB30-ABCE-4859-BA9C-B5E6FA4BD112}"/>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Thing</a:t>
                  </a:r>
                </a:p>
              </p:txBody>
            </p:sp>
          </p:grpSp>
          <p:cxnSp>
            <p:nvCxnSpPr>
              <p:cNvPr id="114" name="Straight Arrow Connector 298">
                <a:extLst>
                  <a:ext uri="{FF2B5EF4-FFF2-40B4-BE49-F238E27FC236}">
                    <a16:creationId xmlns:a16="http://schemas.microsoft.com/office/drawing/2014/main" id="{55075027-8A05-465D-8B03-BE1E85412E77}"/>
                  </a:ext>
                </a:extLst>
              </p:cNvPr>
              <p:cNvCxnSpPr>
                <a:cxnSpLocks/>
                <a:stCxn id="120" idx="3"/>
              </p:cNvCxnSpPr>
              <p:nvPr/>
            </p:nvCxnSpPr>
            <p:spPr>
              <a:xfrm>
                <a:off x="4294015" y="3926784"/>
                <a:ext cx="672349" cy="413024"/>
              </a:xfrm>
              <a:prstGeom prst="bentConnector3">
                <a:avLst>
                  <a:gd name="adj1" fmla="val 50000"/>
                </a:avLst>
              </a:prstGeom>
              <a:noFill/>
              <a:ln w="28575" cap="flat" cmpd="sng" algn="ctr">
                <a:solidFill>
                  <a:srgbClr val="E35500"/>
                </a:solidFill>
                <a:prstDash val="solid"/>
                <a:headEnd type="triangle" w="lg" len="lg"/>
                <a:tailEnd type="triangle" w="med" len="lg"/>
              </a:ln>
              <a:effectLst/>
            </p:spPr>
          </p:cxnSp>
          <p:cxnSp>
            <p:nvCxnSpPr>
              <p:cNvPr id="115" name="Straight Arrow Connector 298">
                <a:extLst>
                  <a:ext uri="{FF2B5EF4-FFF2-40B4-BE49-F238E27FC236}">
                    <a16:creationId xmlns:a16="http://schemas.microsoft.com/office/drawing/2014/main" id="{14B38577-9831-4945-9B7B-09B52BA4E0D7}"/>
                  </a:ext>
                </a:extLst>
              </p:cNvPr>
              <p:cNvCxnSpPr>
                <a:cxnSpLocks/>
                <a:stCxn id="117" idx="3"/>
              </p:cNvCxnSpPr>
              <p:nvPr/>
            </p:nvCxnSpPr>
            <p:spPr>
              <a:xfrm flipV="1">
                <a:off x="4294795" y="4339810"/>
                <a:ext cx="671569" cy="434052"/>
              </a:xfrm>
              <a:prstGeom prst="bentConnector3">
                <a:avLst>
                  <a:gd name="adj1" fmla="val 50000"/>
                </a:avLst>
              </a:prstGeom>
              <a:noFill/>
              <a:ln w="28575" cap="flat" cmpd="sng" algn="ctr">
                <a:solidFill>
                  <a:srgbClr val="E35500"/>
                </a:solidFill>
                <a:prstDash val="solid"/>
                <a:headEnd type="triangle" w="lg" len="lg"/>
                <a:tailEnd type="triangle" w="lg" len="lg"/>
              </a:ln>
              <a:effectLst/>
            </p:spPr>
          </p:cxnSp>
        </p:grpSp>
        <p:pic>
          <p:nvPicPr>
            <p:cNvPr id="109" name="Picture 108">
              <a:extLst>
                <a:ext uri="{FF2B5EF4-FFF2-40B4-BE49-F238E27FC236}">
                  <a16:creationId xmlns:a16="http://schemas.microsoft.com/office/drawing/2014/main" id="{3F6B85AA-00D6-4485-B6AF-B366AD778E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104" y="1597855"/>
              <a:ext cx="513295" cy="513295"/>
            </a:xfrm>
            <a:prstGeom prst="rect">
              <a:avLst/>
            </a:prstGeom>
          </p:spPr>
        </p:pic>
        <p:pic>
          <p:nvPicPr>
            <p:cNvPr id="110" name="Picture 109">
              <a:extLst>
                <a:ext uri="{FF2B5EF4-FFF2-40B4-BE49-F238E27FC236}">
                  <a16:creationId xmlns:a16="http://schemas.microsoft.com/office/drawing/2014/main" id="{67189822-78C4-42CC-97CA-A454A2A3A3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893" y="2450744"/>
              <a:ext cx="513295" cy="513295"/>
            </a:xfrm>
            <a:prstGeom prst="rect">
              <a:avLst/>
            </a:prstGeom>
          </p:spPr>
        </p:pic>
      </p:grpSp>
      <p:grpSp>
        <p:nvGrpSpPr>
          <p:cNvPr id="127" name="Group 126">
            <a:extLst>
              <a:ext uri="{FF2B5EF4-FFF2-40B4-BE49-F238E27FC236}">
                <a16:creationId xmlns:a16="http://schemas.microsoft.com/office/drawing/2014/main" id="{D0141D91-46BC-4176-AE4A-3022EA943588}"/>
              </a:ext>
            </a:extLst>
          </p:cNvPr>
          <p:cNvGrpSpPr/>
          <p:nvPr/>
        </p:nvGrpSpPr>
        <p:grpSpPr>
          <a:xfrm>
            <a:off x="3352356" y="3299992"/>
            <a:ext cx="2538022" cy="1568896"/>
            <a:chOff x="386286" y="1395143"/>
            <a:chExt cx="2538022" cy="1568896"/>
          </a:xfrm>
        </p:grpSpPr>
        <p:grpSp>
          <p:nvGrpSpPr>
            <p:cNvPr id="128" name="Group 127">
              <a:extLst>
                <a:ext uri="{FF2B5EF4-FFF2-40B4-BE49-F238E27FC236}">
                  <a16:creationId xmlns:a16="http://schemas.microsoft.com/office/drawing/2014/main" id="{CB3200FC-CDF3-4A15-A291-609288525C83}"/>
                </a:ext>
              </a:extLst>
            </p:cNvPr>
            <p:cNvGrpSpPr/>
            <p:nvPr/>
          </p:nvGrpSpPr>
          <p:grpSpPr>
            <a:xfrm>
              <a:off x="386286" y="1395143"/>
              <a:ext cx="2538022" cy="1549362"/>
              <a:chOff x="3346329" y="3464718"/>
              <a:chExt cx="2538022" cy="1549362"/>
            </a:xfrm>
          </p:grpSpPr>
          <p:grpSp>
            <p:nvGrpSpPr>
              <p:cNvPr id="142" name="Group 141">
                <a:extLst>
                  <a:ext uri="{FF2B5EF4-FFF2-40B4-BE49-F238E27FC236}">
                    <a16:creationId xmlns:a16="http://schemas.microsoft.com/office/drawing/2014/main" id="{5AF8AC61-561F-4A32-B7E8-2E8FC59F4F7A}"/>
                  </a:ext>
                </a:extLst>
              </p:cNvPr>
              <p:cNvGrpSpPr/>
              <p:nvPr/>
            </p:nvGrpSpPr>
            <p:grpSpPr>
              <a:xfrm>
                <a:off x="4899833" y="3746993"/>
                <a:ext cx="984518" cy="834738"/>
                <a:chOff x="-917965" y="4049359"/>
                <a:chExt cx="958749" cy="1042272"/>
              </a:xfrm>
            </p:grpSpPr>
            <p:sp>
              <p:nvSpPr>
                <p:cNvPr id="144" name="Rectangle 143">
                  <a:extLst>
                    <a:ext uri="{FF2B5EF4-FFF2-40B4-BE49-F238E27FC236}">
                      <a16:creationId xmlns:a16="http://schemas.microsoft.com/office/drawing/2014/main" id="{3C3EB22D-8CF0-44C4-9362-4DF9CDF94818}"/>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45" name="Rectangle 144">
                  <a:extLst>
                    <a:ext uri="{FF2B5EF4-FFF2-40B4-BE49-F238E27FC236}">
                      <a16:creationId xmlns:a16="http://schemas.microsoft.com/office/drawing/2014/main" id="{BE06C784-ABC0-4387-9116-3B8D032F3802}"/>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146" name="Rectangle 145">
                  <a:extLst>
                    <a:ext uri="{FF2B5EF4-FFF2-40B4-BE49-F238E27FC236}">
                      <a16:creationId xmlns:a16="http://schemas.microsoft.com/office/drawing/2014/main" id="{B9EA15EC-19D5-4596-B121-AD63F3149FBF}"/>
                    </a:ext>
                  </a:extLst>
                </p:cNvPr>
                <p:cNvSpPr/>
                <p:nvPr/>
              </p:nvSpPr>
              <p:spPr bwMode="gray">
                <a:xfrm>
                  <a:off x="-917965" y="4049359"/>
                  <a:ext cx="958749" cy="437578"/>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lang="en-US" sz="1000" kern="0" dirty="0">
                      <a:solidFill>
                        <a:srgbClr val="FFFFFF"/>
                      </a:solidFill>
                      <a:latin typeface="Arial"/>
                      <a:ea typeface="Arial Unicode MS" pitchFamily="34" charset="-128"/>
                      <a:cs typeface="Arial Unicode MS" pitchFamily="34" charset="-128"/>
                    </a:rPr>
                    <a:t>Business </a:t>
                  </a: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grpSp>
            <p:nvGrpSpPr>
              <p:cNvPr id="132" name="Group 131">
                <a:extLst>
                  <a:ext uri="{FF2B5EF4-FFF2-40B4-BE49-F238E27FC236}">
                    <a16:creationId xmlns:a16="http://schemas.microsoft.com/office/drawing/2014/main" id="{70BEDC26-BB3C-480F-AE54-084EB6066538}"/>
                  </a:ext>
                </a:extLst>
              </p:cNvPr>
              <p:cNvGrpSpPr/>
              <p:nvPr/>
            </p:nvGrpSpPr>
            <p:grpSpPr>
              <a:xfrm>
                <a:off x="3346329" y="3464718"/>
                <a:ext cx="984518" cy="702284"/>
                <a:chOff x="-917965" y="4214744"/>
                <a:chExt cx="958749" cy="876887"/>
              </a:xfrm>
            </p:grpSpPr>
            <p:sp>
              <p:nvSpPr>
                <p:cNvPr id="139" name="Rectangle 138">
                  <a:extLst>
                    <a:ext uri="{FF2B5EF4-FFF2-40B4-BE49-F238E27FC236}">
                      <a16:creationId xmlns:a16="http://schemas.microsoft.com/office/drawing/2014/main" id="{1B0680D8-62F4-44A5-AEF4-90F0ABED6C82}"/>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40" name="Rectangle 139">
                  <a:extLst>
                    <a:ext uri="{FF2B5EF4-FFF2-40B4-BE49-F238E27FC236}">
                      <a16:creationId xmlns:a16="http://schemas.microsoft.com/office/drawing/2014/main" id="{70BF3FDE-02D4-48E0-9854-FAD666E64F6E}"/>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141" name="Rectangle 140">
                  <a:extLst>
                    <a:ext uri="{FF2B5EF4-FFF2-40B4-BE49-F238E27FC236}">
                      <a16:creationId xmlns:a16="http://schemas.microsoft.com/office/drawing/2014/main" id="{5B361278-31A7-4F06-AF14-60E8D41281F5}"/>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Thing</a:t>
                  </a:r>
                </a:p>
              </p:txBody>
            </p:sp>
          </p:grpSp>
          <p:grpSp>
            <p:nvGrpSpPr>
              <p:cNvPr id="133" name="Group 132">
                <a:extLst>
                  <a:ext uri="{FF2B5EF4-FFF2-40B4-BE49-F238E27FC236}">
                    <a16:creationId xmlns:a16="http://schemas.microsoft.com/office/drawing/2014/main" id="{A9613BEF-AA4B-44D9-AA08-2A5499813C0D}"/>
                  </a:ext>
                </a:extLst>
              </p:cNvPr>
              <p:cNvGrpSpPr/>
              <p:nvPr/>
            </p:nvGrpSpPr>
            <p:grpSpPr>
              <a:xfrm>
                <a:off x="3347109" y="4311796"/>
                <a:ext cx="984518" cy="702284"/>
                <a:chOff x="-917965" y="4214744"/>
                <a:chExt cx="958749" cy="876887"/>
              </a:xfrm>
            </p:grpSpPr>
            <p:sp>
              <p:nvSpPr>
                <p:cNvPr id="136" name="Rectangle 135">
                  <a:extLst>
                    <a:ext uri="{FF2B5EF4-FFF2-40B4-BE49-F238E27FC236}">
                      <a16:creationId xmlns:a16="http://schemas.microsoft.com/office/drawing/2014/main" id="{FD1F7779-AEE4-451C-B883-FAB5F6A83EA1}"/>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37" name="Rectangle 136">
                  <a:extLst>
                    <a:ext uri="{FF2B5EF4-FFF2-40B4-BE49-F238E27FC236}">
                      <a16:creationId xmlns:a16="http://schemas.microsoft.com/office/drawing/2014/main" id="{FEE9D795-BED3-4A27-97DD-83659099BF5A}"/>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138" name="Rectangle 137">
                  <a:extLst>
                    <a:ext uri="{FF2B5EF4-FFF2-40B4-BE49-F238E27FC236}">
                      <a16:creationId xmlns:a16="http://schemas.microsoft.com/office/drawing/2014/main" id="{534C1D78-958E-4B95-B841-DF9371FDCE26}"/>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Thing</a:t>
                  </a:r>
                </a:p>
              </p:txBody>
            </p:sp>
          </p:grpSp>
          <p:cxnSp>
            <p:nvCxnSpPr>
              <p:cNvPr id="134" name="Straight Arrow Connector 298">
                <a:extLst>
                  <a:ext uri="{FF2B5EF4-FFF2-40B4-BE49-F238E27FC236}">
                    <a16:creationId xmlns:a16="http://schemas.microsoft.com/office/drawing/2014/main" id="{C422F3DB-9263-418B-932A-37E02C4F9731}"/>
                  </a:ext>
                </a:extLst>
              </p:cNvPr>
              <p:cNvCxnSpPr>
                <a:cxnSpLocks/>
                <a:stCxn id="140" idx="3"/>
              </p:cNvCxnSpPr>
              <p:nvPr/>
            </p:nvCxnSpPr>
            <p:spPr>
              <a:xfrm>
                <a:off x="4294015" y="3926784"/>
                <a:ext cx="672349" cy="413024"/>
              </a:xfrm>
              <a:prstGeom prst="bentConnector3">
                <a:avLst>
                  <a:gd name="adj1" fmla="val 50000"/>
                </a:avLst>
              </a:prstGeom>
              <a:noFill/>
              <a:ln w="28575" cap="flat" cmpd="sng" algn="ctr">
                <a:solidFill>
                  <a:srgbClr val="E35500"/>
                </a:solidFill>
                <a:prstDash val="solid"/>
                <a:headEnd type="triangle" w="lg" len="lg"/>
                <a:tailEnd type="triangle" w="med" len="lg"/>
              </a:ln>
              <a:effectLst/>
            </p:spPr>
          </p:cxnSp>
          <p:cxnSp>
            <p:nvCxnSpPr>
              <p:cNvPr id="135" name="Straight Arrow Connector 298">
                <a:extLst>
                  <a:ext uri="{FF2B5EF4-FFF2-40B4-BE49-F238E27FC236}">
                    <a16:creationId xmlns:a16="http://schemas.microsoft.com/office/drawing/2014/main" id="{3B1B42AC-2493-4E5A-B5BC-F5B86E61508A}"/>
                  </a:ext>
                </a:extLst>
              </p:cNvPr>
              <p:cNvCxnSpPr>
                <a:cxnSpLocks/>
                <a:stCxn id="137" idx="3"/>
              </p:cNvCxnSpPr>
              <p:nvPr/>
            </p:nvCxnSpPr>
            <p:spPr>
              <a:xfrm flipV="1">
                <a:off x="4294795" y="4339810"/>
                <a:ext cx="671569" cy="434052"/>
              </a:xfrm>
              <a:prstGeom prst="bentConnector3">
                <a:avLst>
                  <a:gd name="adj1" fmla="val 50000"/>
                </a:avLst>
              </a:prstGeom>
              <a:noFill/>
              <a:ln w="28575" cap="flat" cmpd="sng" algn="ctr">
                <a:solidFill>
                  <a:srgbClr val="E35500"/>
                </a:solidFill>
                <a:prstDash val="solid"/>
                <a:headEnd type="triangle" w="lg" len="lg"/>
                <a:tailEnd type="triangle" w="lg" len="lg"/>
              </a:ln>
              <a:effectLst/>
            </p:spPr>
          </p:cxnSp>
        </p:grpSp>
        <p:pic>
          <p:nvPicPr>
            <p:cNvPr id="129" name="Picture 128">
              <a:extLst>
                <a:ext uri="{FF2B5EF4-FFF2-40B4-BE49-F238E27FC236}">
                  <a16:creationId xmlns:a16="http://schemas.microsoft.com/office/drawing/2014/main" id="{0997D8A8-E1A0-4F8D-9EFB-48009863FC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104" y="1597855"/>
              <a:ext cx="513295" cy="513295"/>
            </a:xfrm>
            <a:prstGeom prst="rect">
              <a:avLst/>
            </a:prstGeom>
          </p:spPr>
        </p:pic>
        <p:pic>
          <p:nvPicPr>
            <p:cNvPr id="130" name="Picture 129">
              <a:extLst>
                <a:ext uri="{FF2B5EF4-FFF2-40B4-BE49-F238E27FC236}">
                  <a16:creationId xmlns:a16="http://schemas.microsoft.com/office/drawing/2014/main" id="{EC8B5780-6750-44F7-B963-C84A68204D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893" y="2450744"/>
              <a:ext cx="513295" cy="513295"/>
            </a:xfrm>
            <a:prstGeom prst="rect">
              <a:avLst/>
            </a:prstGeom>
          </p:spPr>
        </p:pic>
      </p:grpSp>
      <p:grpSp>
        <p:nvGrpSpPr>
          <p:cNvPr id="147" name="Group 146">
            <a:extLst>
              <a:ext uri="{FF2B5EF4-FFF2-40B4-BE49-F238E27FC236}">
                <a16:creationId xmlns:a16="http://schemas.microsoft.com/office/drawing/2014/main" id="{03006B9F-C366-4A2A-B3C2-65B6B5E62B91}"/>
              </a:ext>
            </a:extLst>
          </p:cNvPr>
          <p:cNvGrpSpPr/>
          <p:nvPr/>
        </p:nvGrpSpPr>
        <p:grpSpPr>
          <a:xfrm>
            <a:off x="6286988" y="3299992"/>
            <a:ext cx="2538022" cy="1568896"/>
            <a:chOff x="386286" y="1395143"/>
            <a:chExt cx="2538022" cy="1568896"/>
          </a:xfrm>
        </p:grpSpPr>
        <p:grpSp>
          <p:nvGrpSpPr>
            <p:cNvPr id="148" name="Group 147">
              <a:extLst>
                <a:ext uri="{FF2B5EF4-FFF2-40B4-BE49-F238E27FC236}">
                  <a16:creationId xmlns:a16="http://schemas.microsoft.com/office/drawing/2014/main" id="{82BCB524-CDB1-463C-8323-4B48BCBB2DCB}"/>
                </a:ext>
              </a:extLst>
            </p:cNvPr>
            <p:cNvGrpSpPr/>
            <p:nvPr/>
          </p:nvGrpSpPr>
          <p:grpSpPr>
            <a:xfrm>
              <a:off x="386286" y="1395143"/>
              <a:ext cx="2538022" cy="1549362"/>
              <a:chOff x="3346329" y="3464718"/>
              <a:chExt cx="2538022" cy="1549362"/>
            </a:xfrm>
          </p:grpSpPr>
          <p:grpSp>
            <p:nvGrpSpPr>
              <p:cNvPr id="162" name="Group 161">
                <a:extLst>
                  <a:ext uri="{FF2B5EF4-FFF2-40B4-BE49-F238E27FC236}">
                    <a16:creationId xmlns:a16="http://schemas.microsoft.com/office/drawing/2014/main" id="{CC82F572-8967-4CB6-9BB5-A08022AAB779}"/>
                  </a:ext>
                </a:extLst>
              </p:cNvPr>
              <p:cNvGrpSpPr/>
              <p:nvPr/>
            </p:nvGrpSpPr>
            <p:grpSpPr>
              <a:xfrm>
                <a:off x="4899833" y="3746993"/>
                <a:ext cx="984518" cy="834738"/>
                <a:chOff x="-917965" y="4049359"/>
                <a:chExt cx="958749" cy="1042272"/>
              </a:xfrm>
            </p:grpSpPr>
            <p:sp>
              <p:nvSpPr>
                <p:cNvPr id="164" name="Rectangle 163">
                  <a:extLst>
                    <a:ext uri="{FF2B5EF4-FFF2-40B4-BE49-F238E27FC236}">
                      <a16:creationId xmlns:a16="http://schemas.microsoft.com/office/drawing/2014/main" id="{7EB84859-14C2-4280-B41B-DE7478B2D29C}"/>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65" name="Rectangle 164">
                  <a:extLst>
                    <a:ext uri="{FF2B5EF4-FFF2-40B4-BE49-F238E27FC236}">
                      <a16:creationId xmlns:a16="http://schemas.microsoft.com/office/drawing/2014/main" id="{7633099E-867B-4E4F-B2C3-8D6EBDF8E0D3}"/>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166" name="Rectangle 165">
                  <a:extLst>
                    <a:ext uri="{FF2B5EF4-FFF2-40B4-BE49-F238E27FC236}">
                      <a16:creationId xmlns:a16="http://schemas.microsoft.com/office/drawing/2014/main" id="{FE2D180C-CE18-4FD6-8F09-612C252C9DC9}"/>
                    </a:ext>
                  </a:extLst>
                </p:cNvPr>
                <p:cNvSpPr/>
                <p:nvPr/>
              </p:nvSpPr>
              <p:spPr bwMode="gray">
                <a:xfrm>
                  <a:off x="-917965" y="4049359"/>
                  <a:ext cx="958749" cy="437578"/>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Data Lake</a:t>
                  </a:r>
                </a:p>
              </p:txBody>
            </p:sp>
          </p:grpSp>
          <p:grpSp>
            <p:nvGrpSpPr>
              <p:cNvPr id="152" name="Group 151">
                <a:extLst>
                  <a:ext uri="{FF2B5EF4-FFF2-40B4-BE49-F238E27FC236}">
                    <a16:creationId xmlns:a16="http://schemas.microsoft.com/office/drawing/2014/main" id="{1CC7C9BF-FF89-4ACF-ACD5-17269D756CEE}"/>
                  </a:ext>
                </a:extLst>
              </p:cNvPr>
              <p:cNvGrpSpPr/>
              <p:nvPr/>
            </p:nvGrpSpPr>
            <p:grpSpPr>
              <a:xfrm>
                <a:off x="3346329" y="3464718"/>
                <a:ext cx="984518" cy="702284"/>
                <a:chOff x="-917965" y="4214744"/>
                <a:chExt cx="958749" cy="876887"/>
              </a:xfrm>
            </p:grpSpPr>
            <p:sp>
              <p:nvSpPr>
                <p:cNvPr id="159" name="Rectangle 158">
                  <a:extLst>
                    <a:ext uri="{FF2B5EF4-FFF2-40B4-BE49-F238E27FC236}">
                      <a16:creationId xmlns:a16="http://schemas.microsoft.com/office/drawing/2014/main" id="{108FAB81-63DA-4BFF-A7FC-F5F85CD8B9C5}"/>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60" name="Rectangle 159">
                  <a:extLst>
                    <a:ext uri="{FF2B5EF4-FFF2-40B4-BE49-F238E27FC236}">
                      <a16:creationId xmlns:a16="http://schemas.microsoft.com/office/drawing/2014/main" id="{8E83575B-3E2B-4148-A833-E96C1E8D2443}"/>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161" name="Rectangle 160">
                  <a:extLst>
                    <a:ext uri="{FF2B5EF4-FFF2-40B4-BE49-F238E27FC236}">
                      <a16:creationId xmlns:a16="http://schemas.microsoft.com/office/drawing/2014/main" id="{96BD7A57-BDD6-4E3F-9CC1-E9D137A2C1EE}"/>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Thing</a:t>
                  </a:r>
                </a:p>
              </p:txBody>
            </p:sp>
          </p:grpSp>
          <p:grpSp>
            <p:nvGrpSpPr>
              <p:cNvPr id="153" name="Group 152">
                <a:extLst>
                  <a:ext uri="{FF2B5EF4-FFF2-40B4-BE49-F238E27FC236}">
                    <a16:creationId xmlns:a16="http://schemas.microsoft.com/office/drawing/2014/main" id="{0936294C-4D5B-41E9-BA3B-FDD3DFFE6EF2}"/>
                  </a:ext>
                </a:extLst>
              </p:cNvPr>
              <p:cNvGrpSpPr/>
              <p:nvPr/>
            </p:nvGrpSpPr>
            <p:grpSpPr>
              <a:xfrm>
                <a:off x="3347109" y="4311796"/>
                <a:ext cx="984518" cy="702284"/>
                <a:chOff x="-917965" y="4214744"/>
                <a:chExt cx="958749" cy="876887"/>
              </a:xfrm>
            </p:grpSpPr>
            <p:sp>
              <p:nvSpPr>
                <p:cNvPr id="156" name="Rectangle 155">
                  <a:extLst>
                    <a:ext uri="{FF2B5EF4-FFF2-40B4-BE49-F238E27FC236}">
                      <a16:creationId xmlns:a16="http://schemas.microsoft.com/office/drawing/2014/main" id="{ECAFCA13-E80E-4257-AD34-6FA109AC6094}"/>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57" name="Rectangle 156">
                  <a:extLst>
                    <a:ext uri="{FF2B5EF4-FFF2-40B4-BE49-F238E27FC236}">
                      <a16:creationId xmlns:a16="http://schemas.microsoft.com/office/drawing/2014/main" id="{AEA3DBE7-E624-41BE-BE5F-079DD1C3F226}"/>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158" name="Rectangle 157">
                  <a:extLst>
                    <a:ext uri="{FF2B5EF4-FFF2-40B4-BE49-F238E27FC236}">
                      <a16:creationId xmlns:a16="http://schemas.microsoft.com/office/drawing/2014/main" id="{5F429A03-3BB7-40DD-86E6-D90344FDC1FE}"/>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Thing</a:t>
                  </a:r>
                </a:p>
              </p:txBody>
            </p:sp>
          </p:grpSp>
          <p:cxnSp>
            <p:nvCxnSpPr>
              <p:cNvPr id="154" name="Straight Arrow Connector 298">
                <a:extLst>
                  <a:ext uri="{FF2B5EF4-FFF2-40B4-BE49-F238E27FC236}">
                    <a16:creationId xmlns:a16="http://schemas.microsoft.com/office/drawing/2014/main" id="{B43A4782-162E-477B-9B00-8AD311A0969C}"/>
                  </a:ext>
                </a:extLst>
              </p:cNvPr>
              <p:cNvCxnSpPr>
                <a:cxnSpLocks/>
                <a:stCxn id="160" idx="3"/>
              </p:cNvCxnSpPr>
              <p:nvPr/>
            </p:nvCxnSpPr>
            <p:spPr>
              <a:xfrm>
                <a:off x="4294015" y="3926784"/>
                <a:ext cx="672349" cy="413024"/>
              </a:xfrm>
              <a:prstGeom prst="bentConnector3">
                <a:avLst>
                  <a:gd name="adj1" fmla="val 50000"/>
                </a:avLst>
              </a:prstGeom>
              <a:noFill/>
              <a:ln w="28575" cap="flat" cmpd="sng" algn="ctr">
                <a:solidFill>
                  <a:srgbClr val="E35500"/>
                </a:solidFill>
                <a:prstDash val="solid"/>
                <a:headEnd type="triangle" w="lg" len="lg"/>
                <a:tailEnd type="triangle" w="med" len="lg"/>
              </a:ln>
              <a:effectLst/>
            </p:spPr>
          </p:cxnSp>
          <p:cxnSp>
            <p:nvCxnSpPr>
              <p:cNvPr id="155" name="Straight Arrow Connector 298">
                <a:extLst>
                  <a:ext uri="{FF2B5EF4-FFF2-40B4-BE49-F238E27FC236}">
                    <a16:creationId xmlns:a16="http://schemas.microsoft.com/office/drawing/2014/main" id="{D3670988-19CA-42DA-A740-23B077CCACE9}"/>
                  </a:ext>
                </a:extLst>
              </p:cNvPr>
              <p:cNvCxnSpPr>
                <a:cxnSpLocks/>
                <a:stCxn id="157" idx="3"/>
              </p:cNvCxnSpPr>
              <p:nvPr/>
            </p:nvCxnSpPr>
            <p:spPr>
              <a:xfrm flipV="1">
                <a:off x="4294795" y="4339810"/>
                <a:ext cx="671569" cy="434052"/>
              </a:xfrm>
              <a:prstGeom prst="bentConnector3">
                <a:avLst>
                  <a:gd name="adj1" fmla="val 50000"/>
                </a:avLst>
              </a:prstGeom>
              <a:noFill/>
              <a:ln w="28575" cap="flat" cmpd="sng" algn="ctr">
                <a:solidFill>
                  <a:srgbClr val="E35500"/>
                </a:solidFill>
                <a:prstDash val="solid"/>
                <a:headEnd type="triangle" w="lg" len="lg"/>
                <a:tailEnd type="triangle" w="lg" len="lg"/>
              </a:ln>
              <a:effectLst/>
            </p:spPr>
          </p:cxnSp>
        </p:grpSp>
        <p:pic>
          <p:nvPicPr>
            <p:cNvPr id="149" name="Picture 148">
              <a:extLst>
                <a:ext uri="{FF2B5EF4-FFF2-40B4-BE49-F238E27FC236}">
                  <a16:creationId xmlns:a16="http://schemas.microsoft.com/office/drawing/2014/main" id="{E52652EA-812E-45F8-9E4A-DB41AB39C5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104" y="1597855"/>
              <a:ext cx="513295" cy="513295"/>
            </a:xfrm>
            <a:prstGeom prst="rect">
              <a:avLst/>
            </a:prstGeom>
          </p:spPr>
        </p:pic>
        <p:pic>
          <p:nvPicPr>
            <p:cNvPr id="150" name="Picture 149">
              <a:extLst>
                <a:ext uri="{FF2B5EF4-FFF2-40B4-BE49-F238E27FC236}">
                  <a16:creationId xmlns:a16="http://schemas.microsoft.com/office/drawing/2014/main" id="{A127EA24-F50E-428D-969F-2FFB572CF9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893" y="2450744"/>
              <a:ext cx="513295" cy="513295"/>
            </a:xfrm>
            <a:prstGeom prst="rect">
              <a:avLst/>
            </a:prstGeom>
          </p:spPr>
        </p:pic>
      </p:grpSp>
      <p:pic>
        <p:nvPicPr>
          <p:cNvPr id="10" name="Picture 9">
            <a:extLst>
              <a:ext uri="{FF2B5EF4-FFF2-40B4-BE49-F238E27FC236}">
                <a16:creationId xmlns:a16="http://schemas.microsoft.com/office/drawing/2014/main" id="{CC9BDFC6-9B91-4514-89D3-969D2F5E64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98779" y="3943127"/>
            <a:ext cx="467943" cy="467943"/>
          </a:xfrm>
          <a:prstGeom prst="rect">
            <a:avLst/>
          </a:prstGeom>
        </p:spPr>
      </p:pic>
      <p:grpSp>
        <p:nvGrpSpPr>
          <p:cNvPr id="11" name="Group 10">
            <a:extLst>
              <a:ext uri="{FF2B5EF4-FFF2-40B4-BE49-F238E27FC236}">
                <a16:creationId xmlns:a16="http://schemas.microsoft.com/office/drawing/2014/main" id="{699845FF-69BC-468B-B946-91379DE21DC9}"/>
              </a:ext>
            </a:extLst>
          </p:cNvPr>
          <p:cNvGrpSpPr/>
          <p:nvPr/>
        </p:nvGrpSpPr>
        <p:grpSpPr>
          <a:xfrm>
            <a:off x="10732347" y="3678374"/>
            <a:ext cx="984518" cy="721818"/>
            <a:chOff x="9237030" y="4246450"/>
            <a:chExt cx="984518" cy="721818"/>
          </a:xfrm>
        </p:grpSpPr>
        <p:grpSp>
          <p:nvGrpSpPr>
            <p:cNvPr id="175" name="Group 174">
              <a:extLst>
                <a:ext uri="{FF2B5EF4-FFF2-40B4-BE49-F238E27FC236}">
                  <a16:creationId xmlns:a16="http://schemas.microsoft.com/office/drawing/2014/main" id="{DDA57C95-85C4-4F19-BD42-186BECC41C5A}"/>
                </a:ext>
              </a:extLst>
            </p:cNvPr>
            <p:cNvGrpSpPr/>
            <p:nvPr/>
          </p:nvGrpSpPr>
          <p:grpSpPr>
            <a:xfrm>
              <a:off x="9237030" y="4246450"/>
              <a:ext cx="984518" cy="702284"/>
              <a:chOff x="-917965" y="4214744"/>
              <a:chExt cx="958749" cy="876887"/>
            </a:xfrm>
          </p:grpSpPr>
          <p:sp>
            <p:nvSpPr>
              <p:cNvPr id="178" name="Rectangle 177">
                <a:extLst>
                  <a:ext uri="{FF2B5EF4-FFF2-40B4-BE49-F238E27FC236}">
                    <a16:creationId xmlns:a16="http://schemas.microsoft.com/office/drawing/2014/main" id="{D5FD974A-A29A-4AD7-862A-68817EE5C754}"/>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79" name="Rectangle 178">
                <a:extLst>
                  <a:ext uri="{FF2B5EF4-FFF2-40B4-BE49-F238E27FC236}">
                    <a16:creationId xmlns:a16="http://schemas.microsoft.com/office/drawing/2014/main" id="{18826590-5BEA-4E5F-81F0-5E7BFAEE3801}"/>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180" name="Rectangle 179">
                <a:extLst>
                  <a:ext uri="{FF2B5EF4-FFF2-40B4-BE49-F238E27FC236}">
                    <a16:creationId xmlns:a16="http://schemas.microsoft.com/office/drawing/2014/main" id="{54C5BCC8-9010-4D24-BDC3-07FB106042B3}"/>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Thing</a:t>
                </a:r>
              </a:p>
            </p:txBody>
          </p:sp>
        </p:grpSp>
        <p:pic>
          <p:nvPicPr>
            <p:cNvPr id="172" name="Picture 171">
              <a:extLst>
                <a:ext uri="{FF2B5EF4-FFF2-40B4-BE49-F238E27FC236}">
                  <a16:creationId xmlns:a16="http://schemas.microsoft.com/office/drawing/2014/main" id="{29129282-048E-4E0B-8C2E-B7EFB1A8E2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8857" y="4454973"/>
              <a:ext cx="513295" cy="513295"/>
            </a:xfrm>
            <a:prstGeom prst="rect">
              <a:avLst/>
            </a:prstGeom>
          </p:spPr>
        </p:pic>
      </p:grpSp>
      <p:grpSp>
        <p:nvGrpSpPr>
          <p:cNvPr id="190" name="Group 189">
            <a:extLst>
              <a:ext uri="{FF2B5EF4-FFF2-40B4-BE49-F238E27FC236}">
                <a16:creationId xmlns:a16="http://schemas.microsoft.com/office/drawing/2014/main" id="{1CB4A725-BDC8-4AA6-B88D-1C7742714DBA}"/>
              </a:ext>
            </a:extLst>
          </p:cNvPr>
          <p:cNvGrpSpPr/>
          <p:nvPr/>
        </p:nvGrpSpPr>
        <p:grpSpPr>
          <a:xfrm>
            <a:off x="9328879" y="3670292"/>
            <a:ext cx="984518" cy="721818"/>
            <a:chOff x="9237030" y="4246450"/>
            <a:chExt cx="984518" cy="721818"/>
          </a:xfrm>
        </p:grpSpPr>
        <p:grpSp>
          <p:nvGrpSpPr>
            <p:cNvPr id="191" name="Group 190">
              <a:extLst>
                <a:ext uri="{FF2B5EF4-FFF2-40B4-BE49-F238E27FC236}">
                  <a16:creationId xmlns:a16="http://schemas.microsoft.com/office/drawing/2014/main" id="{E0A8087B-21F9-45F8-828B-2D9E06C078F1}"/>
                </a:ext>
              </a:extLst>
            </p:cNvPr>
            <p:cNvGrpSpPr/>
            <p:nvPr/>
          </p:nvGrpSpPr>
          <p:grpSpPr>
            <a:xfrm>
              <a:off x="9237030" y="4246450"/>
              <a:ext cx="984518" cy="702284"/>
              <a:chOff x="-917965" y="4214744"/>
              <a:chExt cx="958749" cy="876887"/>
            </a:xfrm>
          </p:grpSpPr>
          <p:sp>
            <p:nvSpPr>
              <p:cNvPr id="193" name="Rectangle 192">
                <a:extLst>
                  <a:ext uri="{FF2B5EF4-FFF2-40B4-BE49-F238E27FC236}">
                    <a16:creationId xmlns:a16="http://schemas.microsoft.com/office/drawing/2014/main" id="{F35250AF-1CB7-4510-9E3C-25FDAC8C85B4}"/>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94" name="Rectangle 193">
                <a:extLst>
                  <a:ext uri="{FF2B5EF4-FFF2-40B4-BE49-F238E27FC236}">
                    <a16:creationId xmlns:a16="http://schemas.microsoft.com/office/drawing/2014/main" id="{2A47FB2A-B9EB-4772-BEEC-90F198EC8359}"/>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195" name="Rectangle 194">
                <a:extLst>
                  <a:ext uri="{FF2B5EF4-FFF2-40B4-BE49-F238E27FC236}">
                    <a16:creationId xmlns:a16="http://schemas.microsoft.com/office/drawing/2014/main" id="{674CE923-E634-4123-A60B-F47586855F8D}"/>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Thing</a:t>
                </a:r>
              </a:p>
            </p:txBody>
          </p:sp>
        </p:grpSp>
        <p:pic>
          <p:nvPicPr>
            <p:cNvPr id="192" name="Picture 191">
              <a:extLst>
                <a:ext uri="{FF2B5EF4-FFF2-40B4-BE49-F238E27FC236}">
                  <a16:creationId xmlns:a16="http://schemas.microsoft.com/office/drawing/2014/main" id="{969BC4C5-30FA-446B-A1CC-9A80C75100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8857" y="4454973"/>
              <a:ext cx="513295" cy="513295"/>
            </a:xfrm>
            <a:prstGeom prst="rect">
              <a:avLst/>
            </a:prstGeom>
          </p:spPr>
        </p:pic>
      </p:grpSp>
      <p:cxnSp>
        <p:nvCxnSpPr>
          <p:cNvPr id="318" name="Straight Arrow Connector 317"/>
          <p:cNvCxnSpPr/>
          <p:nvPr/>
        </p:nvCxnSpPr>
        <p:spPr>
          <a:xfrm>
            <a:off x="10238527" y="4033480"/>
            <a:ext cx="623426" cy="0"/>
          </a:xfrm>
          <a:prstGeom prst="straightConnector1">
            <a:avLst/>
          </a:prstGeom>
          <a:noFill/>
          <a:ln w="28575" cap="flat" cmpd="sng" algn="ctr">
            <a:solidFill>
              <a:srgbClr val="E35500"/>
            </a:solidFill>
            <a:prstDash val="solid"/>
            <a:headEnd type="oval" w="med" len="med"/>
            <a:tailEnd type="triangle" w="lg" len="lg"/>
          </a:ln>
          <a:effectLst/>
        </p:spPr>
      </p:cxnSp>
      <p:cxnSp>
        <p:nvCxnSpPr>
          <p:cNvPr id="196" name="Straight Arrow Connector 195">
            <a:extLst>
              <a:ext uri="{FF2B5EF4-FFF2-40B4-BE49-F238E27FC236}">
                <a16:creationId xmlns:a16="http://schemas.microsoft.com/office/drawing/2014/main" id="{0A400C22-6EE1-4476-BDA4-7600EF11915D}"/>
              </a:ext>
            </a:extLst>
          </p:cNvPr>
          <p:cNvCxnSpPr>
            <a:cxnSpLocks/>
          </p:cNvCxnSpPr>
          <p:nvPr/>
        </p:nvCxnSpPr>
        <p:spPr>
          <a:xfrm flipH="1">
            <a:off x="10200281" y="4226644"/>
            <a:ext cx="575961" cy="0"/>
          </a:xfrm>
          <a:prstGeom prst="straightConnector1">
            <a:avLst/>
          </a:prstGeom>
          <a:noFill/>
          <a:ln w="28575" cap="flat" cmpd="sng" algn="ctr">
            <a:solidFill>
              <a:srgbClr val="E35500"/>
            </a:solidFill>
            <a:prstDash val="solid"/>
            <a:headEnd type="oval" w="med" len="med"/>
            <a:tailEnd type="triangle" w="lg" len="lg"/>
          </a:ln>
          <a:effectLst/>
        </p:spPr>
      </p:cxnSp>
      <p:pic>
        <p:nvPicPr>
          <p:cNvPr id="15" name="Picture 14">
            <a:extLst>
              <a:ext uri="{FF2B5EF4-FFF2-40B4-BE49-F238E27FC236}">
                <a16:creationId xmlns:a16="http://schemas.microsoft.com/office/drawing/2014/main" id="{A3F71E0E-FC93-4CEC-8ED2-D40D883412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2493" y="3688590"/>
            <a:ext cx="954363" cy="954363"/>
          </a:xfrm>
          <a:prstGeom prst="rect">
            <a:avLst/>
          </a:prstGeom>
        </p:spPr>
      </p:pic>
    </p:spTree>
    <p:extLst>
      <p:ext uri="{BB962C8B-B14F-4D97-AF65-F5344CB8AC3E}">
        <p14:creationId xmlns:p14="http://schemas.microsoft.com/office/powerpoint/2010/main" val="3613942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a:extLst>
              <a:ext uri="{FF2B5EF4-FFF2-40B4-BE49-F238E27FC236}">
                <a16:creationId xmlns:a16="http://schemas.microsoft.com/office/drawing/2014/main" id="{602A34CA-36C5-4807-B35E-B955E885C08D}"/>
              </a:ext>
            </a:extLst>
          </p:cNvPr>
          <p:cNvSpPr txBox="1">
            <a:spLocks/>
          </p:cNvSpPr>
          <p:nvPr/>
        </p:nvSpPr>
        <p:spPr bwMode="gray">
          <a:xfrm>
            <a:off x="408955" y="670376"/>
            <a:ext cx="11257200" cy="1107996"/>
          </a:xfrm>
          <a:prstGeom prst="rect">
            <a:avLst/>
          </a:prstGeom>
        </p:spPr>
        <p:txBody>
          <a:bodyPr vert="horz" lIns="0" tIns="0" rIns="0" bIns="0" rtlCol="0" anchor="t" anchorCtr="0">
            <a:noAutofit/>
          </a:bodyPr>
          <a:lstStyle>
            <a:lvl1pPr algn="l" defTabSz="1087795" rtl="0" eaLnBrk="1" latinLnBrk="0" hangingPunct="1">
              <a:spcBef>
                <a:spcPct val="0"/>
              </a:spcBef>
              <a:buNone/>
              <a:defRPr sz="3600" b="1" kern="1200">
                <a:solidFill>
                  <a:sysClr val="windowText" lastClr="000000"/>
                </a:solidFill>
                <a:latin typeface="+mj-lt"/>
                <a:ea typeface="+mj-ea"/>
                <a:cs typeface="+mj-cs"/>
              </a:defRPr>
            </a:lvl1pPr>
          </a:lstStyle>
          <a:p>
            <a:pPr marL="0" marR="0" lvl="0" indent="0" algn="l" defTabSz="1087795" rtl="0" eaLnBrk="1" fontAlgn="auto" latinLnBrk="0" hangingPunct="1">
              <a:lnSpc>
                <a:spcPct val="90000"/>
              </a:lnSpc>
              <a:spcBef>
                <a:spcPts val="60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Arial"/>
              </a:rPr>
              <a:t>ISA-M Template</a:t>
            </a:r>
          </a:p>
          <a:p>
            <a:pPr>
              <a:lnSpc>
                <a:spcPct val="90000"/>
              </a:lnSpc>
              <a:spcBef>
                <a:spcPts val="600"/>
              </a:spcBef>
              <a:defRPr/>
            </a:pPr>
            <a:r>
              <a:rPr lang="en-US" sz="2400" b="0" dirty="0">
                <a:latin typeface="Arial"/>
              </a:rPr>
              <a:t>Overview</a:t>
            </a:r>
          </a:p>
        </p:txBody>
      </p:sp>
      <p:pic>
        <p:nvPicPr>
          <p:cNvPr id="54" name="Picture 53">
            <a:extLst>
              <a:ext uri="{FF2B5EF4-FFF2-40B4-BE49-F238E27FC236}">
                <a16:creationId xmlns:a16="http://schemas.microsoft.com/office/drawing/2014/main" id="{07EF86B8-4B2A-4E25-8482-5C572F08D725}"/>
              </a:ext>
            </a:extLst>
          </p:cNvPr>
          <p:cNvPicPr>
            <a:picLocks noChangeAspect="1"/>
          </p:cNvPicPr>
          <p:nvPr/>
        </p:nvPicPr>
        <p:blipFill>
          <a:blip r:embed="rId3"/>
          <a:stretch>
            <a:fillRect/>
          </a:stretch>
        </p:blipFill>
        <p:spPr>
          <a:xfrm>
            <a:off x="8860077" y="484564"/>
            <a:ext cx="2926143" cy="2901449"/>
          </a:xfrm>
          <a:prstGeom prst="rect">
            <a:avLst/>
          </a:prstGeom>
        </p:spPr>
      </p:pic>
      <p:sp>
        <p:nvSpPr>
          <p:cNvPr id="29" name="Rectangle 28">
            <a:extLst>
              <a:ext uri="{FF2B5EF4-FFF2-40B4-BE49-F238E27FC236}">
                <a16:creationId xmlns:a16="http://schemas.microsoft.com/office/drawing/2014/main" id="{A123BC6A-1615-4BDA-96C4-759D58359AC2}"/>
              </a:ext>
            </a:extLst>
          </p:cNvPr>
          <p:cNvSpPr/>
          <p:nvPr/>
        </p:nvSpPr>
        <p:spPr bwMode="gray">
          <a:xfrm>
            <a:off x="0" y="4722927"/>
            <a:ext cx="12195175" cy="2168013"/>
          </a:xfrm>
          <a:prstGeom prst="rect">
            <a:avLst/>
          </a:prstGeom>
          <a:solidFill>
            <a:srgbClr val="CCCCCC">
              <a:lumMod val="10000"/>
            </a:srgbClr>
          </a:solidFill>
          <a:ln w="254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grpSp>
        <p:nvGrpSpPr>
          <p:cNvPr id="30" name="Group 29">
            <a:extLst>
              <a:ext uri="{FF2B5EF4-FFF2-40B4-BE49-F238E27FC236}">
                <a16:creationId xmlns:a16="http://schemas.microsoft.com/office/drawing/2014/main" id="{8AEBE82F-BBE1-4C1C-A33F-2BFEC8E963AA}"/>
              </a:ext>
            </a:extLst>
          </p:cNvPr>
          <p:cNvGrpSpPr/>
          <p:nvPr/>
        </p:nvGrpSpPr>
        <p:grpSpPr>
          <a:xfrm>
            <a:off x="264939" y="4946724"/>
            <a:ext cx="1440160" cy="1613483"/>
            <a:chOff x="504001" y="4907899"/>
            <a:chExt cx="1506180" cy="1732187"/>
          </a:xfrm>
          <a:solidFill>
            <a:srgbClr val="F0AB00"/>
          </a:solidFill>
        </p:grpSpPr>
        <p:sp>
          <p:nvSpPr>
            <p:cNvPr id="31" name="Rectangle 30">
              <a:extLst>
                <a:ext uri="{FF2B5EF4-FFF2-40B4-BE49-F238E27FC236}">
                  <a16:creationId xmlns:a16="http://schemas.microsoft.com/office/drawing/2014/main" id="{E51733D7-5DF2-4750-8951-C8E5E73F063B}"/>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Overview &amp; Terms of Use</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32" name="TextBox 31">
              <a:extLst>
                <a:ext uri="{FF2B5EF4-FFF2-40B4-BE49-F238E27FC236}">
                  <a16:creationId xmlns:a16="http://schemas.microsoft.com/office/drawing/2014/main" id="{BEE2537D-784C-4AE8-8D1C-3419EF792F9D}"/>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1</a:t>
              </a:r>
            </a:p>
          </p:txBody>
        </p:sp>
        <p:cxnSp>
          <p:nvCxnSpPr>
            <p:cNvPr id="33" name="Straight Connector 32">
              <a:extLst>
                <a:ext uri="{FF2B5EF4-FFF2-40B4-BE49-F238E27FC236}">
                  <a16:creationId xmlns:a16="http://schemas.microsoft.com/office/drawing/2014/main" id="{2DF2A5A3-A26C-4D1F-9B8D-BCC74618D595}"/>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34" name="Group 33">
            <a:extLst>
              <a:ext uri="{FF2B5EF4-FFF2-40B4-BE49-F238E27FC236}">
                <a16:creationId xmlns:a16="http://schemas.microsoft.com/office/drawing/2014/main" id="{062C22FB-C067-4DF3-9EB0-B93AA746B043}"/>
              </a:ext>
            </a:extLst>
          </p:cNvPr>
          <p:cNvGrpSpPr/>
          <p:nvPr/>
        </p:nvGrpSpPr>
        <p:grpSpPr>
          <a:xfrm>
            <a:off x="1961860" y="4946724"/>
            <a:ext cx="1440160" cy="1613483"/>
            <a:chOff x="504001" y="4907899"/>
            <a:chExt cx="1506180" cy="1732187"/>
          </a:xfrm>
          <a:solidFill>
            <a:schemeClr val="bg1">
              <a:lumMod val="65000"/>
            </a:schemeClr>
          </a:solidFill>
        </p:grpSpPr>
        <p:sp>
          <p:nvSpPr>
            <p:cNvPr id="35" name="Rectangle 34">
              <a:extLst>
                <a:ext uri="{FF2B5EF4-FFF2-40B4-BE49-F238E27FC236}">
                  <a16:creationId xmlns:a16="http://schemas.microsoft.com/office/drawing/2014/main" id="{3C8867EF-B5C7-473A-B605-D3B939B702AA}"/>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Roles</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36" name="TextBox 35">
              <a:extLst>
                <a:ext uri="{FF2B5EF4-FFF2-40B4-BE49-F238E27FC236}">
                  <a16:creationId xmlns:a16="http://schemas.microsoft.com/office/drawing/2014/main" id="{89FEB8E6-CE4D-4860-A1B5-BFBEE03B85B0}"/>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2</a:t>
              </a:r>
            </a:p>
          </p:txBody>
        </p:sp>
        <p:cxnSp>
          <p:nvCxnSpPr>
            <p:cNvPr id="37" name="Straight Connector 36">
              <a:extLst>
                <a:ext uri="{FF2B5EF4-FFF2-40B4-BE49-F238E27FC236}">
                  <a16:creationId xmlns:a16="http://schemas.microsoft.com/office/drawing/2014/main" id="{1B8226BE-D56D-4D49-B676-524FE1B70172}"/>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38" name="Group 37">
            <a:extLst>
              <a:ext uri="{FF2B5EF4-FFF2-40B4-BE49-F238E27FC236}">
                <a16:creationId xmlns:a16="http://schemas.microsoft.com/office/drawing/2014/main" id="{EF497D30-B157-4BCF-8B04-AAFEACF41428}"/>
              </a:ext>
            </a:extLst>
          </p:cNvPr>
          <p:cNvGrpSpPr/>
          <p:nvPr/>
        </p:nvGrpSpPr>
        <p:grpSpPr>
          <a:xfrm>
            <a:off x="3658781" y="4946724"/>
            <a:ext cx="1440160" cy="1613483"/>
            <a:chOff x="504001" y="4907899"/>
            <a:chExt cx="1506180" cy="1732187"/>
          </a:xfrm>
          <a:solidFill>
            <a:schemeClr val="bg1">
              <a:lumMod val="65000"/>
            </a:schemeClr>
          </a:solidFill>
        </p:grpSpPr>
        <p:sp>
          <p:nvSpPr>
            <p:cNvPr id="39" name="Rectangle 38">
              <a:extLst>
                <a:ext uri="{FF2B5EF4-FFF2-40B4-BE49-F238E27FC236}">
                  <a16:creationId xmlns:a16="http://schemas.microsoft.com/office/drawing/2014/main" id="{C6BD0DD5-B80D-4D33-A866-9F47C1023B4C}"/>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Domains</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0" name="TextBox 39">
              <a:extLst>
                <a:ext uri="{FF2B5EF4-FFF2-40B4-BE49-F238E27FC236}">
                  <a16:creationId xmlns:a16="http://schemas.microsoft.com/office/drawing/2014/main" id="{F427AC56-ECD5-4A5C-A237-055BE17A944F}"/>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3</a:t>
              </a:r>
            </a:p>
          </p:txBody>
        </p:sp>
        <p:cxnSp>
          <p:nvCxnSpPr>
            <p:cNvPr id="41" name="Straight Connector 40">
              <a:extLst>
                <a:ext uri="{FF2B5EF4-FFF2-40B4-BE49-F238E27FC236}">
                  <a16:creationId xmlns:a16="http://schemas.microsoft.com/office/drawing/2014/main" id="{D3A9B39A-3EAF-43D5-9F49-05BE617AF14B}"/>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42" name="Group 41">
            <a:extLst>
              <a:ext uri="{FF2B5EF4-FFF2-40B4-BE49-F238E27FC236}">
                <a16:creationId xmlns:a16="http://schemas.microsoft.com/office/drawing/2014/main" id="{D6055B81-8FBE-4453-8449-38CA7B8FA8ED}"/>
              </a:ext>
            </a:extLst>
          </p:cNvPr>
          <p:cNvGrpSpPr/>
          <p:nvPr/>
        </p:nvGrpSpPr>
        <p:grpSpPr>
          <a:xfrm>
            <a:off x="5355702" y="4946724"/>
            <a:ext cx="1440160" cy="1613483"/>
            <a:chOff x="504001" y="4907899"/>
            <a:chExt cx="1506180" cy="1732187"/>
          </a:xfrm>
          <a:solidFill>
            <a:schemeClr val="bg1">
              <a:lumMod val="65000"/>
            </a:schemeClr>
          </a:solidFill>
        </p:grpSpPr>
        <p:sp>
          <p:nvSpPr>
            <p:cNvPr id="43" name="Rectangle 42">
              <a:extLst>
                <a:ext uri="{FF2B5EF4-FFF2-40B4-BE49-F238E27FC236}">
                  <a16:creationId xmlns:a16="http://schemas.microsoft.com/office/drawing/2014/main" id="{357640EB-D44D-4E39-869E-2A44AF8C894B}"/>
                </a:ext>
              </a:extLst>
            </p:cNvPr>
            <p:cNvSpPr/>
            <p:nvPr/>
          </p:nvSpPr>
          <p:spPr bwMode="gray">
            <a:xfrm>
              <a:off x="504001" y="4907899"/>
              <a:ext cx="1506180" cy="1732187"/>
            </a:xfrm>
            <a:prstGeom prst="rect">
              <a:avLst/>
            </a:prstGeom>
            <a:grpFill/>
            <a:ln w="25400" algn="ctr">
              <a:noFill/>
              <a:miter lim="800000"/>
              <a:headEnd/>
              <a:tailEnd/>
            </a:ln>
          </p:spPr>
          <p:txBody>
            <a:bodyPr lIns="36000" tIns="792000" rIns="36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Styles &amp; Use Cases Patterns</a:t>
              </a: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5" name="TextBox 44">
              <a:extLst>
                <a:ext uri="{FF2B5EF4-FFF2-40B4-BE49-F238E27FC236}">
                  <a16:creationId xmlns:a16="http://schemas.microsoft.com/office/drawing/2014/main" id="{261367DB-A12E-4F68-BD6A-EBE8384ECBE9}"/>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4</a:t>
              </a:r>
            </a:p>
          </p:txBody>
        </p:sp>
        <p:cxnSp>
          <p:nvCxnSpPr>
            <p:cNvPr id="46" name="Straight Connector 45">
              <a:extLst>
                <a:ext uri="{FF2B5EF4-FFF2-40B4-BE49-F238E27FC236}">
                  <a16:creationId xmlns:a16="http://schemas.microsoft.com/office/drawing/2014/main" id="{5466359C-46DA-4C86-ADFE-6160E4BF51D4}"/>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47" name="Group 46">
            <a:extLst>
              <a:ext uri="{FF2B5EF4-FFF2-40B4-BE49-F238E27FC236}">
                <a16:creationId xmlns:a16="http://schemas.microsoft.com/office/drawing/2014/main" id="{AD7968CE-5678-4CBF-929E-B7513402E746}"/>
              </a:ext>
            </a:extLst>
          </p:cNvPr>
          <p:cNvGrpSpPr/>
          <p:nvPr/>
        </p:nvGrpSpPr>
        <p:grpSpPr>
          <a:xfrm>
            <a:off x="7052623" y="4946724"/>
            <a:ext cx="1440160" cy="1613483"/>
            <a:chOff x="504001" y="4907899"/>
            <a:chExt cx="1506180" cy="1732187"/>
          </a:xfrm>
          <a:solidFill>
            <a:schemeClr val="bg1">
              <a:lumMod val="65000"/>
            </a:schemeClr>
          </a:solidFill>
        </p:grpSpPr>
        <p:sp>
          <p:nvSpPr>
            <p:cNvPr id="48" name="Rectangle 47">
              <a:extLst>
                <a:ext uri="{FF2B5EF4-FFF2-40B4-BE49-F238E27FC236}">
                  <a16:creationId xmlns:a16="http://schemas.microsoft.com/office/drawing/2014/main" id="{B6B0A7BA-95AE-4FCF-A9D7-1A65D4B98E57}"/>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Technology Mapping</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9" name="TextBox 48">
              <a:extLst>
                <a:ext uri="{FF2B5EF4-FFF2-40B4-BE49-F238E27FC236}">
                  <a16:creationId xmlns:a16="http://schemas.microsoft.com/office/drawing/2014/main" id="{CAB1FAC5-6D21-4D10-924D-1D935EF5866E}"/>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5</a:t>
              </a:r>
            </a:p>
          </p:txBody>
        </p:sp>
        <p:cxnSp>
          <p:nvCxnSpPr>
            <p:cNvPr id="50" name="Straight Connector 49">
              <a:extLst>
                <a:ext uri="{FF2B5EF4-FFF2-40B4-BE49-F238E27FC236}">
                  <a16:creationId xmlns:a16="http://schemas.microsoft.com/office/drawing/2014/main" id="{3A0951D8-3550-4403-BCD8-8BBBE3CDDFD2}"/>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51" name="Group 50">
            <a:extLst>
              <a:ext uri="{FF2B5EF4-FFF2-40B4-BE49-F238E27FC236}">
                <a16:creationId xmlns:a16="http://schemas.microsoft.com/office/drawing/2014/main" id="{F11B2642-628E-4A43-929F-676C6609AE0C}"/>
              </a:ext>
            </a:extLst>
          </p:cNvPr>
          <p:cNvGrpSpPr/>
          <p:nvPr/>
        </p:nvGrpSpPr>
        <p:grpSpPr>
          <a:xfrm>
            <a:off x="8749544" y="4946724"/>
            <a:ext cx="1440160" cy="1613483"/>
            <a:chOff x="504001" y="4907899"/>
            <a:chExt cx="1506180" cy="1732187"/>
          </a:xfrm>
          <a:solidFill>
            <a:schemeClr val="bg1">
              <a:lumMod val="65000"/>
            </a:schemeClr>
          </a:solidFill>
        </p:grpSpPr>
        <p:sp>
          <p:nvSpPr>
            <p:cNvPr id="52" name="Rectangle 51">
              <a:extLst>
                <a:ext uri="{FF2B5EF4-FFF2-40B4-BE49-F238E27FC236}">
                  <a16:creationId xmlns:a16="http://schemas.microsoft.com/office/drawing/2014/main" id="{B1989703-BBBF-4381-9364-6A82400B405A}"/>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Interface Assessment</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53" name="TextBox 52">
              <a:extLst>
                <a:ext uri="{FF2B5EF4-FFF2-40B4-BE49-F238E27FC236}">
                  <a16:creationId xmlns:a16="http://schemas.microsoft.com/office/drawing/2014/main" id="{7BD48A80-D6EE-44AD-B5A7-355A79994AC9}"/>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6</a:t>
              </a:r>
            </a:p>
          </p:txBody>
        </p:sp>
        <p:cxnSp>
          <p:nvCxnSpPr>
            <p:cNvPr id="55" name="Straight Connector 54">
              <a:extLst>
                <a:ext uri="{FF2B5EF4-FFF2-40B4-BE49-F238E27FC236}">
                  <a16:creationId xmlns:a16="http://schemas.microsoft.com/office/drawing/2014/main" id="{39144BA3-BD76-46D3-8A7A-908ECEC16175}"/>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56" name="Group 55">
            <a:extLst>
              <a:ext uri="{FF2B5EF4-FFF2-40B4-BE49-F238E27FC236}">
                <a16:creationId xmlns:a16="http://schemas.microsoft.com/office/drawing/2014/main" id="{A75FCA8E-62DC-4045-9641-31FF62529930}"/>
              </a:ext>
            </a:extLst>
          </p:cNvPr>
          <p:cNvGrpSpPr/>
          <p:nvPr/>
        </p:nvGrpSpPr>
        <p:grpSpPr>
          <a:xfrm>
            <a:off x="10446466" y="4946724"/>
            <a:ext cx="1440160" cy="1613483"/>
            <a:chOff x="504001" y="4907899"/>
            <a:chExt cx="1506180" cy="1732187"/>
          </a:xfrm>
          <a:solidFill>
            <a:schemeClr val="bg1">
              <a:lumMod val="65000"/>
            </a:schemeClr>
          </a:solidFill>
        </p:grpSpPr>
        <p:sp>
          <p:nvSpPr>
            <p:cNvPr id="57" name="Rectangle 56">
              <a:extLst>
                <a:ext uri="{FF2B5EF4-FFF2-40B4-BE49-F238E27FC236}">
                  <a16:creationId xmlns:a16="http://schemas.microsoft.com/office/drawing/2014/main" id="{0173B61A-08EB-4DEB-926D-6D5D631463C3}"/>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CIO </a:t>
              </a:r>
              <a:br>
                <a:rPr lang="en-CA" sz="1500" kern="0" dirty="0">
                  <a:solidFill>
                    <a:srgbClr val="FFFFFF"/>
                  </a:solidFill>
                  <a:latin typeface="Arial"/>
                  <a:ea typeface="Arial Unicode MS" pitchFamily="34" charset="-128"/>
                  <a:cs typeface="Arial Unicode MS" pitchFamily="34" charset="-128"/>
                </a:rPr>
              </a:br>
              <a:r>
                <a:rPr lang="en-CA" sz="1500" kern="0" dirty="0">
                  <a:solidFill>
                    <a:srgbClr val="FFFFFF"/>
                  </a:solidFill>
                  <a:latin typeface="Arial"/>
                  <a:ea typeface="Arial Unicode MS" pitchFamily="34" charset="-128"/>
                  <a:cs typeface="Arial Unicode MS" pitchFamily="34" charset="-128"/>
                </a:rPr>
                <a:t>Guides</a:t>
              </a:r>
              <a:br>
                <a:rPr lang="en-CA" sz="1500" kern="0" dirty="0">
                  <a:solidFill>
                    <a:srgbClr val="FFFFFF"/>
                  </a:solidFill>
                  <a:latin typeface="Arial"/>
                  <a:ea typeface="Arial Unicode MS" pitchFamily="34" charset="-128"/>
                  <a:cs typeface="Arial Unicode MS" pitchFamily="34" charset="-128"/>
                </a:rPr>
              </a:br>
              <a:r>
                <a:rPr lang="en-CA" sz="1500" kern="0" dirty="0">
                  <a:solidFill>
                    <a:srgbClr val="FFFFFF"/>
                  </a:solidFill>
                  <a:latin typeface="Arial"/>
                  <a:ea typeface="Arial Unicode MS" pitchFamily="34" charset="-128"/>
                  <a:cs typeface="Arial Unicode MS" pitchFamily="34" charset="-128"/>
                </a:rPr>
                <a:t> </a:t>
              </a: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58" name="TextBox 57">
              <a:extLst>
                <a:ext uri="{FF2B5EF4-FFF2-40B4-BE49-F238E27FC236}">
                  <a16:creationId xmlns:a16="http://schemas.microsoft.com/office/drawing/2014/main" id="{89A7ED20-5045-406B-B9B8-E174043A8F9C}"/>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7</a:t>
              </a:r>
            </a:p>
          </p:txBody>
        </p:sp>
        <p:cxnSp>
          <p:nvCxnSpPr>
            <p:cNvPr id="59" name="Straight Connector 58">
              <a:extLst>
                <a:ext uri="{FF2B5EF4-FFF2-40B4-BE49-F238E27FC236}">
                  <a16:creationId xmlns:a16="http://schemas.microsoft.com/office/drawing/2014/main" id="{306C3445-2682-48DE-90ED-21F51C8CBBF4}"/>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spTree>
    <p:extLst>
      <p:ext uri="{BB962C8B-B14F-4D97-AF65-F5344CB8AC3E}">
        <p14:creationId xmlns:p14="http://schemas.microsoft.com/office/powerpoint/2010/main" val="4081751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Rechteck 52"/>
          <p:cNvSpPr/>
          <p:nvPr/>
        </p:nvSpPr>
        <p:spPr bwMode="gray">
          <a:xfrm>
            <a:off x="348655" y="1652426"/>
            <a:ext cx="2737445" cy="643748"/>
          </a:xfrm>
          <a:prstGeom prst="rect">
            <a:avLst/>
          </a:prstGeom>
          <a:solidFill>
            <a:srgbClr val="800080"/>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400" i="0" u="none" strike="noStrike" kern="0" cap="none" spc="0" normalizeH="0" baseline="0" noProof="0" dirty="0">
                <a:ln>
                  <a:noFill/>
                </a:ln>
                <a:solidFill>
                  <a:srgbClr val="FFFFFF"/>
                </a:solidFill>
                <a:effectLst/>
                <a:uLnTx/>
                <a:uFillTx/>
                <a:latin typeface="Arial"/>
              </a:rPr>
              <a:t>API-Managed Integration</a:t>
            </a:r>
          </a:p>
        </p:txBody>
      </p:sp>
      <p:sp>
        <p:nvSpPr>
          <p:cNvPr id="258" name="Rechteck 52"/>
          <p:cNvSpPr/>
          <p:nvPr/>
        </p:nvSpPr>
        <p:spPr bwMode="gray">
          <a:xfrm>
            <a:off x="350781" y="2266693"/>
            <a:ext cx="2737444" cy="289561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108000" rIns="72000" bIns="108000" anchor="t" anchorCtr="0"/>
          <a:lstStyle/>
          <a:p>
            <a:pPr defTabSz="913573">
              <a:lnSpc>
                <a:spcPct val="95000"/>
              </a:lnSpc>
              <a:spcAft>
                <a:spcPts val="800"/>
              </a:spcAft>
              <a:buClr>
                <a:srgbClr val="969696"/>
              </a:buClr>
              <a:defRPr/>
            </a:pPr>
            <a:r>
              <a:rPr lang="en-US" sz="1300" kern="0" dirty="0">
                <a:solidFill>
                  <a:sysClr val="windowText" lastClr="000000"/>
                </a:solidFill>
                <a:latin typeface="Arial"/>
              </a:rPr>
              <a:t>Provisioning of omni-channel and secure access to business applications by managed APIs.</a:t>
            </a:r>
          </a:p>
        </p:txBody>
      </p:sp>
      <p:sp>
        <p:nvSpPr>
          <p:cNvPr id="259" name="TextBox 258"/>
          <p:cNvSpPr txBox="1"/>
          <p:nvPr/>
        </p:nvSpPr>
        <p:spPr>
          <a:xfrm>
            <a:off x="348655" y="5361033"/>
            <a:ext cx="2737445" cy="1116324"/>
          </a:xfrm>
          <a:prstGeom prst="rect">
            <a:avLst/>
          </a:prstGeom>
          <a:solidFill>
            <a:srgbClr val="800080">
              <a:alpha val="15000"/>
            </a:srgbClr>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200" b="0" i="0" u="sng" strike="noStrike" kern="0" cap="none" spc="0" normalizeH="0" baseline="0" noProof="0" dirty="0">
                <a:ln>
                  <a:noFill/>
                </a:ln>
                <a:solidFill>
                  <a:srgbClr val="000000"/>
                </a:solidFill>
                <a:effectLst/>
                <a:uLnTx/>
                <a:uFillTx/>
                <a:latin typeface="Arial"/>
              </a:rPr>
              <a:t>Example:</a:t>
            </a:r>
            <a:r>
              <a:rPr kumimoji="0" lang="en-US" sz="1200" b="0" i="0" u="none" strike="noStrike" kern="0" cap="none" spc="0" normalizeH="0" baseline="0" noProof="0" dirty="0">
                <a:ln>
                  <a:noFill/>
                </a:ln>
                <a:solidFill>
                  <a:srgbClr val="000000"/>
                </a:solidFill>
                <a:effectLst/>
                <a:uLnTx/>
                <a:uFillTx/>
                <a:latin typeface="Arial"/>
              </a:rPr>
              <a:t> </a:t>
            </a:r>
            <a:r>
              <a:rPr lang="en-US" sz="1200" kern="0" dirty="0">
                <a:solidFill>
                  <a:srgbClr val="000000"/>
                </a:solidFill>
                <a:latin typeface="Arial"/>
              </a:rPr>
              <a:t>Expose APIs to business partners. Managed APIs leverage API traffic management policies, API security policies and API Analytics.</a:t>
            </a:r>
            <a:endParaRPr kumimoji="0" lang="en-US" sz="1200" b="0" i="0" u="none" strike="noStrike" kern="0" cap="none" spc="0" normalizeH="0" baseline="0" noProof="0" dirty="0">
              <a:ln>
                <a:noFill/>
              </a:ln>
              <a:solidFill>
                <a:srgbClr val="000000"/>
              </a:solidFill>
              <a:effectLst/>
              <a:uLnTx/>
              <a:uFillTx/>
              <a:latin typeface="Arial"/>
            </a:endParaRPr>
          </a:p>
        </p:txBody>
      </p:sp>
      <p:sp>
        <p:nvSpPr>
          <p:cNvPr id="260" name="Rechteck 52"/>
          <p:cNvSpPr/>
          <p:nvPr/>
        </p:nvSpPr>
        <p:spPr bwMode="gray">
          <a:xfrm>
            <a:off x="9131755" y="1652426"/>
            <a:ext cx="2737445" cy="643748"/>
          </a:xfrm>
          <a:prstGeom prst="rect">
            <a:avLst/>
          </a:prstGeom>
          <a:solidFill>
            <a:srgbClr val="800080"/>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400" i="0" u="none" strike="noStrike" kern="0" cap="none" spc="0" normalizeH="0" baseline="0" noProof="0" dirty="0">
                <a:ln>
                  <a:noFill/>
                </a:ln>
                <a:solidFill>
                  <a:srgbClr val="FFFFFF"/>
                </a:solidFill>
                <a:effectLst/>
                <a:uLnTx/>
                <a:uFillTx/>
                <a:latin typeface="Arial"/>
              </a:rPr>
              <a:t>Workflow Management</a:t>
            </a:r>
          </a:p>
        </p:txBody>
      </p:sp>
      <p:sp>
        <p:nvSpPr>
          <p:cNvPr id="261" name="Rechteck 52"/>
          <p:cNvSpPr/>
          <p:nvPr/>
        </p:nvSpPr>
        <p:spPr bwMode="gray">
          <a:xfrm>
            <a:off x="9131756" y="2291410"/>
            <a:ext cx="2737444" cy="289561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108000" rIns="72000" bIns="108000" anchor="t" anchorCtr="0"/>
          <a:lstStyle/>
          <a:p>
            <a:pPr defTabSz="913573">
              <a:lnSpc>
                <a:spcPct val="95000"/>
              </a:lnSpc>
              <a:spcAft>
                <a:spcPts val="800"/>
              </a:spcAft>
              <a:buClr>
                <a:srgbClr val="969696"/>
              </a:buClr>
              <a:defRPr/>
            </a:pPr>
            <a:r>
              <a:rPr lang="en-US" sz="1300" kern="0" dirty="0">
                <a:solidFill>
                  <a:sysClr val="windowText" lastClr="000000"/>
                </a:solidFill>
                <a:latin typeface="Arial"/>
              </a:rPr>
              <a:t>Automation and extension of business processes that spawn across multiple applications. </a:t>
            </a:r>
          </a:p>
        </p:txBody>
      </p:sp>
      <p:sp>
        <p:nvSpPr>
          <p:cNvPr id="262" name="TextBox 261"/>
          <p:cNvSpPr txBox="1"/>
          <p:nvPr/>
        </p:nvSpPr>
        <p:spPr>
          <a:xfrm>
            <a:off x="9131755" y="5361033"/>
            <a:ext cx="2737445" cy="1116324"/>
          </a:xfrm>
          <a:prstGeom prst="rect">
            <a:avLst/>
          </a:prstGeom>
          <a:solidFill>
            <a:srgbClr val="800080">
              <a:alpha val="15000"/>
            </a:srgbClr>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200" b="0" i="0" u="sng" strike="noStrike" kern="0" cap="none" spc="0" normalizeH="0" baseline="0" noProof="0" dirty="0">
                <a:ln>
                  <a:noFill/>
                </a:ln>
                <a:solidFill>
                  <a:srgbClr val="000000"/>
                </a:solidFill>
                <a:effectLst/>
                <a:uLnTx/>
                <a:uFillTx/>
                <a:latin typeface="Arial"/>
              </a:rPr>
              <a:t>Example:</a:t>
            </a:r>
            <a:r>
              <a:rPr kumimoji="0" lang="en-US" sz="1200" b="0" i="0" u="none" strike="noStrike" kern="0" cap="none" spc="0" normalizeH="0" baseline="0" noProof="0" dirty="0">
                <a:ln>
                  <a:noFill/>
                </a:ln>
                <a:solidFill>
                  <a:srgbClr val="000000"/>
                </a:solidFill>
                <a:effectLst/>
                <a:uLnTx/>
                <a:uFillTx/>
                <a:latin typeface="Arial"/>
              </a:rPr>
              <a:t> Extension of SAP S/4 HANA core business processes with additional process logic such as approval steps involving </a:t>
            </a:r>
            <a:r>
              <a:rPr lang="en-US" sz="1200" kern="0" dirty="0">
                <a:solidFill>
                  <a:srgbClr val="000000"/>
                </a:solidFill>
                <a:latin typeface="Arial"/>
              </a:rPr>
              <a:t>interactive user tasks</a:t>
            </a:r>
            <a:r>
              <a:rPr kumimoji="0" lang="en-US" sz="1200" b="0" i="0" u="none" strike="noStrike" kern="0" cap="none" spc="0" normalizeH="0" baseline="0" noProof="0" dirty="0">
                <a:ln>
                  <a:noFill/>
                </a:ln>
                <a:solidFill>
                  <a:srgbClr val="000000"/>
                </a:solidFill>
                <a:effectLst/>
                <a:uLnTx/>
                <a:uFillTx/>
                <a:latin typeface="Arial"/>
              </a:rPr>
              <a:t>. </a:t>
            </a:r>
          </a:p>
        </p:txBody>
      </p:sp>
      <p:sp>
        <p:nvSpPr>
          <p:cNvPr id="263" name="Rechteck 52"/>
          <p:cNvSpPr/>
          <p:nvPr/>
        </p:nvSpPr>
        <p:spPr bwMode="gray">
          <a:xfrm>
            <a:off x="6187277" y="1652426"/>
            <a:ext cx="2737445" cy="643748"/>
          </a:xfrm>
          <a:prstGeom prst="rect">
            <a:avLst/>
          </a:prstGeom>
          <a:solidFill>
            <a:srgbClr val="800080"/>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400" i="0" u="none" strike="noStrike" kern="0" cap="none" spc="0" normalizeH="0" baseline="0" noProof="0" dirty="0">
                <a:ln>
                  <a:noFill/>
                </a:ln>
                <a:solidFill>
                  <a:srgbClr val="FFFFFF"/>
                </a:solidFill>
                <a:effectLst/>
                <a:uLnTx/>
                <a:uFillTx/>
                <a:latin typeface="Arial"/>
              </a:rPr>
              <a:t>Stream Analytics</a:t>
            </a:r>
          </a:p>
        </p:txBody>
      </p:sp>
      <p:sp>
        <p:nvSpPr>
          <p:cNvPr id="264" name="Rechteck 52"/>
          <p:cNvSpPr/>
          <p:nvPr/>
        </p:nvSpPr>
        <p:spPr bwMode="gray">
          <a:xfrm>
            <a:off x="6200048" y="2290008"/>
            <a:ext cx="2737444" cy="2898413"/>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108000" rIns="36000" bIns="108000" anchor="t" anchorCtr="0"/>
          <a:lstStyle/>
          <a:p>
            <a:pPr defTabSz="913573">
              <a:lnSpc>
                <a:spcPct val="95000"/>
              </a:lnSpc>
              <a:spcAft>
                <a:spcPts val="800"/>
              </a:spcAft>
              <a:buClr>
                <a:srgbClr val="969696"/>
              </a:buClr>
              <a:defRPr/>
            </a:pPr>
            <a:r>
              <a:rPr lang="en-US" sz="1300" kern="0" dirty="0">
                <a:solidFill>
                  <a:sysClr val="windowText" lastClr="000000"/>
                </a:solidFill>
                <a:latin typeface="Arial"/>
              </a:rPr>
              <a:t>Real-time processing &amp; analytics of event streams including the reaction on event patterns. </a:t>
            </a:r>
          </a:p>
        </p:txBody>
      </p:sp>
      <p:sp>
        <p:nvSpPr>
          <p:cNvPr id="265" name="Rechteck 52"/>
          <p:cNvSpPr/>
          <p:nvPr/>
        </p:nvSpPr>
        <p:spPr bwMode="gray">
          <a:xfrm>
            <a:off x="3252645" y="1652426"/>
            <a:ext cx="2737445" cy="643748"/>
          </a:xfrm>
          <a:prstGeom prst="rect">
            <a:avLst/>
          </a:prstGeom>
          <a:solidFill>
            <a:srgbClr val="800080"/>
          </a:solidFill>
          <a:ln w="12700">
            <a:solidFill>
              <a:srgbClr val="C0C0C0"/>
            </a:solid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400" i="0" u="none" strike="noStrike" kern="0" cap="none" spc="0" normalizeH="0" baseline="0" noProof="0" dirty="0">
                <a:ln>
                  <a:noFill/>
                </a:ln>
                <a:solidFill>
                  <a:srgbClr val="FFFFFF"/>
                </a:solidFill>
                <a:effectLst/>
                <a:uLnTx/>
                <a:uFillTx/>
                <a:latin typeface="Arial"/>
              </a:rPr>
              <a:t>Event-Based Integration</a:t>
            </a:r>
          </a:p>
        </p:txBody>
      </p:sp>
      <p:sp>
        <p:nvSpPr>
          <p:cNvPr id="266" name="Rechteck 52"/>
          <p:cNvSpPr/>
          <p:nvPr/>
        </p:nvSpPr>
        <p:spPr bwMode="gray">
          <a:xfrm>
            <a:off x="3252646" y="2291411"/>
            <a:ext cx="2737444" cy="2895610"/>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8000" tIns="108000" rIns="36000" bIns="108000" anchor="t" anchorCtr="0"/>
          <a:lstStyle/>
          <a:p>
            <a:pPr defTabSz="913573">
              <a:lnSpc>
                <a:spcPct val="95000"/>
              </a:lnSpc>
              <a:spcAft>
                <a:spcPts val="800"/>
              </a:spcAft>
              <a:buClr>
                <a:srgbClr val="969696"/>
              </a:buClr>
              <a:defRPr/>
            </a:pPr>
            <a:r>
              <a:rPr lang="en-US" sz="1300" kern="0" dirty="0">
                <a:solidFill>
                  <a:sysClr val="windowText" lastClr="000000"/>
                </a:solidFill>
                <a:latin typeface="Arial"/>
              </a:rPr>
              <a:t>Decoupling of applications, extensions or IoT data by messaging principles (pub/sub).</a:t>
            </a:r>
          </a:p>
          <a:p>
            <a:pPr defTabSz="913573">
              <a:lnSpc>
                <a:spcPct val="95000"/>
              </a:lnSpc>
              <a:spcAft>
                <a:spcPts val="800"/>
              </a:spcAft>
              <a:buClr>
                <a:srgbClr val="969696"/>
              </a:buClr>
              <a:defRPr/>
            </a:pPr>
            <a:endParaRPr lang="en-US" sz="1300" kern="0" dirty="0">
              <a:solidFill>
                <a:sysClr val="windowText" lastClr="000000"/>
              </a:solidFill>
              <a:latin typeface="Arial"/>
            </a:endParaRPr>
          </a:p>
          <a:p>
            <a:pPr defTabSz="913573">
              <a:lnSpc>
                <a:spcPct val="95000"/>
              </a:lnSpc>
              <a:spcAft>
                <a:spcPts val="800"/>
              </a:spcAft>
              <a:buClr>
                <a:srgbClr val="969696"/>
              </a:buClr>
              <a:defRPr/>
            </a:pPr>
            <a:endParaRPr lang="en-US" sz="1500" kern="0" dirty="0">
              <a:solidFill>
                <a:sysClr val="windowText" lastClr="000000"/>
              </a:solidFill>
              <a:latin typeface="Arial"/>
            </a:endParaRPr>
          </a:p>
        </p:txBody>
      </p:sp>
      <p:sp>
        <p:nvSpPr>
          <p:cNvPr id="267" name="TextBox 266"/>
          <p:cNvSpPr txBox="1"/>
          <p:nvPr/>
        </p:nvSpPr>
        <p:spPr>
          <a:xfrm>
            <a:off x="3252647" y="5361033"/>
            <a:ext cx="2737444" cy="1116324"/>
          </a:xfrm>
          <a:prstGeom prst="rect">
            <a:avLst/>
          </a:prstGeom>
          <a:solidFill>
            <a:srgbClr val="800080">
              <a:alpha val="15000"/>
            </a:srgbClr>
          </a:solidFill>
        </p:spPr>
        <p:txBody>
          <a:bodyPr wrap="square" lIns="72000" tIns="36000" rIns="72000" bIns="36000" rtlCol="0">
            <a:noAutofit/>
          </a:bodyPr>
          <a:lstStyle/>
          <a:p>
            <a:pPr lvl="0" defTabSz="661988" eaLnBrk="0" fontAlgn="base" hangingPunct="0">
              <a:spcBef>
                <a:spcPts val="600"/>
              </a:spcBef>
              <a:spcAft>
                <a:spcPct val="0"/>
              </a:spcAft>
              <a:defRPr/>
            </a:pPr>
            <a:r>
              <a:rPr kumimoji="0" lang="en-US" sz="1200" b="0" i="0" u="sng" strike="noStrike" kern="0" cap="none" spc="0" normalizeH="0" baseline="0" noProof="0" dirty="0">
                <a:ln>
                  <a:noFill/>
                </a:ln>
                <a:solidFill>
                  <a:srgbClr val="000000"/>
                </a:solidFill>
                <a:effectLst/>
                <a:uLnTx/>
                <a:uFillTx/>
                <a:latin typeface="Arial"/>
              </a:rPr>
              <a:t>Example:</a:t>
            </a:r>
            <a:r>
              <a:rPr lang="en-US" sz="1200" kern="0" dirty="0">
                <a:solidFill>
                  <a:srgbClr val="000000"/>
                </a:solidFill>
                <a:latin typeface="Arial"/>
              </a:rPr>
              <a:t> Event-driven extensions for SAP S/4HANA: Application extensions can react to events from SAP S/4HANA out-of-the-box.</a:t>
            </a:r>
            <a:endParaRPr kumimoji="0" lang="en-US" sz="1200" b="0" i="0" u="none" strike="noStrike" kern="0" cap="none" spc="0" normalizeH="0" baseline="0" noProof="0" dirty="0">
              <a:ln>
                <a:noFill/>
              </a:ln>
              <a:solidFill>
                <a:srgbClr val="000000"/>
              </a:solidFill>
              <a:effectLst/>
              <a:uLnTx/>
              <a:uFillTx/>
              <a:latin typeface="Arial"/>
            </a:endParaRPr>
          </a:p>
        </p:txBody>
      </p:sp>
      <p:sp>
        <p:nvSpPr>
          <p:cNvPr id="313" name="TextBox 312"/>
          <p:cNvSpPr txBox="1"/>
          <p:nvPr/>
        </p:nvSpPr>
        <p:spPr>
          <a:xfrm>
            <a:off x="6187278" y="5361032"/>
            <a:ext cx="2737444" cy="1116325"/>
          </a:xfrm>
          <a:prstGeom prst="rect">
            <a:avLst/>
          </a:prstGeom>
          <a:solidFill>
            <a:srgbClr val="800080">
              <a:alpha val="15000"/>
            </a:srgbClr>
          </a:solidFill>
        </p:spPr>
        <p:txBody>
          <a:bodyPr wrap="square" lIns="72000" tIns="36000" rIns="72000" bIns="36000" rtlCol="0">
            <a:noAutofit/>
          </a:bodyPr>
          <a:lstStyle/>
          <a:p>
            <a:pPr lvl="0" defTabSz="661988" eaLnBrk="0" fontAlgn="base" hangingPunct="0">
              <a:spcBef>
                <a:spcPts val="600"/>
              </a:spcBef>
              <a:spcAft>
                <a:spcPct val="0"/>
              </a:spcAft>
              <a:defRPr/>
            </a:pPr>
            <a:r>
              <a:rPr kumimoji="0" lang="en-US" sz="1200" b="0" i="0" u="sng" strike="noStrike" kern="0" cap="none" spc="0" normalizeH="0" baseline="0" noProof="0" dirty="0">
                <a:ln>
                  <a:noFill/>
                </a:ln>
                <a:solidFill>
                  <a:srgbClr val="000000"/>
                </a:solidFill>
                <a:effectLst/>
                <a:uLnTx/>
                <a:uFillTx/>
                <a:latin typeface="Arial"/>
              </a:rPr>
              <a:t>Example:</a:t>
            </a:r>
            <a:r>
              <a:rPr lang="en-US" sz="1200" kern="0" dirty="0">
                <a:solidFill>
                  <a:srgbClr val="000000"/>
                </a:solidFill>
                <a:latin typeface="Arial"/>
              </a:rPr>
              <a:t> Monitor incoming IoT-, click-, social media- or business transaction streams for trends, patterns or correlations and respond in real time. </a:t>
            </a:r>
            <a:endParaRPr kumimoji="0" lang="en-US" sz="1200" b="0" i="0" u="none" strike="noStrike" kern="0" cap="none" spc="0" normalizeH="0" baseline="0" noProof="0" dirty="0">
              <a:ln>
                <a:noFill/>
              </a:ln>
              <a:solidFill>
                <a:srgbClr val="000000"/>
              </a:solidFill>
              <a:effectLst/>
              <a:uLnTx/>
              <a:uFillTx/>
              <a:latin typeface="Arial"/>
            </a:endParaRPr>
          </a:p>
        </p:txBody>
      </p:sp>
      <p:sp>
        <p:nvSpPr>
          <p:cNvPr id="79" name="Title 3">
            <a:extLst>
              <a:ext uri="{FF2B5EF4-FFF2-40B4-BE49-F238E27FC236}">
                <a16:creationId xmlns:a16="http://schemas.microsoft.com/office/drawing/2014/main" id="{72C123FD-EFDB-4C1E-BE47-F7540B6FD324}"/>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Cross Use Cases</a:t>
            </a:r>
            <a:br>
              <a:rPr lang="en-US" dirty="0">
                <a:solidFill>
                  <a:srgbClr val="000000"/>
                </a:solidFill>
                <a:latin typeface="Arial"/>
              </a:rPr>
            </a:br>
            <a:r>
              <a:rPr lang="en-US" sz="2000" b="0" dirty="0">
                <a:solidFill>
                  <a:srgbClr val="000000"/>
                </a:solidFill>
                <a:latin typeface="Arial"/>
              </a:rPr>
              <a:t>Use Case Patterns</a:t>
            </a:r>
            <a:endParaRPr lang="de-DE" b="0" dirty="0">
              <a:solidFill>
                <a:srgbClr val="000000"/>
              </a:solidFill>
              <a:latin typeface="Arial"/>
            </a:endParaRPr>
          </a:p>
        </p:txBody>
      </p:sp>
      <p:sp>
        <p:nvSpPr>
          <p:cNvPr id="2" name="Slide Number Placeholder 1">
            <a:extLst>
              <a:ext uri="{FF2B5EF4-FFF2-40B4-BE49-F238E27FC236}">
                <a16:creationId xmlns:a16="http://schemas.microsoft.com/office/drawing/2014/main" id="{A741215E-1B48-4A39-BA4E-F1B5D7596000}"/>
              </a:ext>
            </a:extLst>
          </p:cNvPr>
          <p:cNvSpPr>
            <a:spLocks noGrp="1"/>
          </p:cNvSpPr>
          <p:nvPr>
            <p:ph type="sldNum" sz="quarter" idx="12"/>
          </p:nvPr>
        </p:nvSpPr>
        <p:spPr/>
        <p:txBody>
          <a:bodyPr/>
          <a:lstStyle/>
          <a:p>
            <a:fld id="{DB6A9238-A6DB-4432-B073-8C8D0256CD0B}" type="slidenum">
              <a:rPr lang="de-DE" sz="1000" smtClean="0"/>
              <a:pPr/>
              <a:t>30</a:t>
            </a:fld>
            <a:endParaRPr lang="de-DE" sz="1000" dirty="0"/>
          </a:p>
        </p:txBody>
      </p:sp>
      <p:grpSp>
        <p:nvGrpSpPr>
          <p:cNvPr id="77" name="Group 76">
            <a:extLst>
              <a:ext uri="{FF2B5EF4-FFF2-40B4-BE49-F238E27FC236}">
                <a16:creationId xmlns:a16="http://schemas.microsoft.com/office/drawing/2014/main" id="{17B96862-1424-4959-8EE7-18604D279945}"/>
              </a:ext>
            </a:extLst>
          </p:cNvPr>
          <p:cNvGrpSpPr/>
          <p:nvPr/>
        </p:nvGrpSpPr>
        <p:grpSpPr>
          <a:xfrm>
            <a:off x="8372079" y="467378"/>
            <a:ext cx="3410607" cy="677108"/>
            <a:chOff x="8348701" y="504000"/>
            <a:chExt cx="3410607" cy="677108"/>
          </a:xfrm>
        </p:grpSpPr>
        <p:sp>
          <p:nvSpPr>
            <p:cNvPr id="78" name="Rectangle 77">
              <a:extLst>
                <a:ext uri="{FF2B5EF4-FFF2-40B4-BE49-F238E27FC236}">
                  <a16:creationId xmlns:a16="http://schemas.microsoft.com/office/drawing/2014/main" id="{4E2008E4-D30B-4981-8042-728FFFF51691}"/>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0" name="Rectangle 79">
              <a:extLst>
                <a:ext uri="{FF2B5EF4-FFF2-40B4-BE49-F238E27FC236}">
                  <a16:creationId xmlns:a16="http://schemas.microsoft.com/office/drawing/2014/main" id="{4DA0A488-DCE6-487C-B74E-E240CAE52965}"/>
                </a:ext>
              </a:extLst>
            </p:cNvPr>
            <p:cNvSpPr/>
            <p:nvPr/>
          </p:nvSpPr>
          <p:spPr bwMode="gray">
            <a:xfrm>
              <a:off x="9591393"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1" name="Rectangle 80">
              <a:extLst>
                <a:ext uri="{FF2B5EF4-FFF2-40B4-BE49-F238E27FC236}">
                  <a16:creationId xmlns:a16="http://schemas.microsoft.com/office/drawing/2014/main" id="{2CC63C72-6A47-4F98-B4F6-429102AB5D9C}"/>
                </a:ext>
              </a:extLst>
            </p:cNvPr>
            <p:cNvSpPr/>
            <p:nvPr/>
          </p:nvSpPr>
          <p:spPr bwMode="gray">
            <a:xfrm>
              <a:off x="10823839"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2" name="Straight Arrow Connector 81">
              <a:extLst>
                <a:ext uri="{FF2B5EF4-FFF2-40B4-BE49-F238E27FC236}">
                  <a16:creationId xmlns:a16="http://schemas.microsoft.com/office/drawing/2014/main" id="{C7E2B4D4-0306-4135-856C-8D560736467A}"/>
                </a:ext>
              </a:extLst>
            </p:cNvPr>
            <p:cNvCxnSpPr>
              <a:stCxn id="78" idx="3"/>
              <a:endCxn id="80"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CD64271-9A76-4C5E-8682-C13232F85A1F}"/>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245" name="Rectangle 244">
            <a:extLst>
              <a:ext uri="{FF2B5EF4-FFF2-40B4-BE49-F238E27FC236}">
                <a16:creationId xmlns:a16="http://schemas.microsoft.com/office/drawing/2014/main" id="{DDDD689E-B87A-4FE5-A31B-A0A1E878D004}"/>
              </a:ext>
            </a:extLst>
          </p:cNvPr>
          <p:cNvSpPr/>
          <p:nvPr/>
        </p:nvSpPr>
        <p:spPr bwMode="gray">
          <a:xfrm>
            <a:off x="3391807" y="3974536"/>
            <a:ext cx="2482243" cy="287960"/>
          </a:xfrm>
          <a:prstGeom prst="rect">
            <a:avLst/>
          </a:prstGeom>
          <a:solidFill>
            <a:srgbClr val="800080"/>
          </a:solidFill>
          <a:ln w="6350" algn="ctr">
            <a:noFill/>
            <a:miter lim="800000"/>
            <a:headEnd/>
            <a:tailEnd/>
          </a:ln>
        </p:spPr>
        <p:txBody>
          <a:bodyPr lIns="36000" tIns="72000" rIns="36000" bIns="72000" rtlCol="0" anchor="t"/>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Event Brokering</a:t>
            </a:r>
          </a:p>
        </p:txBody>
      </p:sp>
      <p:grpSp>
        <p:nvGrpSpPr>
          <p:cNvPr id="323" name="Group 322">
            <a:extLst>
              <a:ext uri="{FF2B5EF4-FFF2-40B4-BE49-F238E27FC236}">
                <a16:creationId xmlns:a16="http://schemas.microsoft.com/office/drawing/2014/main" id="{B4E3FD7C-F686-46C9-A49D-C03724CB4ED6}"/>
              </a:ext>
            </a:extLst>
          </p:cNvPr>
          <p:cNvGrpSpPr/>
          <p:nvPr/>
        </p:nvGrpSpPr>
        <p:grpSpPr>
          <a:xfrm>
            <a:off x="3376451" y="3188833"/>
            <a:ext cx="2463494" cy="520944"/>
            <a:chOff x="3388498" y="4520538"/>
            <a:chExt cx="2463494" cy="520944"/>
          </a:xfrm>
        </p:grpSpPr>
        <p:grpSp>
          <p:nvGrpSpPr>
            <p:cNvPr id="324" name="Group 323">
              <a:extLst>
                <a:ext uri="{FF2B5EF4-FFF2-40B4-BE49-F238E27FC236}">
                  <a16:creationId xmlns:a16="http://schemas.microsoft.com/office/drawing/2014/main" id="{8B259DC0-5BBC-4CDD-9762-BF302C3F8CD5}"/>
                </a:ext>
              </a:extLst>
            </p:cNvPr>
            <p:cNvGrpSpPr/>
            <p:nvPr/>
          </p:nvGrpSpPr>
          <p:grpSpPr>
            <a:xfrm>
              <a:off x="3388498" y="4520538"/>
              <a:ext cx="730301" cy="520944"/>
              <a:chOff x="-917965" y="4214744"/>
              <a:chExt cx="958749" cy="876887"/>
            </a:xfrm>
          </p:grpSpPr>
          <p:sp>
            <p:nvSpPr>
              <p:cNvPr id="335" name="Rectangle 334">
                <a:extLst>
                  <a:ext uri="{FF2B5EF4-FFF2-40B4-BE49-F238E27FC236}">
                    <a16:creationId xmlns:a16="http://schemas.microsoft.com/office/drawing/2014/main" id="{7F7778F1-FFF3-4A6B-A869-A5D337E091AD}"/>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36" name="Rectangle 335">
                <a:extLst>
                  <a:ext uri="{FF2B5EF4-FFF2-40B4-BE49-F238E27FC236}">
                    <a16:creationId xmlns:a16="http://schemas.microsoft.com/office/drawing/2014/main" id="{F1A504E2-B61D-45E1-93D6-F840F6B2CD4B}"/>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337" name="Rectangle 336">
                <a:extLst>
                  <a:ext uri="{FF2B5EF4-FFF2-40B4-BE49-F238E27FC236}">
                    <a16:creationId xmlns:a16="http://schemas.microsoft.com/office/drawing/2014/main" id="{C78D5C20-1460-424F-99A4-744A0BAD502C}"/>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grpSp>
          <p:nvGrpSpPr>
            <p:cNvPr id="325" name="Group 324">
              <a:extLst>
                <a:ext uri="{FF2B5EF4-FFF2-40B4-BE49-F238E27FC236}">
                  <a16:creationId xmlns:a16="http://schemas.microsoft.com/office/drawing/2014/main" id="{8D7D89EF-281B-4EED-A4DC-552BCC16FF12}"/>
                </a:ext>
              </a:extLst>
            </p:cNvPr>
            <p:cNvGrpSpPr/>
            <p:nvPr/>
          </p:nvGrpSpPr>
          <p:grpSpPr>
            <a:xfrm>
              <a:off x="5121691" y="4520538"/>
              <a:ext cx="730301" cy="520944"/>
              <a:chOff x="-917965" y="4214744"/>
              <a:chExt cx="958749" cy="876887"/>
            </a:xfrm>
          </p:grpSpPr>
          <p:sp>
            <p:nvSpPr>
              <p:cNvPr id="332" name="Rectangle 331">
                <a:extLst>
                  <a:ext uri="{FF2B5EF4-FFF2-40B4-BE49-F238E27FC236}">
                    <a16:creationId xmlns:a16="http://schemas.microsoft.com/office/drawing/2014/main" id="{38D23EBC-3985-45A4-9547-86C63534A1AC}"/>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33" name="Rectangle 332">
                <a:extLst>
                  <a:ext uri="{FF2B5EF4-FFF2-40B4-BE49-F238E27FC236}">
                    <a16:creationId xmlns:a16="http://schemas.microsoft.com/office/drawing/2014/main" id="{BE7555B3-C09A-46C9-AB4F-3C4AFB635376}"/>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334" name="Rectangle 333">
                <a:extLst>
                  <a:ext uri="{FF2B5EF4-FFF2-40B4-BE49-F238E27FC236}">
                    <a16:creationId xmlns:a16="http://schemas.microsoft.com/office/drawing/2014/main" id="{B7CC8C87-80FA-477B-9C4D-81E93BD103C5}"/>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lang="en-US" sz="1000" kern="0" dirty="0">
                    <a:solidFill>
                      <a:srgbClr val="FFFFFF"/>
                    </a:solidFill>
                    <a:latin typeface="Arial"/>
                    <a:ea typeface="Arial Unicode MS" pitchFamily="34" charset="-128"/>
                    <a:cs typeface="Arial Unicode MS" pitchFamily="34" charset="-128"/>
                  </a:rPr>
                  <a:t>Thing</a:t>
                </a: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grpSp>
        <p:grpSp>
          <p:nvGrpSpPr>
            <p:cNvPr id="327" name="Group 326">
              <a:extLst>
                <a:ext uri="{FF2B5EF4-FFF2-40B4-BE49-F238E27FC236}">
                  <a16:creationId xmlns:a16="http://schemas.microsoft.com/office/drawing/2014/main" id="{4D3C2303-8F4E-4311-9EA9-C7429676985D}"/>
                </a:ext>
              </a:extLst>
            </p:cNvPr>
            <p:cNvGrpSpPr/>
            <p:nvPr/>
          </p:nvGrpSpPr>
          <p:grpSpPr>
            <a:xfrm>
              <a:off x="4255095" y="4520538"/>
              <a:ext cx="730301" cy="520944"/>
              <a:chOff x="-917965" y="4214744"/>
              <a:chExt cx="958749" cy="876887"/>
            </a:xfrm>
          </p:grpSpPr>
          <p:sp>
            <p:nvSpPr>
              <p:cNvPr id="329" name="Rectangle 328">
                <a:extLst>
                  <a:ext uri="{FF2B5EF4-FFF2-40B4-BE49-F238E27FC236}">
                    <a16:creationId xmlns:a16="http://schemas.microsoft.com/office/drawing/2014/main" id="{9A5D63FA-7762-443F-95BF-742A253B6866}"/>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30" name="Rectangle 329">
                <a:extLst>
                  <a:ext uri="{FF2B5EF4-FFF2-40B4-BE49-F238E27FC236}">
                    <a16:creationId xmlns:a16="http://schemas.microsoft.com/office/drawing/2014/main" id="{998A44E5-2515-4909-A8D1-0CFFB9A70DE8}"/>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331" name="Rectangle 330">
                <a:extLst>
                  <a:ext uri="{FF2B5EF4-FFF2-40B4-BE49-F238E27FC236}">
                    <a16:creationId xmlns:a16="http://schemas.microsoft.com/office/drawing/2014/main" id="{C5219869-92D8-4261-BC21-33A21CA2DEDE}"/>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Mobile</a:t>
                </a:r>
              </a:p>
            </p:txBody>
          </p:sp>
        </p:grpSp>
      </p:grpSp>
      <p:grpSp>
        <p:nvGrpSpPr>
          <p:cNvPr id="4" name="Group 3">
            <a:extLst>
              <a:ext uri="{FF2B5EF4-FFF2-40B4-BE49-F238E27FC236}">
                <a16:creationId xmlns:a16="http://schemas.microsoft.com/office/drawing/2014/main" id="{9DCAE55A-4DAA-4E72-98E2-59251108C1AA}"/>
              </a:ext>
            </a:extLst>
          </p:cNvPr>
          <p:cNvGrpSpPr/>
          <p:nvPr/>
        </p:nvGrpSpPr>
        <p:grpSpPr>
          <a:xfrm>
            <a:off x="3362647" y="3152815"/>
            <a:ext cx="2489345" cy="2092934"/>
            <a:chOff x="3362647" y="3137575"/>
            <a:chExt cx="2489345" cy="2092934"/>
          </a:xfrm>
        </p:grpSpPr>
        <p:grpSp>
          <p:nvGrpSpPr>
            <p:cNvPr id="67" name="Group 66">
              <a:extLst>
                <a:ext uri="{FF2B5EF4-FFF2-40B4-BE49-F238E27FC236}">
                  <a16:creationId xmlns:a16="http://schemas.microsoft.com/office/drawing/2014/main" id="{7CCA2050-4D84-4C47-ABCE-7968B7A6A9B1}"/>
                </a:ext>
              </a:extLst>
            </p:cNvPr>
            <p:cNvGrpSpPr/>
            <p:nvPr/>
          </p:nvGrpSpPr>
          <p:grpSpPr>
            <a:xfrm>
              <a:off x="3388498" y="4520538"/>
              <a:ext cx="2463494" cy="534193"/>
              <a:chOff x="3388498" y="4520538"/>
              <a:chExt cx="2463494" cy="534193"/>
            </a:xfrm>
          </p:grpSpPr>
          <p:grpSp>
            <p:nvGrpSpPr>
              <p:cNvPr id="243" name="Group 242">
                <a:extLst>
                  <a:ext uri="{FF2B5EF4-FFF2-40B4-BE49-F238E27FC236}">
                    <a16:creationId xmlns:a16="http://schemas.microsoft.com/office/drawing/2014/main" id="{97C04582-E742-4F4D-9E2B-76B7FDEF76C5}"/>
                  </a:ext>
                </a:extLst>
              </p:cNvPr>
              <p:cNvGrpSpPr/>
              <p:nvPr/>
            </p:nvGrpSpPr>
            <p:grpSpPr>
              <a:xfrm>
                <a:off x="3388498" y="4520538"/>
                <a:ext cx="730301" cy="520944"/>
                <a:chOff x="-917965" y="4214744"/>
                <a:chExt cx="958749" cy="876887"/>
              </a:xfrm>
            </p:grpSpPr>
            <p:sp>
              <p:nvSpPr>
                <p:cNvPr id="283" name="Rectangle 282">
                  <a:extLst>
                    <a:ext uri="{FF2B5EF4-FFF2-40B4-BE49-F238E27FC236}">
                      <a16:creationId xmlns:a16="http://schemas.microsoft.com/office/drawing/2014/main" id="{00F04180-7DC0-4F85-97A3-BD9EAEE2058C}"/>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84" name="Rectangle 283">
                  <a:extLst>
                    <a:ext uri="{FF2B5EF4-FFF2-40B4-BE49-F238E27FC236}">
                      <a16:creationId xmlns:a16="http://schemas.microsoft.com/office/drawing/2014/main" id="{AE2ECFDA-20A4-41EA-ABD0-C52D2CB983CB}"/>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285" name="Rectangle 284">
                  <a:extLst>
                    <a:ext uri="{FF2B5EF4-FFF2-40B4-BE49-F238E27FC236}">
                      <a16:creationId xmlns:a16="http://schemas.microsoft.com/office/drawing/2014/main" id="{4AE30063-96DA-4900-85C3-8D33155F5FFE}"/>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grpSp>
            <p:nvGrpSpPr>
              <p:cNvPr id="249" name="Group 248">
                <a:extLst>
                  <a:ext uri="{FF2B5EF4-FFF2-40B4-BE49-F238E27FC236}">
                    <a16:creationId xmlns:a16="http://schemas.microsoft.com/office/drawing/2014/main" id="{A8AA90A0-FC3C-47DE-A3E9-7850ABB58F45}"/>
                  </a:ext>
                </a:extLst>
              </p:cNvPr>
              <p:cNvGrpSpPr/>
              <p:nvPr/>
            </p:nvGrpSpPr>
            <p:grpSpPr>
              <a:xfrm>
                <a:off x="5121691" y="4520538"/>
                <a:ext cx="730301" cy="520944"/>
                <a:chOff x="-917965" y="4214744"/>
                <a:chExt cx="958749" cy="876887"/>
              </a:xfrm>
            </p:grpSpPr>
            <p:sp>
              <p:nvSpPr>
                <p:cNvPr id="278" name="Rectangle 277">
                  <a:extLst>
                    <a:ext uri="{FF2B5EF4-FFF2-40B4-BE49-F238E27FC236}">
                      <a16:creationId xmlns:a16="http://schemas.microsoft.com/office/drawing/2014/main" id="{9D16DF73-5102-4CF6-83D7-0F53A68FFCC7}"/>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79" name="Rectangle 278">
                  <a:extLst>
                    <a:ext uri="{FF2B5EF4-FFF2-40B4-BE49-F238E27FC236}">
                      <a16:creationId xmlns:a16="http://schemas.microsoft.com/office/drawing/2014/main" id="{0E3DB7AA-50A5-4849-A87F-FD8DA2796640}"/>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200" b="0" i="0" u="none" strike="noStrike" kern="0" cap="none" spc="0" normalizeH="0" baseline="0" noProof="0" dirty="0">
                      <a:ln>
                        <a:noFill/>
                      </a:ln>
                      <a:solidFill>
                        <a:srgbClr val="FFFFFF"/>
                      </a:solidFill>
                      <a:effectLst/>
                      <a:uLnTx/>
                      <a:uFillTx/>
                      <a:latin typeface="Arial"/>
                    </a:rPr>
                    <a:t>…</a:t>
                  </a:r>
                </a:p>
              </p:txBody>
            </p:sp>
            <p:sp>
              <p:nvSpPr>
                <p:cNvPr id="280" name="Rectangle 279">
                  <a:extLst>
                    <a:ext uri="{FF2B5EF4-FFF2-40B4-BE49-F238E27FC236}">
                      <a16:creationId xmlns:a16="http://schemas.microsoft.com/office/drawing/2014/main" id="{BE5786AA-399A-45A3-863C-CAE77FA425AE}"/>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lang="en-US" sz="1000" kern="0" dirty="0">
                      <a:solidFill>
                        <a:srgbClr val="FFFFFF"/>
                      </a:solidFill>
                      <a:latin typeface="Arial"/>
                      <a:ea typeface="Arial Unicode MS" pitchFamily="34" charset="-128"/>
                      <a:cs typeface="Arial Unicode MS" pitchFamily="34" charset="-128"/>
                    </a:rPr>
                    <a:t>…</a:t>
                  </a: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grpSp>
          <p:grpSp>
            <p:nvGrpSpPr>
              <p:cNvPr id="253" name="Group 252">
                <a:extLst>
                  <a:ext uri="{FF2B5EF4-FFF2-40B4-BE49-F238E27FC236}">
                    <a16:creationId xmlns:a16="http://schemas.microsoft.com/office/drawing/2014/main" id="{F14609D8-CE0F-47E7-B97D-AA3FD1454219}"/>
                  </a:ext>
                </a:extLst>
              </p:cNvPr>
              <p:cNvGrpSpPr/>
              <p:nvPr/>
            </p:nvGrpSpPr>
            <p:grpSpPr>
              <a:xfrm>
                <a:off x="4255095" y="4520538"/>
                <a:ext cx="730301" cy="534193"/>
                <a:chOff x="2223050" y="3931879"/>
                <a:chExt cx="730301" cy="534193"/>
              </a:xfrm>
            </p:grpSpPr>
            <p:grpSp>
              <p:nvGrpSpPr>
                <p:cNvPr id="270" name="Group 269">
                  <a:extLst>
                    <a:ext uri="{FF2B5EF4-FFF2-40B4-BE49-F238E27FC236}">
                      <a16:creationId xmlns:a16="http://schemas.microsoft.com/office/drawing/2014/main" id="{73D9AA0D-DA30-4628-82E2-B86A3DC3E3E6}"/>
                    </a:ext>
                  </a:extLst>
                </p:cNvPr>
                <p:cNvGrpSpPr/>
                <p:nvPr/>
              </p:nvGrpSpPr>
              <p:grpSpPr>
                <a:xfrm>
                  <a:off x="2223050" y="3931879"/>
                  <a:ext cx="730301" cy="520944"/>
                  <a:chOff x="-917965" y="4214744"/>
                  <a:chExt cx="958749" cy="876887"/>
                </a:xfrm>
              </p:grpSpPr>
              <p:sp>
                <p:nvSpPr>
                  <p:cNvPr id="272" name="Rectangle 271">
                    <a:extLst>
                      <a:ext uri="{FF2B5EF4-FFF2-40B4-BE49-F238E27FC236}">
                        <a16:creationId xmlns:a16="http://schemas.microsoft.com/office/drawing/2014/main" id="{1A07B0EB-CCC1-473D-ADC9-9AF441D563EF}"/>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73" name="Rectangle 272">
                    <a:extLst>
                      <a:ext uri="{FF2B5EF4-FFF2-40B4-BE49-F238E27FC236}">
                        <a16:creationId xmlns:a16="http://schemas.microsoft.com/office/drawing/2014/main" id="{5C2B1DA1-1DCC-4A4E-ADFF-6D54BD904942}"/>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274" name="Rectangle 273">
                    <a:extLst>
                      <a:ext uri="{FF2B5EF4-FFF2-40B4-BE49-F238E27FC236}">
                        <a16:creationId xmlns:a16="http://schemas.microsoft.com/office/drawing/2014/main" id="{6A76A3C7-98B7-4A88-BA60-FC0F6D5C3EE6}"/>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pic>
              <p:nvPicPr>
                <p:cNvPr id="271" name="Picture 270">
                  <a:extLst>
                    <a:ext uri="{FF2B5EF4-FFF2-40B4-BE49-F238E27FC236}">
                      <a16:creationId xmlns:a16="http://schemas.microsoft.com/office/drawing/2014/main" id="{D7AFEEE0-1075-47CE-84CE-7B85DE2CE2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8536" y="4101003"/>
                  <a:ext cx="365069" cy="365069"/>
                </a:xfrm>
                <a:prstGeom prst="rect">
                  <a:avLst/>
                </a:prstGeom>
              </p:spPr>
            </p:pic>
          </p:grpSp>
        </p:grpSp>
        <p:pic>
          <p:nvPicPr>
            <p:cNvPr id="352" name="Picture 351">
              <a:extLst>
                <a:ext uri="{FF2B5EF4-FFF2-40B4-BE49-F238E27FC236}">
                  <a16:creationId xmlns:a16="http://schemas.microsoft.com/office/drawing/2014/main" id="{8D7780B8-6205-49E8-97CD-41485528C9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3408" y="4474505"/>
              <a:ext cx="756004" cy="756004"/>
            </a:xfrm>
            <a:prstGeom prst="rect">
              <a:avLst/>
            </a:prstGeom>
          </p:spPr>
        </p:pic>
        <p:pic>
          <p:nvPicPr>
            <p:cNvPr id="247" name="Picture 246">
              <a:extLst>
                <a:ext uri="{FF2B5EF4-FFF2-40B4-BE49-F238E27FC236}">
                  <a16:creationId xmlns:a16="http://schemas.microsoft.com/office/drawing/2014/main" id="{085944C3-CB5A-4EEB-8CDE-34EC8A3669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2647" y="3137575"/>
              <a:ext cx="756004" cy="756004"/>
            </a:xfrm>
            <a:prstGeom prst="rect">
              <a:avLst/>
            </a:prstGeom>
          </p:spPr>
        </p:pic>
      </p:grpSp>
      <p:pic>
        <p:nvPicPr>
          <p:cNvPr id="353" name="Picture 352">
            <a:extLst>
              <a:ext uri="{FF2B5EF4-FFF2-40B4-BE49-F238E27FC236}">
                <a16:creationId xmlns:a16="http://schemas.microsoft.com/office/drawing/2014/main" id="{9DC126B8-5236-4BB0-9AD0-34B64550D1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65510" y="3392179"/>
            <a:ext cx="275362" cy="275362"/>
          </a:xfrm>
          <a:prstGeom prst="rect">
            <a:avLst/>
          </a:prstGeom>
        </p:spPr>
      </p:pic>
      <p:pic>
        <p:nvPicPr>
          <p:cNvPr id="354" name="Picture 353">
            <a:extLst>
              <a:ext uri="{FF2B5EF4-FFF2-40B4-BE49-F238E27FC236}">
                <a16:creationId xmlns:a16="http://schemas.microsoft.com/office/drawing/2014/main" id="{4CA9F1A3-1356-4DB9-9E51-E1544B7992D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42903" y="3354406"/>
            <a:ext cx="338425" cy="338425"/>
          </a:xfrm>
          <a:prstGeom prst="rect">
            <a:avLst/>
          </a:prstGeom>
        </p:spPr>
      </p:pic>
      <p:cxnSp>
        <p:nvCxnSpPr>
          <p:cNvPr id="458" name="Straight Arrow Connector 298">
            <a:extLst>
              <a:ext uri="{FF2B5EF4-FFF2-40B4-BE49-F238E27FC236}">
                <a16:creationId xmlns:a16="http://schemas.microsoft.com/office/drawing/2014/main" id="{408DC72D-A52C-4D36-8A11-ABE4D3AABF92}"/>
              </a:ext>
            </a:extLst>
          </p:cNvPr>
          <p:cNvCxnSpPr>
            <a:cxnSpLocks/>
            <a:stCxn id="500" idx="0"/>
          </p:cNvCxnSpPr>
          <p:nvPr/>
        </p:nvCxnSpPr>
        <p:spPr>
          <a:xfrm flipV="1">
            <a:off x="9625083" y="3930152"/>
            <a:ext cx="0" cy="274571"/>
          </a:xfrm>
          <a:prstGeom prst="straightConnector1">
            <a:avLst/>
          </a:prstGeom>
          <a:noFill/>
          <a:ln w="19050" cap="flat" cmpd="sng" algn="ctr">
            <a:solidFill>
              <a:srgbClr val="800080"/>
            </a:solidFill>
            <a:prstDash val="solid"/>
            <a:headEnd type="triangle" w="lg" len="med"/>
            <a:tailEnd type="triangle" w="lg" len="med"/>
          </a:ln>
          <a:effectLst/>
        </p:spPr>
      </p:cxnSp>
      <p:sp>
        <p:nvSpPr>
          <p:cNvPr id="459" name="Rectangle 458">
            <a:extLst>
              <a:ext uri="{FF2B5EF4-FFF2-40B4-BE49-F238E27FC236}">
                <a16:creationId xmlns:a16="http://schemas.microsoft.com/office/drawing/2014/main" id="{41BF4983-1CF7-4F39-9542-7ED45ED1CCCA}"/>
              </a:ext>
            </a:extLst>
          </p:cNvPr>
          <p:cNvSpPr/>
          <p:nvPr/>
        </p:nvSpPr>
        <p:spPr bwMode="gray">
          <a:xfrm>
            <a:off x="9263241" y="3336703"/>
            <a:ext cx="2482243" cy="609978"/>
          </a:xfrm>
          <a:prstGeom prst="rect">
            <a:avLst/>
          </a:prstGeom>
          <a:solidFill>
            <a:srgbClr val="800080"/>
          </a:solidFill>
          <a:ln w="6350" algn="ctr">
            <a:noFill/>
            <a:miter lim="800000"/>
            <a:headEnd/>
            <a:tailEnd/>
          </a:ln>
        </p:spPr>
        <p:txBody>
          <a:bodyPr lIns="36000" tIns="36000" rIns="36000" bIns="72000" rtlCol="0" anchor="t"/>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Workflow Management </a:t>
            </a:r>
          </a:p>
        </p:txBody>
      </p:sp>
      <p:grpSp>
        <p:nvGrpSpPr>
          <p:cNvPr id="460" name="Group 459">
            <a:extLst>
              <a:ext uri="{FF2B5EF4-FFF2-40B4-BE49-F238E27FC236}">
                <a16:creationId xmlns:a16="http://schemas.microsoft.com/office/drawing/2014/main" id="{B35809CF-8ECD-4A6F-B73A-E1947ED2FA31}"/>
              </a:ext>
            </a:extLst>
          </p:cNvPr>
          <p:cNvGrpSpPr/>
          <p:nvPr/>
        </p:nvGrpSpPr>
        <p:grpSpPr>
          <a:xfrm>
            <a:off x="9259932" y="4204723"/>
            <a:ext cx="2463494" cy="520944"/>
            <a:chOff x="3388498" y="4520538"/>
            <a:chExt cx="2463494" cy="520944"/>
          </a:xfrm>
        </p:grpSpPr>
        <p:grpSp>
          <p:nvGrpSpPr>
            <p:cNvPr id="487" name="Group 486">
              <a:extLst>
                <a:ext uri="{FF2B5EF4-FFF2-40B4-BE49-F238E27FC236}">
                  <a16:creationId xmlns:a16="http://schemas.microsoft.com/office/drawing/2014/main" id="{FB86A281-4A53-4154-B3CC-6024F38AE1F6}"/>
                </a:ext>
              </a:extLst>
            </p:cNvPr>
            <p:cNvGrpSpPr/>
            <p:nvPr/>
          </p:nvGrpSpPr>
          <p:grpSpPr>
            <a:xfrm>
              <a:off x="3388498" y="4520538"/>
              <a:ext cx="730301" cy="520944"/>
              <a:chOff x="-917965" y="4214744"/>
              <a:chExt cx="958749" cy="876887"/>
            </a:xfrm>
          </p:grpSpPr>
          <p:sp>
            <p:nvSpPr>
              <p:cNvPr id="498" name="Rectangle 497">
                <a:extLst>
                  <a:ext uri="{FF2B5EF4-FFF2-40B4-BE49-F238E27FC236}">
                    <a16:creationId xmlns:a16="http://schemas.microsoft.com/office/drawing/2014/main" id="{CA625D80-8744-48DD-BC02-E682302CE0A7}"/>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499" name="Rectangle 498">
                <a:extLst>
                  <a:ext uri="{FF2B5EF4-FFF2-40B4-BE49-F238E27FC236}">
                    <a16:creationId xmlns:a16="http://schemas.microsoft.com/office/drawing/2014/main" id="{4BAEC8AD-4A20-46D7-BC60-0345E94F8540}"/>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500" name="Rectangle 499">
                <a:extLst>
                  <a:ext uri="{FF2B5EF4-FFF2-40B4-BE49-F238E27FC236}">
                    <a16:creationId xmlns:a16="http://schemas.microsoft.com/office/drawing/2014/main" id="{507A7043-D860-45F9-8BB3-A80B4C365659}"/>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grpSp>
          <p:nvGrpSpPr>
            <p:cNvPr id="488" name="Group 487">
              <a:extLst>
                <a:ext uri="{FF2B5EF4-FFF2-40B4-BE49-F238E27FC236}">
                  <a16:creationId xmlns:a16="http://schemas.microsoft.com/office/drawing/2014/main" id="{13A32D07-802C-4F7E-BA2F-131CBDF3FA42}"/>
                </a:ext>
              </a:extLst>
            </p:cNvPr>
            <p:cNvGrpSpPr/>
            <p:nvPr/>
          </p:nvGrpSpPr>
          <p:grpSpPr>
            <a:xfrm>
              <a:off x="5121691" y="4520538"/>
              <a:ext cx="730301" cy="520944"/>
              <a:chOff x="-917965" y="4214744"/>
              <a:chExt cx="958749" cy="876887"/>
            </a:xfrm>
          </p:grpSpPr>
          <p:sp>
            <p:nvSpPr>
              <p:cNvPr id="495" name="Rectangle 494">
                <a:extLst>
                  <a:ext uri="{FF2B5EF4-FFF2-40B4-BE49-F238E27FC236}">
                    <a16:creationId xmlns:a16="http://schemas.microsoft.com/office/drawing/2014/main" id="{B8C7B862-F35B-4582-9967-E75A999A3E71}"/>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496" name="Rectangle 495">
                <a:extLst>
                  <a:ext uri="{FF2B5EF4-FFF2-40B4-BE49-F238E27FC236}">
                    <a16:creationId xmlns:a16="http://schemas.microsoft.com/office/drawing/2014/main" id="{A1D84270-7771-4396-96D0-599905D32D8A}"/>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200" b="0" i="0" u="none" strike="noStrike" kern="0" cap="none" spc="0" normalizeH="0" baseline="0" noProof="0" dirty="0">
                    <a:ln>
                      <a:noFill/>
                    </a:ln>
                    <a:solidFill>
                      <a:srgbClr val="FFFFFF"/>
                    </a:solidFill>
                    <a:effectLst/>
                    <a:uLnTx/>
                    <a:uFillTx/>
                    <a:latin typeface="Arial"/>
                  </a:rPr>
                  <a:t>…</a:t>
                </a:r>
              </a:p>
            </p:txBody>
          </p:sp>
          <p:sp>
            <p:nvSpPr>
              <p:cNvPr id="497" name="Rectangle 496">
                <a:extLst>
                  <a:ext uri="{FF2B5EF4-FFF2-40B4-BE49-F238E27FC236}">
                    <a16:creationId xmlns:a16="http://schemas.microsoft.com/office/drawing/2014/main" id="{7A66618D-5C3A-4839-B041-80F01AE73582}"/>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lang="en-US" sz="1000" kern="0" dirty="0">
                    <a:solidFill>
                      <a:srgbClr val="FFFFFF"/>
                    </a:solidFill>
                    <a:latin typeface="Arial"/>
                    <a:ea typeface="Arial Unicode MS" pitchFamily="34" charset="-128"/>
                    <a:cs typeface="Arial Unicode MS" pitchFamily="34" charset="-128"/>
                  </a:rPr>
                  <a:t>…</a:t>
                </a: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grpSp>
        <p:grpSp>
          <p:nvGrpSpPr>
            <p:cNvPr id="490" name="Group 489">
              <a:extLst>
                <a:ext uri="{FF2B5EF4-FFF2-40B4-BE49-F238E27FC236}">
                  <a16:creationId xmlns:a16="http://schemas.microsoft.com/office/drawing/2014/main" id="{1B366EFD-3E5A-4106-84E7-D2A4ACD43EC9}"/>
                </a:ext>
              </a:extLst>
            </p:cNvPr>
            <p:cNvGrpSpPr/>
            <p:nvPr/>
          </p:nvGrpSpPr>
          <p:grpSpPr>
            <a:xfrm>
              <a:off x="4255095" y="4520538"/>
              <a:ext cx="730301" cy="520944"/>
              <a:chOff x="-917965" y="4214744"/>
              <a:chExt cx="958749" cy="876887"/>
            </a:xfrm>
          </p:grpSpPr>
          <p:sp>
            <p:nvSpPr>
              <p:cNvPr id="492" name="Rectangle 491">
                <a:extLst>
                  <a:ext uri="{FF2B5EF4-FFF2-40B4-BE49-F238E27FC236}">
                    <a16:creationId xmlns:a16="http://schemas.microsoft.com/office/drawing/2014/main" id="{3958D4DE-604E-474B-BD69-A2FDDEAF9DD1}"/>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493" name="Rectangle 492">
                <a:extLst>
                  <a:ext uri="{FF2B5EF4-FFF2-40B4-BE49-F238E27FC236}">
                    <a16:creationId xmlns:a16="http://schemas.microsoft.com/office/drawing/2014/main" id="{48813546-610D-4DFB-ACAC-0769F018DFDC}"/>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494" name="Rectangle 493">
                <a:extLst>
                  <a:ext uri="{FF2B5EF4-FFF2-40B4-BE49-F238E27FC236}">
                    <a16:creationId xmlns:a16="http://schemas.microsoft.com/office/drawing/2014/main" id="{9F291C81-1451-4059-9AB0-6D53D640D56D}"/>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UI / Mobile</a:t>
                </a:r>
              </a:p>
            </p:txBody>
          </p:sp>
        </p:grpSp>
      </p:grpSp>
      <p:cxnSp>
        <p:nvCxnSpPr>
          <p:cNvPr id="462" name="Straight Arrow Connector 298">
            <a:extLst>
              <a:ext uri="{FF2B5EF4-FFF2-40B4-BE49-F238E27FC236}">
                <a16:creationId xmlns:a16="http://schemas.microsoft.com/office/drawing/2014/main" id="{65E68525-2ED2-4F8D-AF13-C38CFD97B96A}"/>
              </a:ext>
            </a:extLst>
          </p:cNvPr>
          <p:cNvCxnSpPr>
            <a:cxnSpLocks/>
          </p:cNvCxnSpPr>
          <p:nvPr/>
        </p:nvCxnSpPr>
        <p:spPr>
          <a:xfrm flipV="1">
            <a:off x="10479632" y="3944318"/>
            <a:ext cx="0" cy="274571"/>
          </a:xfrm>
          <a:prstGeom prst="straightConnector1">
            <a:avLst/>
          </a:prstGeom>
          <a:noFill/>
          <a:ln w="19050" cap="flat" cmpd="sng" algn="ctr">
            <a:solidFill>
              <a:srgbClr val="800080"/>
            </a:solidFill>
            <a:prstDash val="solid"/>
            <a:headEnd type="triangle" w="lg" len="med"/>
            <a:tailEnd type="triangle" w="lg" len="med"/>
          </a:ln>
          <a:effectLst/>
        </p:spPr>
      </p:cxnSp>
      <p:cxnSp>
        <p:nvCxnSpPr>
          <p:cNvPr id="463" name="Straight Arrow Connector 298">
            <a:extLst>
              <a:ext uri="{FF2B5EF4-FFF2-40B4-BE49-F238E27FC236}">
                <a16:creationId xmlns:a16="http://schemas.microsoft.com/office/drawing/2014/main" id="{A4456CDB-47D4-4AAC-BF6A-395DCA2707BF}"/>
              </a:ext>
            </a:extLst>
          </p:cNvPr>
          <p:cNvCxnSpPr>
            <a:cxnSpLocks/>
          </p:cNvCxnSpPr>
          <p:nvPr/>
        </p:nvCxnSpPr>
        <p:spPr>
          <a:xfrm flipV="1">
            <a:off x="11392957" y="3937692"/>
            <a:ext cx="0" cy="274571"/>
          </a:xfrm>
          <a:prstGeom prst="straightConnector1">
            <a:avLst/>
          </a:prstGeom>
          <a:noFill/>
          <a:ln w="19050" cap="flat" cmpd="sng" algn="ctr">
            <a:solidFill>
              <a:srgbClr val="800080"/>
            </a:solidFill>
            <a:prstDash val="solid"/>
            <a:headEnd type="triangle" w="lg" len="med"/>
            <a:tailEnd type="triangle" w="lg" len="med"/>
          </a:ln>
          <a:effectLst/>
        </p:spPr>
      </p:cxnSp>
      <p:sp>
        <p:nvSpPr>
          <p:cNvPr id="467" name="TextBox 466">
            <a:extLst>
              <a:ext uri="{FF2B5EF4-FFF2-40B4-BE49-F238E27FC236}">
                <a16:creationId xmlns:a16="http://schemas.microsoft.com/office/drawing/2014/main" id="{D8AC52BF-DD3E-4730-B8CE-D026C04141D7}"/>
              </a:ext>
            </a:extLst>
          </p:cNvPr>
          <p:cNvSpPr txBox="1"/>
          <p:nvPr/>
        </p:nvSpPr>
        <p:spPr>
          <a:xfrm>
            <a:off x="9596905" y="3949354"/>
            <a:ext cx="547905" cy="215444"/>
          </a:xfrm>
          <a:prstGeom prst="rect">
            <a:avLst/>
          </a:prstGeom>
          <a:noFill/>
        </p:spPr>
        <p:txBody>
          <a:bodyPr wrap="square" rtlCol="0">
            <a:spAutoFit/>
          </a:bodyPr>
          <a:lstStyle/>
          <a:p>
            <a:r>
              <a:rPr lang="de-DE" sz="800" dirty="0">
                <a:solidFill>
                  <a:srgbClr val="800080"/>
                </a:solidFill>
                <a:latin typeface="Arial" panose="020B0604020202020204" pitchFamily="34" charset="0"/>
                <a:cs typeface="Arial" panose="020B0604020202020204" pitchFamily="34" charset="0"/>
              </a:rPr>
              <a:t>API</a:t>
            </a:r>
          </a:p>
        </p:txBody>
      </p:sp>
      <p:sp>
        <p:nvSpPr>
          <p:cNvPr id="468" name="TextBox 467">
            <a:extLst>
              <a:ext uri="{FF2B5EF4-FFF2-40B4-BE49-F238E27FC236}">
                <a16:creationId xmlns:a16="http://schemas.microsoft.com/office/drawing/2014/main" id="{F1A3A1A2-B81A-4D9D-BE6A-42C4D38EDC90}"/>
              </a:ext>
            </a:extLst>
          </p:cNvPr>
          <p:cNvSpPr txBox="1"/>
          <p:nvPr/>
        </p:nvSpPr>
        <p:spPr>
          <a:xfrm>
            <a:off x="10447449" y="3963048"/>
            <a:ext cx="547905" cy="215444"/>
          </a:xfrm>
          <a:prstGeom prst="rect">
            <a:avLst/>
          </a:prstGeom>
          <a:noFill/>
        </p:spPr>
        <p:txBody>
          <a:bodyPr wrap="square" rtlCol="0">
            <a:spAutoFit/>
          </a:bodyPr>
          <a:lstStyle/>
          <a:p>
            <a:r>
              <a:rPr lang="de-DE" sz="800" dirty="0">
                <a:solidFill>
                  <a:srgbClr val="800080"/>
                </a:solidFill>
                <a:latin typeface="Arial" panose="020B0604020202020204" pitchFamily="34" charset="0"/>
                <a:cs typeface="Arial" panose="020B0604020202020204" pitchFamily="34" charset="0"/>
              </a:rPr>
              <a:t>Task</a:t>
            </a:r>
          </a:p>
        </p:txBody>
      </p:sp>
      <p:sp>
        <p:nvSpPr>
          <p:cNvPr id="469" name="TextBox 468">
            <a:extLst>
              <a:ext uri="{FF2B5EF4-FFF2-40B4-BE49-F238E27FC236}">
                <a16:creationId xmlns:a16="http://schemas.microsoft.com/office/drawing/2014/main" id="{330FB97B-9B2A-4490-AABC-1F4CACE627C7}"/>
              </a:ext>
            </a:extLst>
          </p:cNvPr>
          <p:cNvSpPr txBox="1"/>
          <p:nvPr/>
        </p:nvSpPr>
        <p:spPr>
          <a:xfrm>
            <a:off x="11366196" y="3966166"/>
            <a:ext cx="547905" cy="215444"/>
          </a:xfrm>
          <a:prstGeom prst="rect">
            <a:avLst/>
          </a:prstGeom>
          <a:noFill/>
        </p:spPr>
        <p:txBody>
          <a:bodyPr wrap="square" rtlCol="0">
            <a:spAutoFit/>
          </a:bodyPr>
          <a:lstStyle/>
          <a:p>
            <a:r>
              <a:rPr lang="de-DE" sz="800" dirty="0">
                <a:solidFill>
                  <a:srgbClr val="800080"/>
                </a:solidFill>
                <a:latin typeface="Arial" panose="020B0604020202020204" pitchFamily="34" charset="0"/>
                <a:cs typeface="Arial" panose="020B0604020202020204" pitchFamily="34" charset="0"/>
              </a:rPr>
              <a:t>API</a:t>
            </a:r>
          </a:p>
        </p:txBody>
      </p:sp>
      <p:pic>
        <p:nvPicPr>
          <p:cNvPr id="473" name="Picture 472">
            <a:extLst>
              <a:ext uri="{FF2B5EF4-FFF2-40B4-BE49-F238E27FC236}">
                <a16:creationId xmlns:a16="http://schemas.microsoft.com/office/drawing/2014/main" id="{3AE8AA72-8CC2-482F-94A6-1A8BC7A1DC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44842" y="4158690"/>
            <a:ext cx="756004" cy="756004"/>
          </a:xfrm>
          <a:prstGeom prst="rect">
            <a:avLst/>
          </a:prstGeom>
        </p:spPr>
      </p:pic>
      <p:pic>
        <p:nvPicPr>
          <p:cNvPr id="503" name="Picture 502">
            <a:extLst>
              <a:ext uri="{FF2B5EF4-FFF2-40B4-BE49-F238E27FC236}">
                <a16:creationId xmlns:a16="http://schemas.microsoft.com/office/drawing/2014/main" id="{AD1A7196-C109-4714-B77E-61788EF39F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50997" y="4409795"/>
            <a:ext cx="275362" cy="275362"/>
          </a:xfrm>
          <a:prstGeom prst="rect">
            <a:avLst/>
          </a:prstGeom>
        </p:spPr>
      </p:pic>
      <p:grpSp>
        <p:nvGrpSpPr>
          <p:cNvPr id="89" name="Group 88">
            <a:extLst>
              <a:ext uri="{FF2B5EF4-FFF2-40B4-BE49-F238E27FC236}">
                <a16:creationId xmlns:a16="http://schemas.microsoft.com/office/drawing/2014/main" id="{40433066-D2E4-4B7C-A837-11ECAF57BEBA}"/>
              </a:ext>
            </a:extLst>
          </p:cNvPr>
          <p:cNvGrpSpPr/>
          <p:nvPr/>
        </p:nvGrpSpPr>
        <p:grpSpPr>
          <a:xfrm>
            <a:off x="10035435" y="3639532"/>
            <a:ext cx="936102" cy="146853"/>
            <a:chOff x="9510437" y="4028765"/>
            <a:chExt cx="1195459" cy="187540"/>
          </a:xfrm>
        </p:grpSpPr>
        <p:sp>
          <p:nvSpPr>
            <p:cNvPr id="506" name="Rectangle 505">
              <a:extLst>
                <a:ext uri="{FF2B5EF4-FFF2-40B4-BE49-F238E27FC236}">
                  <a16:creationId xmlns:a16="http://schemas.microsoft.com/office/drawing/2014/main" id="{46B86C4F-EEC7-42D3-B0E0-3A3A51217DAA}"/>
                </a:ext>
              </a:extLst>
            </p:cNvPr>
            <p:cNvSpPr/>
            <p:nvPr/>
          </p:nvSpPr>
          <p:spPr>
            <a:xfrm>
              <a:off x="9510437" y="4028765"/>
              <a:ext cx="187540" cy="187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8" name="Rectangle 507">
              <a:extLst>
                <a:ext uri="{FF2B5EF4-FFF2-40B4-BE49-F238E27FC236}">
                  <a16:creationId xmlns:a16="http://schemas.microsoft.com/office/drawing/2014/main" id="{07317361-5ED6-4EC5-8257-E53D516A1FA7}"/>
                </a:ext>
              </a:extLst>
            </p:cNvPr>
            <p:cNvSpPr/>
            <p:nvPr/>
          </p:nvSpPr>
          <p:spPr>
            <a:xfrm>
              <a:off x="9846410" y="4028765"/>
              <a:ext cx="187540" cy="187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9" name="Rectangle 508">
              <a:extLst>
                <a:ext uri="{FF2B5EF4-FFF2-40B4-BE49-F238E27FC236}">
                  <a16:creationId xmlns:a16="http://schemas.microsoft.com/office/drawing/2014/main" id="{0A5CF7C9-4319-4F12-9354-BDADC785FE2A}"/>
                </a:ext>
              </a:extLst>
            </p:cNvPr>
            <p:cNvSpPr/>
            <p:nvPr/>
          </p:nvSpPr>
          <p:spPr>
            <a:xfrm>
              <a:off x="10182383" y="4028765"/>
              <a:ext cx="187540" cy="187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0" name="Rectangle 509">
              <a:extLst>
                <a:ext uri="{FF2B5EF4-FFF2-40B4-BE49-F238E27FC236}">
                  <a16:creationId xmlns:a16="http://schemas.microsoft.com/office/drawing/2014/main" id="{86691F6E-AA33-4C51-9D32-2E14A42F1CE4}"/>
                </a:ext>
              </a:extLst>
            </p:cNvPr>
            <p:cNvSpPr/>
            <p:nvPr/>
          </p:nvSpPr>
          <p:spPr>
            <a:xfrm>
              <a:off x="10518356" y="4028765"/>
              <a:ext cx="187540" cy="187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6" name="Straight Arrow Connector 85">
              <a:extLst>
                <a:ext uri="{FF2B5EF4-FFF2-40B4-BE49-F238E27FC236}">
                  <a16:creationId xmlns:a16="http://schemas.microsoft.com/office/drawing/2014/main" id="{AE90109C-E0BD-4DDF-818E-2C83A311CE54}"/>
                </a:ext>
              </a:extLst>
            </p:cNvPr>
            <p:cNvCxnSpPr/>
            <p:nvPr/>
          </p:nvCxnSpPr>
          <p:spPr>
            <a:xfrm>
              <a:off x="9697977" y="4122535"/>
              <a:ext cx="14843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B71AA20D-50BE-49E7-9547-D545FBA2243B}"/>
                </a:ext>
              </a:extLst>
            </p:cNvPr>
            <p:cNvCxnSpPr>
              <a:cxnSpLocks/>
            </p:cNvCxnSpPr>
            <p:nvPr/>
          </p:nvCxnSpPr>
          <p:spPr>
            <a:xfrm>
              <a:off x="10033950" y="4122535"/>
              <a:ext cx="14843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2" name="Straight Arrow Connector 511">
              <a:extLst>
                <a:ext uri="{FF2B5EF4-FFF2-40B4-BE49-F238E27FC236}">
                  <a16:creationId xmlns:a16="http://schemas.microsoft.com/office/drawing/2014/main" id="{F2786C3A-EA7B-4EB9-BDFB-0906D76DC748}"/>
                </a:ext>
              </a:extLst>
            </p:cNvPr>
            <p:cNvCxnSpPr>
              <a:cxnSpLocks/>
            </p:cNvCxnSpPr>
            <p:nvPr/>
          </p:nvCxnSpPr>
          <p:spPr>
            <a:xfrm>
              <a:off x="10369923" y="4121690"/>
              <a:ext cx="148433" cy="16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14AC980-7785-4725-8FF0-280AD415E0B7}"/>
              </a:ext>
            </a:extLst>
          </p:cNvPr>
          <p:cNvGrpSpPr/>
          <p:nvPr/>
        </p:nvGrpSpPr>
        <p:grpSpPr>
          <a:xfrm>
            <a:off x="459437" y="3186723"/>
            <a:ext cx="2489335" cy="1907965"/>
            <a:chOff x="459437" y="3186723"/>
            <a:chExt cx="2489335" cy="1907965"/>
          </a:xfrm>
        </p:grpSpPr>
        <p:sp>
          <p:nvSpPr>
            <p:cNvPr id="179" name="Rectangle 178">
              <a:extLst>
                <a:ext uri="{FF2B5EF4-FFF2-40B4-BE49-F238E27FC236}">
                  <a16:creationId xmlns:a16="http://schemas.microsoft.com/office/drawing/2014/main" id="{0D8A4EB4-B40D-4EB0-AA49-DE99175A1DD2}"/>
                </a:ext>
              </a:extLst>
            </p:cNvPr>
            <p:cNvSpPr/>
            <p:nvPr/>
          </p:nvSpPr>
          <p:spPr bwMode="gray">
            <a:xfrm>
              <a:off x="459437" y="4325548"/>
              <a:ext cx="2482243" cy="769140"/>
            </a:xfrm>
            <a:prstGeom prst="rect">
              <a:avLst/>
            </a:prstGeom>
            <a:solidFill>
              <a:schemeClr val="bg1">
                <a:lumMod val="85000"/>
              </a:schemeClr>
            </a:solidFill>
            <a:ln w="12700">
              <a:noFill/>
              <a:miter lim="800000"/>
              <a:headEnd/>
              <a:tailEnd/>
            </a:ln>
            <a:effectLst/>
          </p:spPr>
          <p:txBody>
            <a:bodyPr lIns="0" tIns="36000" rIns="0" bIns="36000" anchor="b"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900" b="0" i="0" u="none" strike="noStrike" kern="0" cap="none" spc="0" normalizeH="0" baseline="0" noProof="0" dirty="0">
                  <a:ln>
                    <a:noFill/>
                  </a:ln>
                  <a:effectLst/>
                  <a:uLnTx/>
                  <a:uFillTx/>
                  <a:latin typeface="Arial"/>
                </a:rPr>
                <a:t>Application Layer</a:t>
              </a:r>
            </a:p>
          </p:txBody>
        </p:sp>
        <p:sp>
          <p:nvSpPr>
            <p:cNvPr id="357" name="Rectangle 356">
              <a:extLst>
                <a:ext uri="{FF2B5EF4-FFF2-40B4-BE49-F238E27FC236}">
                  <a16:creationId xmlns:a16="http://schemas.microsoft.com/office/drawing/2014/main" id="{765AA2BC-749B-44D4-90E6-0E4CF6D67E6A}"/>
                </a:ext>
              </a:extLst>
            </p:cNvPr>
            <p:cNvSpPr/>
            <p:nvPr/>
          </p:nvSpPr>
          <p:spPr bwMode="gray">
            <a:xfrm>
              <a:off x="466529" y="4005088"/>
              <a:ext cx="2482243" cy="200194"/>
            </a:xfrm>
            <a:prstGeom prst="rect">
              <a:avLst/>
            </a:prstGeom>
            <a:solidFill>
              <a:srgbClr val="80008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API Management</a:t>
              </a:r>
            </a:p>
          </p:txBody>
        </p:sp>
        <p:sp>
          <p:nvSpPr>
            <p:cNvPr id="384" name="Rectangle 383">
              <a:extLst>
                <a:ext uri="{FF2B5EF4-FFF2-40B4-BE49-F238E27FC236}">
                  <a16:creationId xmlns:a16="http://schemas.microsoft.com/office/drawing/2014/main" id="{98DAA058-1477-44D6-B58C-48E3065D5132}"/>
                </a:ext>
              </a:extLst>
            </p:cNvPr>
            <p:cNvSpPr/>
            <p:nvPr/>
          </p:nvSpPr>
          <p:spPr bwMode="gray">
            <a:xfrm>
              <a:off x="459437" y="3186723"/>
              <a:ext cx="2489335" cy="602934"/>
            </a:xfrm>
            <a:prstGeom prst="rect">
              <a:avLst/>
            </a:prstGeom>
            <a:solidFill>
              <a:schemeClr val="tx1">
                <a:lumMod val="65000"/>
                <a:lumOff val="35000"/>
              </a:schemeClr>
            </a:solidFill>
            <a:ln w="12700">
              <a:noFill/>
              <a:miter lim="800000"/>
              <a:headEnd/>
              <a:tailEnd/>
            </a:ln>
            <a:effectLst/>
          </p:spPr>
          <p:txBody>
            <a:bodyPr lIns="0" tIns="36000" rIns="0" bIns="0" anchor="t"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900" b="0" i="0" u="none" strike="noStrike" kern="0" cap="none" spc="0" normalizeH="0" baseline="0" noProof="0" dirty="0">
                  <a:ln>
                    <a:noFill/>
                  </a:ln>
                  <a:solidFill>
                    <a:srgbClr val="FFFFFF"/>
                  </a:solidFill>
                  <a:effectLst/>
                  <a:uLnTx/>
                  <a:uFillTx/>
                  <a:latin typeface="Arial"/>
                </a:rPr>
                <a:t>API Consumption Layer</a:t>
              </a:r>
            </a:p>
          </p:txBody>
        </p:sp>
        <p:cxnSp>
          <p:nvCxnSpPr>
            <p:cNvPr id="362" name="Straight Arrow Connector 298">
              <a:extLst>
                <a:ext uri="{FF2B5EF4-FFF2-40B4-BE49-F238E27FC236}">
                  <a16:creationId xmlns:a16="http://schemas.microsoft.com/office/drawing/2014/main" id="{9390F19D-42AF-4D76-B47E-1CE4E6FE4C26}"/>
                </a:ext>
              </a:extLst>
            </p:cNvPr>
            <p:cNvCxnSpPr>
              <a:cxnSpLocks/>
            </p:cNvCxnSpPr>
            <p:nvPr/>
          </p:nvCxnSpPr>
          <p:spPr>
            <a:xfrm flipV="1">
              <a:off x="716158" y="3778053"/>
              <a:ext cx="0" cy="226611"/>
            </a:xfrm>
            <a:prstGeom prst="straightConnector1">
              <a:avLst/>
            </a:prstGeom>
            <a:noFill/>
            <a:ln w="19050" cap="flat" cmpd="sng" algn="ctr">
              <a:solidFill>
                <a:srgbClr val="800080"/>
              </a:solidFill>
              <a:prstDash val="solid"/>
              <a:headEnd type="triangle" w="lg" len="med"/>
              <a:tailEnd type="triangle" w="lg" len="med"/>
            </a:ln>
            <a:effectLst/>
          </p:spPr>
        </p:cxnSp>
        <p:pic>
          <p:nvPicPr>
            <p:cNvPr id="372" name="Picture 371">
              <a:extLst>
                <a:ext uri="{FF2B5EF4-FFF2-40B4-BE49-F238E27FC236}">
                  <a16:creationId xmlns:a16="http://schemas.microsoft.com/office/drawing/2014/main" id="{99B4641F-0887-447B-8D24-169ED8B98E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0224" y="3406222"/>
              <a:ext cx="275362" cy="275362"/>
            </a:xfrm>
            <a:prstGeom prst="rect">
              <a:avLst/>
            </a:prstGeom>
          </p:spPr>
        </p:pic>
        <p:pic>
          <p:nvPicPr>
            <p:cNvPr id="197" name="Picture 196">
              <a:extLst>
                <a:ext uri="{FF2B5EF4-FFF2-40B4-BE49-F238E27FC236}">
                  <a16:creationId xmlns:a16="http://schemas.microsoft.com/office/drawing/2014/main" id="{A31D6301-6A2B-433F-AF6E-33AAF4B915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195" y="3202928"/>
              <a:ext cx="756004" cy="756004"/>
            </a:xfrm>
            <a:prstGeom prst="rect">
              <a:avLst/>
            </a:prstGeom>
          </p:spPr>
        </p:pic>
        <p:pic>
          <p:nvPicPr>
            <p:cNvPr id="198" name="Picture 197">
              <a:extLst>
                <a:ext uri="{FF2B5EF4-FFF2-40B4-BE49-F238E27FC236}">
                  <a16:creationId xmlns:a16="http://schemas.microsoft.com/office/drawing/2014/main" id="{9371F856-B0C0-43F8-A5BD-0AD3E9E3C5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56974" y="3406222"/>
              <a:ext cx="336122" cy="317801"/>
            </a:xfrm>
            <a:prstGeom prst="rect">
              <a:avLst/>
            </a:prstGeom>
          </p:spPr>
        </p:pic>
        <p:cxnSp>
          <p:nvCxnSpPr>
            <p:cNvPr id="7" name="Straight Connector 6">
              <a:extLst>
                <a:ext uri="{FF2B5EF4-FFF2-40B4-BE49-F238E27FC236}">
                  <a16:creationId xmlns:a16="http://schemas.microsoft.com/office/drawing/2014/main" id="{A65F3D3F-7C7E-4E02-8132-8EF1DFC495F1}"/>
                </a:ext>
              </a:extLst>
            </p:cNvPr>
            <p:cNvCxnSpPr>
              <a:cxnSpLocks/>
            </p:cNvCxnSpPr>
            <p:nvPr/>
          </p:nvCxnSpPr>
          <p:spPr>
            <a:xfrm>
              <a:off x="891239" y="4194115"/>
              <a:ext cx="1" cy="125836"/>
            </a:xfrm>
            <a:prstGeom prst="line">
              <a:avLst/>
            </a:prstGeom>
            <a:ln w="19050">
              <a:solidFill>
                <a:srgbClr val="800080"/>
              </a:solidFill>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32310F8E-3545-4644-876C-B942A475AC3D}"/>
                </a:ext>
              </a:extLst>
            </p:cNvPr>
            <p:cNvGrpSpPr/>
            <p:nvPr/>
          </p:nvGrpSpPr>
          <p:grpSpPr>
            <a:xfrm>
              <a:off x="2137147" y="4380501"/>
              <a:ext cx="730301" cy="520944"/>
              <a:chOff x="-917965" y="4214744"/>
              <a:chExt cx="958749" cy="876887"/>
            </a:xfrm>
          </p:grpSpPr>
          <p:sp>
            <p:nvSpPr>
              <p:cNvPr id="193" name="Rectangle 192">
                <a:extLst>
                  <a:ext uri="{FF2B5EF4-FFF2-40B4-BE49-F238E27FC236}">
                    <a16:creationId xmlns:a16="http://schemas.microsoft.com/office/drawing/2014/main" id="{67FDA0C2-14DD-49E9-906E-C91921EA0662}"/>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94" name="Rectangle 193">
                <a:extLst>
                  <a:ext uri="{FF2B5EF4-FFF2-40B4-BE49-F238E27FC236}">
                    <a16:creationId xmlns:a16="http://schemas.microsoft.com/office/drawing/2014/main" id="{0B2A84D3-209C-4762-8505-44110D97FB48}"/>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200" b="0" i="0" u="none" strike="noStrike" kern="0" cap="none" spc="0" normalizeH="0" baseline="0" noProof="0" dirty="0">
                    <a:ln>
                      <a:noFill/>
                    </a:ln>
                    <a:solidFill>
                      <a:srgbClr val="FFFFFF"/>
                    </a:solidFill>
                    <a:effectLst/>
                    <a:uLnTx/>
                    <a:uFillTx/>
                    <a:latin typeface="Arial"/>
                  </a:rPr>
                  <a:t>…</a:t>
                </a:r>
              </a:p>
            </p:txBody>
          </p:sp>
          <p:sp>
            <p:nvSpPr>
              <p:cNvPr id="195" name="Rectangle 194">
                <a:extLst>
                  <a:ext uri="{FF2B5EF4-FFF2-40B4-BE49-F238E27FC236}">
                    <a16:creationId xmlns:a16="http://schemas.microsoft.com/office/drawing/2014/main" id="{FD75548C-264B-4B1D-BAB8-75C50CD26E4C}"/>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lang="en-US" sz="1000" kern="0" dirty="0">
                    <a:solidFill>
                      <a:srgbClr val="FFFFFF"/>
                    </a:solidFill>
                    <a:latin typeface="Arial"/>
                    <a:ea typeface="Arial Unicode MS" pitchFamily="34" charset="-128"/>
                    <a:cs typeface="Arial Unicode MS" pitchFamily="34" charset="-128"/>
                  </a:rPr>
                  <a:t>…</a:t>
                </a: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grpSp>
        <p:grpSp>
          <p:nvGrpSpPr>
            <p:cNvPr id="187" name="Group 186">
              <a:extLst>
                <a:ext uri="{FF2B5EF4-FFF2-40B4-BE49-F238E27FC236}">
                  <a16:creationId xmlns:a16="http://schemas.microsoft.com/office/drawing/2014/main" id="{0530E922-1005-445A-900F-72FA7505D2F0}"/>
                </a:ext>
              </a:extLst>
            </p:cNvPr>
            <p:cNvGrpSpPr/>
            <p:nvPr/>
          </p:nvGrpSpPr>
          <p:grpSpPr>
            <a:xfrm>
              <a:off x="1334456" y="4380501"/>
              <a:ext cx="730301" cy="534193"/>
              <a:chOff x="2223050" y="3931879"/>
              <a:chExt cx="730301" cy="534193"/>
            </a:xfrm>
          </p:grpSpPr>
          <p:grpSp>
            <p:nvGrpSpPr>
              <p:cNvPr id="188" name="Group 187">
                <a:extLst>
                  <a:ext uri="{FF2B5EF4-FFF2-40B4-BE49-F238E27FC236}">
                    <a16:creationId xmlns:a16="http://schemas.microsoft.com/office/drawing/2014/main" id="{5A276339-C9FC-40C5-9DCA-7A1A9FDEEED6}"/>
                  </a:ext>
                </a:extLst>
              </p:cNvPr>
              <p:cNvGrpSpPr/>
              <p:nvPr/>
            </p:nvGrpSpPr>
            <p:grpSpPr>
              <a:xfrm>
                <a:off x="2223050" y="3931879"/>
                <a:ext cx="730301" cy="520944"/>
                <a:chOff x="-917965" y="4214744"/>
                <a:chExt cx="958749" cy="876887"/>
              </a:xfrm>
            </p:grpSpPr>
            <p:sp>
              <p:nvSpPr>
                <p:cNvPr id="190" name="Rectangle 189">
                  <a:extLst>
                    <a:ext uri="{FF2B5EF4-FFF2-40B4-BE49-F238E27FC236}">
                      <a16:creationId xmlns:a16="http://schemas.microsoft.com/office/drawing/2014/main" id="{B59EE5E6-DACA-4316-B213-3384A6000E01}"/>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91" name="Rectangle 190">
                  <a:extLst>
                    <a:ext uri="{FF2B5EF4-FFF2-40B4-BE49-F238E27FC236}">
                      <a16:creationId xmlns:a16="http://schemas.microsoft.com/office/drawing/2014/main" id="{737C5200-6FEF-4EF3-A1C8-806B926CD79D}"/>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192" name="Rectangle 191">
                  <a:extLst>
                    <a:ext uri="{FF2B5EF4-FFF2-40B4-BE49-F238E27FC236}">
                      <a16:creationId xmlns:a16="http://schemas.microsoft.com/office/drawing/2014/main" id="{3AF5A60D-419B-4580-99EE-8F30E28A7922}"/>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pic>
            <p:nvPicPr>
              <p:cNvPr id="189" name="Picture 188">
                <a:extLst>
                  <a:ext uri="{FF2B5EF4-FFF2-40B4-BE49-F238E27FC236}">
                    <a16:creationId xmlns:a16="http://schemas.microsoft.com/office/drawing/2014/main" id="{D045DCA0-E618-4915-ADB3-AC57DE7ABD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8536" y="4101003"/>
                <a:ext cx="365069" cy="365069"/>
              </a:xfrm>
              <a:prstGeom prst="rect">
                <a:avLst/>
              </a:prstGeom>
            </p:spPr>
          </p:pic>
        </p:grpSp>
        <p:grpSp>
          <p:nvGrpSpPr>
            <p:cNvPr id="5" name="Group 4">
              <a:extLst>
                <a:ext uri="{FF2B5EF4-FFF2-40B4-BE49-F238E27FC236}">
                  <a16:creationId xmlns:a16="http://schemas.microsoft.com/office/drawing/2014/main" id="{9FAFBC30-784D-4479-AD22-D430C945FEB2}"/>
                </a:ext>
              </a:extLst>
            </p:cNvPr>
            <p:cNvGrpSpPr/>
            <p:nvPr/>
          </p:nvGrpSpPr>
          <p:grpSpPr>
            <a:xfrm>
              <a:off x="513237" y="4334468"/>
              <a:ext cx="756004" cy="756004"/>
              <a:chOff x="445221" y="4361138"/>
              <a:chExt cx="756004" cy="756004"/>
            </a:xfrm>
          </p:grpSpPr>
          <p:grpSp>
            <p:nvGrpSpPr>
              <p:cNvPr id="185" name="Group 184">
                <a:extLst>
                  <a:ext uri="{FF2B5EF4-FFF2-40B4-BE49-F238E27FC236}">
                    <a16:creationId xmlns:a16="http://schemas.microsoft.com/office/drawing/2014/main" id="{80E3954F-7890-42AC-83AD-52D5732FC833}"/>
                  </a:ext>
                </a:extLst>
              </p:cNvPr>
              <p:cNvGrpSpPr/>
              <p:nvPr/>
            </p:nvGrpSpPr>
            <p:grpSpPr>
              <a:xfrm>
                <a:off x="460311" y="4407171"/>
                <a:ext cx="730301" cy="520944"/>
                <a:chOff x="-917965" y="4214744"/>
                <a:chExt cx="958749" cy="876887"/>
              </a:xfrm>
            </p:grpSpPr>
            <p:sp>
              <p:nvSpPr>
                <p:cNvPr id="196" name="Rectangle 195">
                  <a:extLst>
                    <a:ext uri="{FF2B5EF4-FFF2-40B4-BE49-F238E27FC236}">
                      <a16:creationId xmlns:a16="http://schemas.microsoft.com/office/drawing/2014/main" id="{10C187E2-AD10-4219-A6AB-B474D3A5C3AF}"/>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199" name="Rectangle 198">
                  <a:extLst>
                    <a:ext uri="{FF2B5EF4-FFF2-40B4-BE49-F238E27FC236}">
                      <a16:creationId xmlns:a16="http://schemas.microsoft.com/office/drawing/2014/main" id="{2847EB63-995A-4041-8A4A-73266C2ECAA5}"/>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201" name="Rectangle 200">
                  <a:extLst>
                    <a:ext uri="{FF2B5EF4-FFF2-40B4-BE49-F238E27FC236}">
                      <a16:creationId xmlns:a16="http://schemas.microsoft.com/office/drawing/2014/main" id="{9DDA8035-3778-4930-A3F3-C1048B0601A1}"/>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pic>
            <p:nvPicPr>
              <p:cNvPr id="184" name="Picture 183">
                <a:extLst>
                  <a:ext uri="{FF2B5EF4-FFF2-40B4-BE49-F238E27FC236}">
                    <a16:creationId xmlns:a16="http://schemas.microsoft.com/office/drawing/2014/main" id="{7A69B08C-CB2C-4562-8B3A-5D8F9C6657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221" y="4361138"/>
                <a:ext cx="756004" cy="756004"/>
              </a:xfrm>
              <a:prstGeom prst="rect">
                <a:avLst/>
              </a:prstGeom>
            </p:spPr>
          </p:pic>
        </p:grpSp>
        <p:sp>
          <p:nvSpPr>
            <p:cNvPr id="202" name="TextBox 201">
              <a:extLst>
                <a:ext uri="{FF2B5EF4-FFF2-40B4-BE49-F238E27FC236}">
                  <a16:creationId xmlns:a16="http://schemas.microsoft.com/office/drawing/2014/main" id="{1CF49A9F-E6D3-4E23-864B-10CBED481728}"/>
                </a:ext>
              </a:extLst>
            </p:cNvPr>
            <p:cNvSpPr txBox="1"/>
            <p:nvPr/>
          </p:nvSpPr>
          <p:spPr>
            <a:xfrm>
              <a:off x="799889" y="3789220"/>
              <a:ext cx="911507" cy="215444"/>
            </a:xfrm>
            <a:prstGeom prst="rect">
              <a:avLst/>
            </a:prstGeom>
            <a:noFill/>
          </p:spPr>
          <p:txBody>
            <a:bodyPr wrap="square" rtlCol="0">
              <a:spAutoFit/>
            </a:bodyPr>
            <a:lstStyle/>
            <a:p>
              <a:r>
                <a:rPr lang="en-AU" sz="800" dirty="0">
                  <a:solidFill>
                    <a:srgbClr val="800080"/>
                  </a:solidFill>
                  <a:latin typeface="Arial" panose="020B0604020202020204" pitchFamily="34" charset="0"/>
                  <a:cs typeface="Arial" panose="020B0604020202020204" pitchFamily="34" charset="0"/>
                </a:rPr>
                <a:t>Managed API</a:t>
              </a:r>
            </a:p>
          </p:txBody>
        </p:sp>
        <p:cxnSp>
          <p:nvCxnSpPr>
            <p:cNvPr id="203" name="Straight Connector 202">
              <a:extLst>
                <a:ext uri="{FF2B5EF4-FFF2-40B4-BE49-F238E27FC236}">
                  <a16:creationId xmlns:a16="http://schemas.microsoft.com/office/drawing/2014/main" id="{DE888C1B-8197-4CA3-A0A9-00229CA9E8D8}"/>
                </a:ext>
              </a:extLst>
            </p:cNvPr>
            <p:cNvCxnSpPr>
              <a:cxnSpLocks/>
            </p:cNvCxnSpPr>
            <p:nvPr/>
          </p:nvCxnSpPr>
          <p:spPr>
            <a:xfrm>
              <a:off x="1684608" y="4204184"/>
              <a:ext cx="1" cy="125836"/>
            </a:xfrm>
            <a:prstGeom prst="line">
              <a:avLst/>
            </a:prstGeom>
            <a:ln w="19050">
              <a:solidFill>
                <a:srgbClr val="800080"/>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7B40C9B6-1B66-43E4-80ED-F5C8DE2B1638}"/>
                </a:ext>
              </a:extLst>
            </p:cNvPr>
            <p:cNvCxnSpPr>
              <a:cxnSpLocks/>
            </p:cNvCxnSpPr>
            <p:nvPr/>
          </p:nvCxnSpPr>
          <p:spPr>
            <a:xfrm>
              <a:off x="2537258" y="4198864"/>
              <a:ext cx="1" cy="125836"/>
            </a:xfrm>
            <a:prstGeom prst="line">
              <a:avLst/>
            </a:prstGeom>
            <a:ln w="19050">
              <a:solidFill>
                <a:srgbClr val="800080"/>
              </a:solidFill>
            </a:ln>
          </p:spPr>
          <p:style>
            <a:lnRef idx="1">
              <a:schemeClr val="accent1"/>
            </a:lnRef>
            <a:fillRef idx="0">
              <a:schemeClr val="accent1"/>
            </a:fillRef>
            <a:effectRef idx="0">
              <a:schemeClr val="accent1"/>
            </a:effectRef>
            <a:fontRef idx="minor">
              <a:schemeClr val="tx1"/>
            </a:fontRef>
          </p:style>
        </p:cxnSp>
        <p:cxnSp>
          <p:nvCxnSpPr>
            <p:cNvPr id="214" name="Straight Arrow Connector 298">
              <a:extLst>
                <a:ext uri="{FF2B5EF4-FFF2-40B4-BE49-F238E27FC236}">
                  <a16:creationId xmlns:a16="http://schemas.microsoft.com/office/drawing/2014/main" id="{7CC3E241-DBE3-498B-9B9E-F3A79FBCC291}"/>
                </a:ext>
              </a:extLst>
            </p:cNvPr>
            <p:cNvCxnSpPr>
              <a:cxnSpLocks/>
            </p:cNvCxnSpPr>
            <p:nvPr/>
          </p:nvCxnSpPr>
          <p:spPr>
            <a:xfrm flipV="1">
              <a:off x="1736606" y="3780806"/>
              <a:ext cx="0" cy="226611"/>
            </a:xfrm>
            <a:prstGeom prst="straightConnector1">
              <a:avLst/>
            </a:prstGeom>
            <a:noFill/>
            <a:ln w="19050" cap="flat" cmpd="sng" algn="ctr">
              <a:solidFill>
                <a:srgbClr val="800080"/>
              </a:solidFill>
              <a:prstDash val="solid"/>
              <a:headEnd type="triangle" w="lg" len="med"/>
              <a:tailEnd type="triangle" w="lg" len="med"/>
            </a:ln>
            <a:effectLst/>
          </p:spPr>
        </p:cxnSp>
        <p:cxnSp>
          <p:nvCxnSpPr>
            <p:cNvPr id="216" name="Straight Arrow Connector 298">
              <a:extLst>
                <a:ext uri="{FF2B5EF4-FFF2-40B4-BE49-F238E27FC236}">
                  <a16:creationId xmlns:a16="http://schemas.microsoft.com/office/drawing/2014/main" id="{1106F2A0-DA50-4155-B1EF-5C2E1EC2BC47}"/>
                </a:ext>
              </a:extLst>
            </p:cNvPr>
            <p:cNvCxnSpPr>
              <a:cxnSpLocks/>
            </p:cNvCxnSpPr>
            <p:nvPr/>
          </p:nvCxnSpPr>
          <p:spPr>
            <a:xfrm flipV="1">
              <a:off x="2713211" y="3786629"/>
              <a:ext cx="0" cy="226611"/>
            </a:xfrm>
            <a:prstGeom prst="straightConnector1">
              <a:avLst/>
            </a:prstGeom>
            <a:noFill/>
            <a:ln w="19050" cap="flat" cmpd="sng" algn="ctr">
              <a:solidFill>
                <a:srgbClr val="800080"/>
              </a:solidFill>
              <a:prstDash val="solid"/>
              <a:headEnd type="triangle" w="lg" len="med"/>
              <a:tailEnd type="triangle" w="lg" len="med"/>
            </a:ln>
            <a:effectLst/>
          </p:spPr>
        </p:cxnSp>
        <p:sp>
          <p:nvSpPr>
            <p:cNvPr id="217" name="TextBox 216">
              <a:extLst>
                <a:ext uri="{FF2B5EF4-FFF2-40B4-BE49-F238E27FC236}">
                  <a16:creationId xmlns:a16="http://schemas.microsoft.com/office/drawing/2014/main" id="{5283F49E-5249-4DEC-A2E5-343D2EBB9041}"/>
                </a:ext>
              </a:extLst>
            </p:cNvPr>
            <p:cNvSpPr txBox="1"/>
            <p:nvPr/>
          </p:nvSpPr>
          <p:spPr>
            <a:xfrm>
              <a:off x="1850121" y="3789220"/>
              <a:ext cx="911507" cy="215444"/>
            </a:xfrm>
            <a:prstGeom prst="rect">
              <a:avLst/>
            </a:prstGeom>
            <a:noFill/>
          </p:spPr>
          <p:txBody>
            <a:bodyPr wrap="square" rtlCol="0">
              <a:spAutoFit/>
            </a:bodyPr>
            <a:lstStyle/>
            <a:p>
              <a:r>
                <a:rPr lang="en-AU" sz="800" dirty="0">
                  <a:solidFill>
                    <a:srgbClr val="800080"/>
                  </a:solidFill>
                  <a:latin typeface="Arial" panose="020B0604020202020204" pitchFamily="34" charset="0"/>
                  <a:cs typeface="Arial" panose="020B0604020202020204" pitchFamily="34" charset="0"/>
                </a:rPr>
                <a:t>Managed API</a:t>
              </a:r>
            </a:p>
          </p:txBody>
        </p:sp>
        <p:pic>
          <p:nvPicPr>
            <p:cNvPr id="17" name="Picture 16">
              <a:extLst>
                <a:ext uri="{FF2B5EF4-FFF2-40B4-BE49-F238E27FC236}">
                  <a16:creationId xmlns:a16="http://schemas.microsoft.com/office/drawing/2014/main" id="{784E7C15-8678-4C04-BEC7-4249CC29D17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05627" y="3358053"/>
              <a:ext cx="387071" cy="387071"/>
            </a:xfrm>
            <a:prstGeom prst="rect">
              <a:avLst/>
            </a:prstGeom>
          </p:spPr>
        </p:pic>
      </p:grpSp>
      <p:grpSp>
        <p:nvGrpSpPr>
          <p:cNvPr id="21" name="Group 20">
            <a:extLst>
              <a:ext uri="{FF2B5EF4-FFF2-40B4-BE49-F238E27FC236}">
                <a16:creationId xmlns:a16="http://schemas.microsoft.com/office/drawing/2014/main" id="{78CE7527-9378-4F4C-9FF9-AB373BAB14DC}"/>
              </a:ext>
            </a:extLst>
          </p:cNvPr>
          <p:cNvGrpSpPr/>
          <p:nvPr/>
        </p:nvGrpSpPr>
        <p:grpSpPr>
          <a:xfrm>
            <a:off x="3649315" y="3697599"/>
            <a:ext cx="1919695" cy="294999"/>
            <a:chOff x="3649315" y="3697599"/>
            <a:chExt cx="1919695" cy="294999"/>
          </a:xfrm>
        </p:grpSpPr>
        <p:sp>
          <p:nvSpPr>
            <p:cNvPr id="347" name="TextBox 346">
              <a:extLst>
                <a:ext uri="{FF2B5EF4-FFF2-40B4-BE49-F238E27FC236}">
                  <a16:creationId xmlns:a16="http://schemas.microsoft.com/office/drawing/2014/main" id="{CD42FA02-7592-4905-A15A-0E7E4FF7CD5D}"/>
                </a:ext>
              </a:extLst>
            </p:cNvPr>
            <p:cNvSpPr txBox="1"/>
            <p:nvPr/>
          </p:nvSpPr>
          <p:spPr>
            <a:xfrm>
              <a:off x="3803324" y="3761310"/>
              <a:ext cx="702451" cy="215444"/>
            </a:xfrm>
            <a:prstGeom prst="rect">
              <a:avLst/>
            </a:prstGeom>
            <a:noFill/>
          </p:spPr>
          <p:txBody>
            <a:bodyPr wrap="square" rtlCol="0">
              <a:spAutoFit/>
            </a:bodyPr>
            <a:lstStyle/>
            <a:p>
              <a:r>
                <a:rPr lang="de-DE" sz="800" dirty="0">
                  <a:solidFill>
                    <a:srgbClr val="800080"/>
                  </a:solidFill>
                  <a:latin typeface="Arial" panose="020B0604020202020204" pitchFamily="34" charset="0"/>
                  <a:cs typeface="Arial" panose="020B0604020202020204" pitchFamily="34" charset="0"/>
                </a:rPr>
                <a:t>Pub/Sub</a:t>
              </a:r>
            </a:p>
          </p:txBody>
        </p:sp>
        <p:grpSp>
          <p:nvGrpSpPr>
            <p:cNvPr id="20" name="Group 19">
              <a:extLst>
                <a:ext uri="{FF2B5EF4-FFF2-40B4-BE49-F238E27FC236}">
                  <a16:creationId xmlns:a16="http://schemas.microsoft.com/office/drawing/2014/main" id="{538FFEA2-BEDE-416B-9C8C-D63DA911DC16}"/>
                </a:ext>
              </a:extLst>
            </p:cNvPr>
            <p:cNvGrpSpPr/>
            <p:nvPr/>
          </p:nvGrpSpPr>
          <p:grpSpPr>
            <a:xfrm>
              <a:off x="3649315" y="3697599"/>
              <a:ext cx="102106" cy="280455"/>
              <a:chOff x="3649315" y="3697599"/>
              <a:chExt cx="102106" cy="280455"/>
            </a:xfrm>
          </p:grpSpPr>
          <p:cxnSp>
            <p:nvCxnSpPr>
              <p:cNvPr id="342" name="Straight Arrow Connector 298">
                <a:extLst>
                  <a:ext uri="{FF2B5EF4-FFF2-40B4-BE49-F238E27FC236}">
                    <a16:creationId xmlns:a16="http://schemas.microsoft.com/office/drawing/2014/main" id="{327E57CE-B23E-45C9-8CBD-E947DD055052}"/>
                  </a:ext>
                </a:extLst>
              </p:cNvPr>
              <p:cNvCxnSpPr>
                <a:cxnSpLocks/>
              </p:cNvCxnSpPr>
              <p:nvPr/>
            </p:nvCxnSpPr>
            <p:spPr>
              <a:xfrm flipV="1">
                <a:off x="3751421" y="3697599"/>
                <a:ext cx="0" cy="274571"/>
              </a:xfrm>
              <a:prstGeom prst="straightConnector1">
                <a:avLst/>
              </a:prstGeom>
              <a:noFill/>
              <a:ln w="19050" cap="flat" cmpd="sng" algn="ctr">
                <a:solidFill>
                  <a:srgbClr val="800080"/>
                </a:solidFill>
                <a:prstDash val="sysDot"/>
                <a:headEnd type="none" w="lg" len="med"/>
                <a:tailEnd type="triangle" w="lg" len="med"/>
              </a:ln>
              <a:effectLst/>
            </p:spPr>
          </p:cxnSp>
          <p:cxnSp>
            <p:nvCxnSpPr>
              <p:cNvPr id="220" name="Straight Arrow Connector 298">
                <a:extLst>
                  <a:ext uri="{FF2B5EF4-FFF2-40B4-BE49-F238E27FC236}">
                    <a16:creationId xmlns:a16="http://schemas.microsoft.com/office/drawing/2014/main" id="{C5A201A1-0688-4717-8039-594C51E1AA5B}"/>
                  </a:ext>
                </a:extLst>
              </p:cNvPr>
              <p:cNvCxnSpPr>
                <a:cxnSpLocks/>
              </p:cNvCxnSpPr>
              <p:nvPr/>
            </p:nvCxnSpPr>
            <p:spPr>
              <a:xfrm>
                <a:off x="3649315" y="3714498"/>
                <a:ext cx="0" cy="263556"/>
              </a:xfrm>
              <a:prstGeom prst="straightConnector1">
                <a:avLst/>
              </a:prstGeom>
              <a:noFill/>
              <a:ln w="19050" cap="flat" cmpd="sng" algn="ctr">
                <a:solidFill>
                  <a:srgbClr val="800080"/>
                </a:solidFill>
                <a:prstDash val="sysDot"/>
                <a:headEnd type="none" w="lg" len="med"/>
                <a:tailEnd type="triangle" w="lg" len="med"/>
              </a:ln>
              <a:effectLst/>
            </p:spPr>
          </p:cxnSp>
        </p:grpSp>
        <p:grpSp>
          <p:nvGrpSpPr>
            <p:cNvPr id="224" name="Group 223">
              <a:extLst>
                <a:ext uri="{FF2B5EF4-FFF2-40B4-BE49-F238E27FC236}">
                  <a16:creationId xmlns:a16="http://schemas.microsoft.com/office/drawing/2014/main" id="{BEB7CF9C-A5B9-485E-8A2B-2B11A6FC8A78}"/>
                </a:ext>
              </a:extLst>
            </p:cNvPr>
            <p:cNvGrpSpPr/>
            <p:nvPr/>
          </p:nvGrpSpPr>
          <p:grpSpPr>
            <a:xfrm>
              <a:off x="5466904" y="3705288"/>
              <a:ext cx="102106" cy="280455"/>
              <a:chOff x="3649315" y="3697599"/>
              <a:chExt cx="102106" cy="280455"/>
            </a:xfrm>
          </p:grpSpPr>
          <p:cxnSp>
            <p:nvCxnSpPr>
              <p:cNvPr id="225" name="Straight Arrow Connector 298">
                <a:extLst>
                  <a:ext uri="{FF2B5EF4-FFF2-40B4-BE49-F238E27FC236}">
                    <a16:creationId xmlns:a16="http://schemas.microsoft.com/office/drawing/2014/main" id="{2EFDFEA3-7756-405D-8772-23A6B1F91CE2}"/>
                  </a:ext>
                </a:extLst>
              </p:cNvPr>
              <p:cNvCxnSpPr>
                <a:cxnSpLocks/>
              </p:cNvCxnSpPr>
              <p:nvPr/>
            </p:nvCxnSpPr>
            <p:spPr>
              <a:xfrm flipV="1">
                <a:off x="3751421" y="3697599"/>
                <a:ext cx="0" cy="274571"/>
              </a:xfrm>
              <a:prstGeom prst="straightConnector1">
                <a:avLst/>
              </a:prstGeom>
              <a:noFill/>
              <a:ln w="19050" cap="flat" cmpd="sng" algn="ctr">
                <a:solidFill>
                  <a:srgbClr val="800080"/>
                </a:solidFill>
                <a:prstDash val="sysDot"/>
                <a:headEnd type="none" w="lg" len="med"/>
                <a:tailEnd type="triangle" w="lg" len="med"/>
              </a:ln>
              <a:effectLst/>
            </p:spPr>
          </p:cxnSp>
          <p:cxnSp>
            <p:nvCxnSpPr>
              <p:cNvPr id="226" name="Straight Arrow Connector 298">
                <a:extLst>
                  <a:ext uri="{FF2B5EF4-FFF2-40B4-BE49-F238E27FC236}">
                    <a16:creationId xmlns:a16="http://schemas.microsoft.com/office/drawing/2014/main" id="{323FF3E0-6B75-4FBA-8A46-9FDD9B2E8EA7}"/>
                  </a:ext>
                </a:extLst>
              </p:cNvPr>
              <p:cNvCxnSpPr>
                <a:cxnSpLocks/>
              </p:cNvCxnSpPr>
              <p:nvPr/>
            </p:nvCxnSpPr>
            <p:spPr>
              <a:xfrm>
                <a:off x="3649315" y="3714498"/>
                <a:ext cx="0" cy="263556"/>
              </a:xfrm>
              <a:prstGeom prst="straightConnector1">
                <a:avLst/>
              </a:prstGeom>
              <a:noFill/>
              <a:ln w="19050" cap="flat" cmpd="sng" algn="ctr">
                <a:solidFill>
                  <a:srgbClr val="800080"/>
                </a:solidFill>
                <a:prstDash val="sysDot"/>
                <a:headEnd type="none" w="lg" len="med"/>
                <a:tailEnd type="triangle" w="lg" len="med"/>
              </a:ln>
              <a:effectLst/>
            </p:spPr>
          </p:cxnSp>
        </p:grpSp>
        <p:grpSp>
          <p:nvGrpSpPr>
            <p:cNvPr id="227" name="Group 226">
              <a:extLst>
                <a:ext uri="{FF2B5EF4-FFF2-40B4-BE49-F238E27FC236}">
                  <a16:creationId xmlns:a16="http://schemas.microsoft.com/office/drawing/2014/main" id="{33CC71F4-128F-4EA1-B001-C626462D4E83}"/>
                </a:ext>
              </a:extLst>
            </p:cNvPr>
            <p:cNvGrpSpPr/>
            <p:nvPr/>
          </p:nvGrpSpPr>
          <p:grpSpPr>
            <a:xfrm>
              <a:off x="4559312" y="3712143"/>
              <a:ext cx="102106" cy="280455"/>
              <a:chOff x="3649315" y="3697599"/>
              <a:chExt cx="102106" cy="280455"/>
            </a:xfrm>
          </p:grpSpPr>
          <p:cxnSp>
            <p:nvCxnSpPr>
              <p:cNvPr id="228" name="Straight Arrow Connector 298">
                <a:extLst>
                  <a:ext uri="{FF2B5EF4-FFF2-40B4-BE49-F238E27FC236}">
                    <a16:creationId xmlns:a16="http://schemas.microsoft.com/office/drawing/2014/main" id="{1E73BC6D-97D0-4A34-BECC-3A2BB1BA3856}"/>
                  </a:ext>
                </a:extLst>
              </p:cNvPr>
              <p:cNvCxnSpPr>
                <a:cxnSpLocks/>
              </p:cNvCxnSpPr>
              <p:nvPr/>
            </p:nvCxnSpPr>
            <p:spPr>
              <a:xfrm flipV="1">
                <a:off x="3751421" y="3697599"/>
                <a:ext cx="0" cy="274571"/>
              </a:xfrm>
              <a:prstGeom prst="straightConnector1">
                <a:avLst/>
              </a:prstGeom>
              <a:noFill/>
              <a:ln w="19050" cap="flat" cmpd="sng" algn="ctr">
                <a:solidFill>
                  <a:srgbClr val="800080"/>
                </a:solidFill>
                <a:prstDash val="sysDot"/>
                <a:headEnd type="none" w="lg" len="med"/>
                <a:tailEnd type="triangle" w="lg" len="med"/>
              </a:ln>
              <a:effectLst/>
            </p:spPr>
          </p:cxnSp>
          <p:cxnSp>
            <p:nvCxnSpPr>
              <p:cNvPr id="229" name="Straight Arrow Connector 298">
                <a:extLst>
                  <a:ext uri="{FF2B5EF4-FFF2-40B4-BE49-F238E27FC236}">
                    <a16:creationId xmlns:a16="http://schemas.microsoft.com/office/drawing/2014/main" id="{38F476B3-0F1D-41E1-9866-BCA219E1B375}"/>
                  </a:ext>
                </a:extLst>
              </p:cNvPr>
              <p:cNvCxnSpPr>
                <a:cxnSpLocks/>
              </p:cNvCxnSpPr>
              <p:nvPr/>
            </p:nvCxnSpPr>
            <p:spPr>
              <a:xfrm>
                <a:off x="3649315" y="3714498"/>
                <a:ext cx="0" cy="263556"/>
              </a:xfrm>
              <a:prstGeom prst="straightConnector1">
                <a:avLst/>
              </a:prstGeom>
              <a:noFill/>
              <a:ln w="19050" cap="flat" cmpd="sng" algn="ctr">
                <a:solidFill>
                  <a:srgbClr val="800080"/>
                </a:solidFill>
                <a:prstDash val="sysDot"/>
                <a:headEnd type="none" w="lg" len="med"/>
                <a:tailEnd type="triangle" w="lg" len="med"/>
              </a:ln>
              <a:effectLst/>
            </p:spPr>
          </p:cxnSp>
        </p:grpSp>
        <p:sp>
          <p:nvSpPr>
            <p:cNvPr id="230" name="TextBox 229">
              <a:extLst>
                <a:ext uri="{FF2B5EF4-FFF2-40B4-BE49-F238E27FC236}">
                  <a16:creationId xmlns:a16="http://schemas.microsoft.com/office/drawing/2014/main" id="{241ADB0F-25AB-4963-B6E6-51ABD5DCD48B}"/>
                </a:ext>
              </a:extLst>
            </p:cNvPr>
            <p:cNvSpPr txBox="1"/>
            <p:nvPr/>
          </p:nvSpPr>
          <p:spPr>
            <a:xfrm>
              <a:off x="4778370" y="3751787"/>
              <a:ext cx="702451" cy="215444"/>
            </a:xfrm>
            <a:prstGeom prst="rect">
              <a:avLst/>
            </a:prstGeom>
            <a:noFill/>
          </p:spPr>
          <p:txBody>
            <a:bodyPr wrap="square" rtlCol="0">
              <a:spAutoFit/>
            </a:bodyPr>
            <a:lstStyle/>
            <a:p>
              <a:r>
                <a:rPr lang="de-DE" sz="800" dirty="0">
                  <a:solidFill>
                    <a:srgbClr val="800080"/>
                  </a:solidFill>
                  <a:latin typeface="Arial" panose="020B0604020202020204" pitchFamily="34" charset="0"/>
                  <a:cs typeface="Arial" panose="020B0604020202020204" pitchFamily="34" charset="0"/>
                </a:rPr>
                <a:t>Pub/Sub</a:t>
              </a:r>
            </a:p>
          </p:txBody>
        </p:sp>
      </p:grpSp>
      <p:grpSp>
        <p:nvGrpSpPr>
          <p:cNvPr id="232" name="Group 231">
            <a:extLst>
              <a:ext uri="{FF2B5EF4-FFF2-40B4-BE49-F238E27FC236}">
                <a16:creationId xmlns:a16="http://schemas.microsoft.com/office/drawing/2014/main" id="{437E0B79-F01A-489C-9E58-4820C4F30612}"/>
              </a:ext>
            </a:extLst>
          </p:cNvPr>
          <p:cNvGrpSpPr/>
          <p:nvPr/>
        </p:nvGrpSpPr>
        <p:grpSpPr>
          <a:xfrm>
            <a:off x="3664590" y="4249919"/>
            <a:ext cx="1919695" cy="294999"/>
            <a:chOff x="3649315" y="3697599"/>
            <a:chExt cx="1919695" cy="294999"/>
          </a:xfrm>
        </p:grpSpPr>
        <p:sp>
          <p:nvSpPr>
            <p:cNvPr id="233" name="TextBox 232">
              <a:extLst>
                <a:ext uri="{FF2B5EF4-FFF2-40B4-BE49-F238E27FC236}">
                  <a16:creationId xmlns:a16="http://schemas.microsoft.com/office/drawing/2014/main" id="{A9B69C04-C3FB-4CB2-B993-C5E8F7E773B7}"/>
                </a:ext>
              </a:extLst>
            </p:cNvPr>
            <p:cNvSpPr txBox="1"/>
            <p:nvPr/>
          </p:nvSpPr>
          <p:spPr>
            <a:xfrm>
              <a:off x="3803324" y="3761310"/>
              <a:ext cx="702451" cy="215444"/>
            </a:xfrm>
            <a:prstGeom prst="rect">
              <a:avLst/>
            </a:prstGeom>
            <a:noFill/>
          </p:spPr>
          <p:txBody>
            <a:bodyPr wrap="square" rtlCol="0">
              <a:spAutoFit/>
            </a:bodyPr>
            <a:lstStyle/>
            <a:p>
              <a:r>
                <a:rPr lang="de-DE" sz="800" dirty="0">
                  <a:solidFill>
                    <a:srgbClr val="800080"/>
                  </a:solidFill>
                  <a:latin typeface="Arial" panose="020B0604020202020204" pitchFamily="34" charset="0"/>
                  <a:cs typeface="Arial" panose="020B0604020202020204" pitchFamily="34" charset="0"/>
                </a:rPr>
                <a:t>Pub/Sub</a:t>
              </a:r>
            </a:p>
          </p:txBody>
        </p:sp>
        <p:grpSp>
          <p:nvGrpSpPr>
            <p:cNvPr id="234" name="Group 233">
              <a:extLst>
                <a:ext uri="{FF2B5EF4-FFF2-40B4-BE49-F238E27FC236}">
                  <a16:creationId xmlns:a16="http://schemas.microsoft.com/office/drawing/2014/main" id="{6A6CB654-DB5A-4365-8D31-90424DE6C8AD}"/>
                </a:ext>
              </a:extLst>
            </p:cNvPr>
            <p:cNvGrpSpPr/>
            <p:nvPr/>
          </p:nvGrpSpPr>
          <p:grpSpPr>
            <a:xfrm>
              <a:off x="3649315" y="3697599"/>
              <a:ext cx="102106" cy="280455"/>
              <a:chOff x="3649315" y="3697599"/>
              <a:chExt cx="102106" cy="280455"/>
            </a:xfrm>
          </p:grpSpPr>
          <p:cxnSp>
            <p:nvCxnSpPr>
              <p:cNvPr id="244" name="Straight Arrow Connector 298">
                <a:extLst>
                  <a:ext uri="{FF2B5EF4-FFF2-40B4-BE49-F238E27FC236}">
                    <a16:creationId xmlns:a16="http://schemas.microsoft.com/office/drawing/2014/main" id="{4B0C009B-788B-4068-9769-FEB74B5499B2}"/>
                  </a:ext>
                </a:extLst>
              </p:cNvPr>
              <p:cNvCxnSpPr>
                <a:cxnSpLocks/>
              </p:cNvCxnSpPr>
              <p:nvPr/>
            </p:nvCxnSpPr>
            <p:spPr>
              <a:xfrm flipV="1">
                <a:off x="3751421" y="3697599"/>
                <a:ext cx="0" cy="274571"/>
              </a:xfrm>
              <a:prstGeom prst="straightConnector1">
                <a:avLst/>
              </a:prstGeom>
              <a:noFill/>
              <a:ln w="19050" cap="flat" cmpd="sng" algn="ctr">
                <a:solidFill>
                  <a:srgbClr val="800080"/>
                </a:solidFill>
                <a:prstDash val="sysDot"/>
                <a:headEnd type="none" w="lg" len="med"/>
                <a:tailEnd type="triangle" w="lg" len="med"/>
              </a:ln>
              <a:effectLst/>
            </p:spPr>
          </p:cxnSp>
          <p:cxnSp>
            <p:nvCxnSpPr>
              <p:cNvPr id="246" name="Straight Arrow Connector 298">
                <a:extLst>
                  <a:ext uri="{FF2B5EF4-FFF2-40B4-BE49-F238E27FC236}">
                    <a16:creationId xmlns:a16="http://schemas.microsoft.com/office/drawing/2014/main" id="{107AC665-6186-4963-A230-8C6503014930}"/>
                  </a:ext>
                </a:extLst>
              </p:cNvPr>
              <p:cNvCxnSpPr>
                <a:cxnSpLocks/>
              </p:cNvCxnSpPr>
              <p:nvPr/>
            </p:nvCxnSpPr>
            <p:spPr>
              <a:xfrm>
                <a:off x="3649315" y="3714498"/>
                <a:ext cx="0" cy="263556"/>
              </a:xfrm>
              <a:prstGeom prst="straightConnector1">
                <a:avLst/>
              </a:prstGeom>
              <a:noFill/>
              <a:ln w="19050" cap="flat" cmpd="sng" algn="ctr">
                <a:solidFill>
                  <a:srgbClr val="800080"/>
                </a:solidFill>
                <a:prstDash val="sysDot"/>
                <a:headEnd type="none" w="lg" len="med"/>
                <a:tailEnd type="triangle" w="lg" len="med"/>
              </a:ln>
              <a:effectLst/>
            </p:spPr>
          </p:cxnSp>
        </p:grpSp>
        <p:grpSp>
          <p:nvGrpSpPr>
            <p:cNvPr id="235" name="Group 234">
              <a:extLst>
                <a:ext uri="{FF2B5EF4-FFF2-40B4-BE49-F238E27FC236}">
                  <a16:creationId xmlns:a16="http://schemas.microsoft.com/office/drawing/2014/main" id="{360D7D1E-CA09-4D87-A6D5-E9427C2FDF5E}"/>
                </a:ext>
              </a:extLst>
            </p:cNvPr>
            <p:cNvGrpSpPr/>
            <p:nvPr/>
          </p:nvGrpSpPr>
          <p:grpSpPr>
            <a:xfrm>
              <a:off x="5466904" y="3705288"/>
              <a:ext cx="102106" cy="280455"/>
              <a:chOff x="3649315" y="3697599"/>
              <a:chExt cx="102106" cy="280455"/>
            </a:xfrm>
          </p:grpSpPr>
          <p:cxnSp>
            <p:nvCxnSpPr>
              <p:cNvPr id="240" name="Straight Arrow Connector 298">
                <a:extLst>
                  <a:ext uri="{FF2B5EF4-FFF2-40B4-BE49-F238E27FC236}">
                    <a16:creationId xmlns:a16="http://schemas.microsoft.com/office/drawing/2014/main" id="{55B56795-3A30-4EAC-B7EA-3B1505E5652A}"/>
                  </a:ext>
                </a:extLst>
              </p:cNvPr>
              <p:cNvCxnSpPr>
                <a:cxnSpLocks/>
              </p:cNvCxnSpPr>
              <p:nvPr/>
            </p:nvCxnSpPr>
            <p:spPr>
              <a:xfrm flipV="1">
                <a:off x="3751421" y="3697599"/>
                <a:ext cx="0" cy="274571"/>
              </a:xfrm>
              <a:prstGeom prst="straightConnector1">
                <a:avLst/>
              </a:prstGeom>
              <a:noFill/>
              <a:ln w="19050" cap="flat" cmpd="sng" algn="ctr">
                <a:solidFill>
                  <a:srgbClr val="800080"/>
                </a:solidFill>
                <a:prstDash val="sysDot"/>
                <a:headEnd type="none" w="lg" len="med"/>
                <a:tailEnd type="triangle" w="lg" len="med"/>
              </a:ln>
              <a:effectLst/>
            </p:spPr>
          </p:cxnSp>
          <p:cxnSp>
            <p:nvCxnSpPr>
              <p:cNvPr id="241" name="Straight Arrow Connector 298">
                <a:extLst>
                  <a:ext uri="{FF2B5EF4-FFF2-40B4-BE49-F238E27FC236}">
                    <a16:creationId xmlns:a16="http://schemas.microsoft.com/office/drawing/2014/main" id="{DD3C04CE-B988-46FB-BE25-FA4E2552D644}"/>
                  </a:ext>
                </a:extLst>
              </p:cNvPr>
              <p:cNvCxnSpPr>
                <a:cxnSpLocks/>
              </p:cNvCxnSpPr>
              <p:nvPr/>
            </p:nvCxnSpPr>
            <p:spPr>
              <a:xfrm>
                <a:off x="3649315" y="3714498"/>
                <a:ext cx="0" cy="263556"/>
              </a:xfrm>
              <a:prstGeom prst="straightConnector1">
                <a:avLst/>
              </a:prstGeom>
              <a:noFill/>
              <a:ln w="19050" cap="flat" cmpd="sng" algn="ctr">
                <a:solidFill>
                  <a:srgbClr val="800080"/>
                </a:solidFill>
                <a:prstDash val="sysDot"/>
                <a:headEnd type="none" w="lg" len="med"/>
                <a:tailEnd type="triangle" w="lg" len="med"/>
              </a:ln>
              <a:effectLst/>
            </p:spPr>
          </p:cxnSp>
        </p:grpSp>
        <p:grpSp>
          <p:nvGrpSpPr>
            <p:cNvPr id="236" name="Group 235">
              <a:extLst>
                <a:ext uri="{FF2B5EF4-FFF2-40B4-BE49-F238E27FC236}">
                  <a16:creationId xmlns:a16="http://schemas.microsoft.com/office/drawing/2014/main" id="{944BAF92-ACCF-411A-96F5-5BAE7C302162}"/>
                </a:ext>
              </a:extLst>
            </p:cNvPr>
            <p:cNvGrpSpPr/>
            <p:nvPr/>
          </p:nvGrpSpPr>
          <p:grpSpPr>
            <a:xfrm>
              <a:off x="4559312" y="3712143"/>
              <a:ext cx="102106" cy="280455"/>
              <a:chOff x="3649315" y="3697599"/>
              <a:chExt cx="102106" cy="280455"/>
            </a:xfrm>
          </p:grpSpPr>
          <p:cxnSp>
            <p:nvCxnSpPr>
              <p:cNvPr id="238" name="Straight Arrow Connector 298">
                <a:extLst>
                  <a:ext uri="{FF2B5EF4-FFF2-40B4-BE49-F238E27FC236}">
                    <a16:creationId xmlns:a16="http://schemas.microsoft.com/office/drawing/2014/main" id="{592F5C2A-32C4-451F-B080-B7D8C460A9E1}"/>
                  </a:ext>
                </a:extLst>
              </p:cNvPr>
              <p:cNvCxnSpPr>
                <a:cxnSpLocks/>
              </p:cNvCxnSpPr>
              <p:nvPr/>
            </p:nvCxnSpPr>
            <p:spPr>
              <a:xfrm flipV="1">
                <a:off x="3751421" y="3697599"/>
                <a:ext cx="0" cy="274571"/>
              </a:xfrm>
              <a:prstGeom prst="straightConnector1">
                <a:avLst/>
              </a:prstGeom>
              <a:noFill/>
              <a:ln w="19050" cap="flat" cmpd="sng" algn="ctr">
                <a:solidFill>
                  <a:srgbClr val="800080"/>
                </a:solidFill>
                <a:prstDash val="sysDot"/>
                <a:headEnd type="none" w="lg" len="med"/>
                <a:tailEnd type="triangle" w="lg" len="med"/>
              </a:ln>
              <a:effectLst/>
            </p:spPr>
          </p:cxnSp>
          <p:cxnSp>
            <p:nvCxnSpPr>
              <p:cNvPr id="239" name="Straight Arrow Connector 298">
                <a:extLst>
                  <a:ext uri="{FF2B5EF4-FFF2-40B4-BE49-F238E27FC236}">
                    <a16:creationId xmlns:a16="http://schemas.microsoft.com/office/drawing/2014/main" id="{2FEBE9B8-2E5B-4896-88D6-49525B270420}"/>
                  </a:ext>
                </a:extLst>
              </p:cNvPr>
              <p:cNvCxnSpPr>
                <a:cxnSpLocks/>
              </p:cNvCxnSpPr>
              <p:nvPr/>
            </p:nvCxnSpPr>
            <p:spPr>
              <a:xfrm>
                <a:off x="3649315" y="3714498"/>
                <a:ext cx="0" cy="263556"/>
              </a:xfrm>
              <a:prstGeom prst="straightConnector1">
                <a:avLst/>
              </a:prstGeom>
              <a:noFill/>
              <a:ln w="19050" cap="flat" cmpd="sng" algn="ctr">
                <a:solidFill>
                  <a:srgbClr val="800080"/>
                </a:solidFill>
                <a:prstDash val="sysDot"/>
                <a:headEnd type="none" w="lg" len="med"/>
                <a:tailEnd type="triangle" w="lg" len="med"/>
              </a:ln>
              <a:effectLst/>
            </p:spPr>
          </p:cxnSp>
        </p:grpSp>
        <p:sp>
          <p:nvSpPr>
            <p:cNvPr id="237" name="TextBox 236">
              <a:extLst>
                <a:ext uri="{FF2B5EF4-FFF2-40B4-BE49-F238E27FC236}">
                  <a16:creationId xmlns:a16="http://schemas.microsoft.com/office/drawing/2014/main" id="{BA04D337-D1A2-4C0B-97B3-42AB50C67948}"/>
                </a:ext>
              </a:extLst>
            </p:cNvPr>
            <p:cNvSpPr txBox="1"/>
            <p:nvPr/>
          </p:nvSpPr>
          <p:spPr>
            <a:xfrm>
              <a:off x="4778370" y="3756867"/>
              <a:ext cx="702451" cy="215444"/>
            </a:xfrm>
            <a:prstGeom prst="rect">
              <a:avLst/>
            </a:prstGeom>
            <a:noFill/>
          </p:spPr>
          <p:txBody>
            <a:bodyPr wrap="square" rtlCol="0">
              <a:spAutoFit/>
            </a:bodyPr>
            <a:lstStyle/>
            <a:p>
              <a:r>
                <a:rPr lang="de-DE" sz="800" dirty="0">
                  <a:solidFill>
                    <a:srgbClr val="800080"/>
                  </a:solidFill>
                  <a:latin typeface="Arial" panose="020B0604020202020204" pitchFamily="34" charset="0"/>
                  <a:cs typeface="Arial" panose="020B0604020202020204" pitchFamily="34" charset="0"/>
                </a:rPr>
                <a:t>Pub/Sub</a:t>
              </a:r>
            </a:p>
          </p:txBody>
        </p:sp>
      </p:grpSp>
      <p:sp>
        <p:nvSpPr>
          <p:cNvPr id="251" name="Rectangle 250">
            <a:extLst>
              <a:ext uri="{FF2B5EF4-FFF2-40B4-BE49-F238E27FC236}">
                <a16:creationId xmlns:a16="http://schemas.microsoft.com/office/drawing/2014/main" id="{749F99C7-458F-475F-8332-F6B826849F24}"/>
              </a:ext>
            </a:extLst>
          </p:cNvPr>
          <p:cNvSpPr/>
          <p:nvPr/>
        </p:nvSpPr>
        <p:spPr bwMode="gray">
          <a:xfrm>
            <a:off x="7192977" y="3139580"/>
            <a:ext cx="672147" cy="1797968"/>
          </a:xfrm>
          <a:prstGeom prst="rect">
            <a:avLst/>
          </a:prstGeom>
          <a:solidFill>
            <a:srgbClr val="800080"/>
          </a:solidFill>
          <a:ln w="6350" algn="ctr">
            <a:noFill/>
            <a:miter lim="800000"/>
            <a:headEnd/>
            <a:tailEnd/>
          </a:ln>
        </p:spPr>
        <p:txBody>
          <a:bodyPr lIns="36000" tIns="72000" rIns="36000" bIns="72000" rtlCol="0" anchor="t"/>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Event Stream Processing</a:t>
            </a:r>
          </a:p>
        </p:txBody>
      </p:sp>
      <p:sp>
        <p:nvSpPr>
          <p:cNvPr id="254" name="Rectangle 253">
            <a:extLst>
              <a:ext uri="{FF2B5EF4-FFF2-40B4-BE49-F238E27FC236}">
                <a16:creationId xmlns:a16="http://schemas.microsoft.com/office/drawing/2014/main" id="{7660B787-C318-499D-8264-224D18195415}"/>
              </a:ext>
            </a:extLst>
          </p:cNvPr>
          <p:cNvSpPr/>
          <p:nvPr/>
        </p:nvSpPr>
        <p:spPr bwMode="gray">
          <a:xfrm>
            <a:off x="6297752" y="3148756"/>
            <a:ext cx="595369" cy="1797967"/>
          </a:xfrm>
          <a:prstGeom prst="rect">
            <a:avLst/>
          </a:prstGeom>
          <a:solidFill>
            <a:schemeClr val="tx1">
              <a:lumMod val="65000"/>
              <a:lumOff val="35000"/>
            </a:schemeClr>
          </a:solidFill>
          <a:ln w="12700">
            <a:noFill/>
            <a:miter lim="800000"/>
            <a:headEnd/>
            <a:tailEnd/>
          </a:ln>
          <a:effectLst/>
        </p:spPr>
        <p:txBody>
          <a:bodyPr lIns="0" tIns="36000" rIns="0" bIns="0" anchor="t"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900" b="0" i="0" u="none" strike="noStrike" kern="0" cap="none" spc="0" normalizeH="0" baseline="0" noProof="0" dirty="0">
                <a:ln>
                  <a:noFill/>
                </a:ln>
                <a:solidFill>
                  <a:srgbClr val="FFFFFF"/>
                </a:solidFill>
                <a:effectLst/>
                <a:uLnTx/>
                <a:uFillTx/>
                <a:latin typeface="Arial"/>
              </a:rPr>
              <a:t>Input </a:t>
            </a:r>
            <a:br>
              <a:rPr kumimoji="0" lang="en-US" sz="900" b="0" i="0" u="none" strike="noStrike" kern="0" cap="none" spc="0" normalizeH="0" baseline="0" noProof="0" dirty="0">
                <a:ln>
                  <a:noFill/>
                </a:ln>
                <a:solidFill>
                  <a:srgbClr val="FFFFFF"/>
                </a:solidFill>
                <a:effectLst/>
                <a:uLnTx/>
                <a:uFillTx/>
                <a:latin typeface="Arial"/>
              </a:rPr>
            </a:br>
            <a:r>
              <a:rPr kumimoji="0" lang="en-US" sz="900" b="0" i="0" u="none" strike="noStrike" kern="0" cap="none" spc="0" normalizeH="0" baseline="0" noProof="0" dirty="0">
                <a:ln>
                  <a:noFill/>
                </a:ln>
                <a:solidFill>
                  <a:srgbClr val="FFFFFF"/>
                </a:solidFill>
                <a:effectLst/>
                <a:uLnTx/>
                <a:uFillTx/>
                <a:latin typeface="Arial"/>
              </a:rPr>
              <a:t>Streams</a:t>
            </a:r>
          </a:p>
        </p:txBody>
      </p:sp>
      <p:grpSp>
        <p:nvGrpSpPr>
          <p:cNvPr id="282" name="Group 281">
            <a:extLst>
              <a:ext uri="{FF2B5EF4-FFF2-40B4-BE49-F238E27FC236}">
                <a16:creationId xmlns:a16="http://schemas.microsoft.com/office/drawing/2014/main" id="{F0D21D96-0355-46C3-9141-E24F29CEE49E}"/>
              </a:ext>
            </a:extLst>
          </p:cNvPr>
          <p:cNvGrpSpPr/>
          <p:nvPr/>
        </p:nvGrpSpPr>
        <p:grpSpPr>
          <a:xfrm>
            <a:off x="8089656" y="4434876"/>
            <a:ext cx="730301" cy="520944"/>
            <a:chOff x="-917965" y="4214744"/>
            <a:chExt cx="958749" cy="876887"/>
          </a:xfrm>
        </p:grpSpPr>
        <p:sp>
          <p:nvSpPr>
            <p:cNvPr id="305" name="Rectangle 304">
              <a:extLst>
                <a:ext uri="{FF2B5EF4-FFF2-40B4-BE49-F238E27FC236}">
                  <a16:creationId xmlns:a16="http://schemas.microsoft.com/office/drawing/2014/main" id="{906B8105-90FB-4B13-A760-6E02FA4DE9E2}"/>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06" name="Rectangle 305">
              <a:extLst>
                <a:ext uri="{FF2B5EF4-FFF2-40B4-BE49-F238E27FC236}">
                  <a16:creationId xmlns:a16="http://schemas.microsoft.com/office/drawing/2014/main" id="{1D730C25-D3B1-4336-A524-345F97D96D68}"/>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200" b="0" i="0" u="none" strike="noStrike" kern="0" cap="none" spc="0" normalizeH="0" baseline="0" noProof="0" dirty="0">
                  <a:ln>
                    <a:noFill/>
                  </a:ln>
                  <a:solidFill>
                    <a:srgbClr val="FFFFFF"/>
                  </a:solidFill>
                  <a:effectLst/>
                  <a:uLnTx/>
                  <a:uFillTx/>
                  <a:latin typeface="Arial"/>
                </a:rPr>
                <a:t>…</a:t>
              </a:r>
            </a:p>
          </p:txBody>
        </p:sp>
        <p:sp>
          <p:nvSpPr>
            <p:cNvPr id="307" name="Rectangle 306">
              <a:extLst>
                <a:ext uri="{FF2B5EF4-FFF2-40B4-BE49-F238E27FC236}">
                  <a16:creationId xmlns:a16="http://schemas.microsoft.com/office/drawing/2014/main" id="{8D0DD49F-AC12-45AA-9A55-D52FD1B38EE0}"/>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lang="en-US" sz="1000" kern="0" dirty="0">
                  <a:solidFill>
                    <a:srgbClr val="FFFFFF"/>
                  </a:solidFill>
                  <a:latin typeface="Arial"/>
                  <a:ea typeface="Arial Unicode MS" pitchFamily="34" charset="-128"/>
                  <a:cs typeface="Arial Unicode MS" pitchFamily="34" charset="-128"/>
                </a:rPr>
                <a:t>…</a:t>
              </a: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grpSp>
      <p:grpSp>
        <p:nvGrpSpPr>
          <p:cNvPr id="286" name="Group 285">
            <a:extLst>
              <a:ext uri="{FF2B5EF4-FFF2-40B4-BE49-F238E27FC236}">
                <a16:creationId xmlns:a16="http://schemas.microsoft.com/office/drawing/2014/main" id="{F1F271E0-8C17-40D3-9A7F-A1C300912174}"/>
              </a:ext>
            </a:extLst>
          </p:cNvPr>
          <p:cNvGrpSpPr/>
          <p:nvPr/>
        </p:nvGrpSpPr>
        <p:grpSpPr>
          <a:xfrm>
            <a:off x="8095143" y="3811763"/>
            <a:ext cx="730301" cy="534193"/>
            <a:chOff x="2223050" y="3931879"/>
            <a:chExt cx="730301" cy="534193"/>
          </a:xfrm>
        </p:grpSpPr>
        <p:grpSp>
          <p:nvGrpSpPr>
            <p:cNvPr id="300" name="Group 299">
              <a:extLst>
                <a:ext uri="{FF2B5EF4-FFF2-40B4-BE49-F238E27FC236}">
                  <a16:creationId xmlns:a16="http://schemas.microsoft.com/office/drawing/2014/main" id="{90542A49-1E72-41C8-8463-5F5FAF1A93A0}"/>
                </a:ext>
              </a:extLst>
            </p:cNvPr>
            <p:cNvGrpSpPr/>
            <p:nvPr/>
          </p:nvGrpSpPr>
          <p:grpSpPr>
            <a:xfrm>
              <a:off x="2223050" y="3931879"/>
              <a:ext cx="730301" cy="520944"/>
              <a:chOff x="-917965" y="4214744"/>
              <a:chExt cx="958749" cy="876887"/>
            </a:xfrm>
          </p:grpSpPr>
          <p:sp>
            <p:nvSpPr>
              <p:cNvPr id="302" name="Rectangle 301">
                <a:extLst>
                  <a:ext uri="{FF2B5EF4-FFF2-40B4-BE49-F238E27FC236}">
                    <a16:creationId xmlns:a16="http://schemas.microsoft.com/office/drawing/2014/main" id="{0BF3BAC6-8019-4A34-9538-D318F9912922}"/>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303" name="Rectangle 302">
                <a:extLst>
                  <a:ext uri="{FF2B5EF4-FFF2-40B4-BE49-F238E27FC236}">
                    <a16:creationId xmlns:a16="http://schemas.microsoft.com/office/drawing/2014/main" id="{BEC880BC-FB94-454C-98BC-2CC831F125FB}"/>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304" name="Rectangle 303">
                <a:extLst>
                  <a:ext uri="{FF2B5EF4-FFF2-40B4-BE49-F238E27FC236}">
                    <a16:creationId xmlns:a16="http://schemas.microsoft.com/office/drawing/2014/main" id="{8F3013FB-482E-48EE-9A19-CCD5AE16A288}"/>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pic>
          <p:nvPicPr>
            <p:cNvPr id="301" name="Picture 300">
              <a:extLst>
                <a:ext uri="{FF2B5EF4-FFF2-40B4-BE49-F238E27FC236}">
                  <a16:creationId xmlns:a16="http://schemas.microsoft.com/office/drawing/2014/main" id="{49FF1A2D-714B-4A1A-AB66-33E11A47DE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8536" y="4101003"/>
              <a:ext cx="365069" cy="365069"/>
            </a:xfrm>
            <a:prstGeom prst="rect">
              <a:avLst/>
            </a:prstGeom>
          </p:spPr>
        </p:pic>
      </p:grpSp>
      <p:grpSp>
        <p:nvGrpSpPr>
          <p:cNvPr id="287" name="Group 286">
            <a:extLst>
              <a:ext uri="{FF2B5EF4-FFF2-40B4-BE49-F238E27FC236}">
                <a16:creationId xmlns:a16="http://schemas.microsoft.com/office/drawing/2014/main" id="{1ABB2F13-AA44-415F-B33F-DED7A86E404A}"/>
              </a:ext>
            </a:extLst>
          </p:cNvPr>
          <p:cNvGrpSpPr/>
          <p:nvPr/>
        </p:nvGrpSpPr>
        <p:grpSpPr>
          <a:xfrm>
            <a:off x="8075082" y="3107118"/>
            <a:ext cx="756004" cy="756004"/>
            <a:chOff x="445221" y="4361138"/>
            <a:chExt cx="756004" cy="756004"/>
          </a:xfrm>
        </p:grpSpPr>
        <p:grpSp>
          <p:nvGrpSpPr>
            <p:cNvPr id="295" name="Group 294">
              <a:extLst>
                <a:ext uri="{FF2B5EF4-FFF2-40B4-BE49-F238E27FC236}">
                  <a16:creationId xmlns:a16="http://schemas.microsoft.com/office/drawing/2014/main" id="{CF357B47-296A-4F0F-85F7-9B51D3631C66}"/>
                </a:ext>
              </a:extLst>
            </p:cNvPr>
            <p:cNvGrpSpPr/>
            <p:nvPr/>
          </p:nvGrpSpPr>
          <p:grpSpPr>
            <a:xfrm>
              <a:off x="460311" y="4407171"/>
              <a:ext cx="730301" cy="520944"/>
              <a:chOff x="-917965" y="4214744"/>
              <a:chExt cx="958749" cy="876887"/>
            </a:xfrm>
          </p:grpSpPr>
          <p:sp>
            <p:nvSpPr>
              <p:cNvPr id="297" name="Rectangle 296">
                <a:extLst>
                  <a:ext uri="{FF2B5EF4-FFF2-40B4-BE49-F238E27FC236}">
                    <a16:creationId xmlns:a16="http://schemas.microsoft.com/office/drawing/2014/main" id="{8B606258-A746-492D-804F-9B9E0ABE474D}"/>
                  </a:ext>
                </a:extLst>
              </p:cNvPr>
              <p:cNvSpPr/>
              <p:nvPr/>
            </p:nvSpPr>
            <p:spPr bwMode="gray">
              <a:xfrm>
                <a:off x="-917965" y="4475110"/>
                <a:ext cx="958749" cy="616521"/>
              </a:xfrm>
              <a:prstGeom prst="rect">
                <a:avLst/>
              </a:prstGeom>
              <a:solidFill>
                <a:srgbClr val="FFFFFF"/>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2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298" name="Rectangle 297">
                <a:extLst>
                  <a:ext uri="{FF2B5EF4-FFF2-40B4-BE49-F238E27FC236}">
                    <a16:creationId xmlns:a16="http://schemas.microsoft.com/office/drawing/2014/main" id="{E9FBE53E-C918-475A-A17A-C0E66B3135B9}"/>
                  </a:ext>
                </a:extLst>
              </p:cNvPr>
              <p:cNvSpPr/>
              <p:nvPr/>
            </p:nvSpPr>
            <p:spPr bwMode="gray">
              <a:xfrm>
                <a:off x="-875219" y="4536351"/>
                <a:ext cx="880135" cy="510675"/>
              </a:xfrm>
              <a:prstGeom prst="rect">
                <a:avLst/>
              </a:prstGeom>
              <a:solidFill>
                <a:schemeClr val="tx1">
                  <a:lumMod val="65000"/>
                  <a:lumOff val="35000"/>
                </a:scheme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endParaRPr kumimoji="0" lang="en-US" sz="1200" b="0" i="0" u="none" strike="noStrike" kern="0" cap="none" spc="0" normalizeH="0" baseline="0" noProof="0" dirty="0">
                  <a:ln>
                    <a:noFill/>
                  </a:ln>
                  <a:solidFill>
                    <a:srgbClr val="FFFFFF"/>
                  </a:solidFill>
                  <a:effectLst/>
                  <a:uLnTx/>
                  <a:uFillTx/>
                  <a:latin typeface="Arial"/>
                </a:endParaRPr>
              </a:p>
            </p:txBody>
          </p:sp>
          <p:sp>
            <p:nvSpPr>
              <p:cNvPr id="299" name="Rectangle 298">
                <a:extLst>
                  <a:ext uri="{FF2B5EF4-FFF2-40B4-BE49-F238E27FC236}">
                    <a16:creationId xmlns:a16="http://schemas.microsoft.com/office/drawing/2014/main" id="{72A6CD1E-9F60-4CC3-972D-8B5EBB6E8C25}"/>
                  </a:ext>
                </a:extLst>
              </p:cNvPr>
              <p:cNvSpPr/>
              <p:nvPr/>
            </p:nvSpPr>
            <p:spPr bwMode="gray">
              <a:xfrm>
                <a:off x="-917965" y="4214744"/>
                <a:ext cx="958749" cy="272193"/>
              </a:xfrm>
              <a:prstGeom prst="rect">
                <a:avLst/>
              </a:prstGeom>
              <a:solidFill>
                <a:schemeClr val="tx1"/>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a:t>
                </a:r>
              </a:p>
            </p:txBody>
          </p:sp>
        </p:grpSp>
        <p:pic>
          <p:nvPicPr>
            <p:cNvPr id="296" name="Picture 295">
              <a:extLst>
                <a:ext uri="{FF2B5EF4-FFF2-40B4-BE49-F238E27FC236}">
                  <a16:creationId xmlns:a16="http://schemas.microsoft.com/office/drawing/2014/main" id="{0BB926B8-A3A2-4CE2-9BA8-7252A469BB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221" y="4361138"/>
              <a:ext cx="756004" cy="756004"/>
            </a:xfrm>
            <a:prstGeom prst="rect">
              <a:avLst/>
            </a:prstGeom>
          </p:spPr>
        </p:pic>
      </p:grpSp>
      <p:cxnSp>
        <p:nvCxnSpPr>
          <p:cNvPr id="292" name="Straight Arrow Connector 298">
            <a:extLst>
              <a:ext uri="{FF2B5EF4-FFF2-40B4-BE49-F238E27FC236}">
                <a16:creationId xmlns:a16="http://schemas.microsoft.com/office/drawing/2014/main" id="{83C4D995-8CC6-4A1C-954C-E9F860E63CB6}"/>
              </a:ext>
            </a:extLst>
          </p:cNvPr>
          <p:cNvCxnSpPr>
            <a:cxnSpLocks/>
          </p:cNvCxnSpPr>
          <p:nvPr/>
        </p:nvCxnSpPr>
        <p:spPr>
          <a:xfrm flipV="1">
            <a:off x="6890093" y="3632395"/>
            <a:ext cx="307893" cy="1"/>
          </a:xfrm>
          <a:prstGeom prst="straightConnector1">
            <a:avLst/>
          </a:prstGeom>
          <a:noFill/>
          <a:ln w="19050" cap="flat" cmpd="sng" algn="ctr">
            <a:solidFill>
              <a:srgbClr val="800080"/>
            </a:solidFill>
            <a:prstDash val="sysDash"/>
            <a:headEnd type="none" w="lg" len="med"/>
            <a:tailEnd type="triangle" w="lg" len="med"/>
          </a:ln>
          <a:effectLst/>
        </p:spPr>
      </p:cxnSp>
      <p:pic>
        <p:nvPicPr>
          <p:cNvPr id="308" name="Picture 307">
            <a:extLst>
              <a:ext uri="{FF2B5EF4-FFF2-40B4-BE49-F238E27FC236}">
                <a16:creationId xmlns:a16="http://schemas.microsoft.com/office/drawing/2014/main" id="{D1CED130-5A6E-4A16-9CA1-DE6A356684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1208" y="3456630"/>
            <a:ext cx="338425" cy="338425"/>
          </a:xfrm>
          <a:prstGeom prst="rect">
            <a:avLst/>
          </a:prstGeom>
        </p:spPr>
      </p:pic>
      <p:pic>
        <p:nvPicPr>
          <p:cNvPr id="309" name="Picture 308">
            <a:extLst>
              <a:ext uri="{FF2B5EF4-FFF2-40B4-BE49-F238E27FC236}">
                <a16:creationId xmlns:a16="http://schemas.microsoft.com/office/drawing/2014/main" id="{F78E6E3C-A444-4F9E-A66F-395326FCF8B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05292" y="4528270"/>
            <a:ext cx="338425" cy="338425"/>
          </a:xfrm>
          <a:prstGeom prst="rect">
            <a:avLst/>
          </a:prstGeom>
        </p:spPr>
      </p:pic>
      <p:grpSp>
        <p:nvGrpSpPr>
          <p:cNvPr id="74" name="Group 73">
            <a:extLst>
              <a:ext uri="{FF2B5EF4-FFF2-40B4-BE49-F238E27FC236}">
                <a16:creationId xmlns:a16="http://schemas.microsoft.com/office/drawing/2014/main" id="{E509ED5F-B8E5-4D68-A6E7-AFC689EAF454}"/>
              </a:ext>
            </a:extLst>
          </p:cNvPr>
          <p:cNvGrpSpPr/>
          <p:nvPr/>
        </p:nvGrpSpPr>
        <p:grpSpPr>
          <a:xfrm>
            <a:off x="7261018" y="3655154"/>
            <a:ext cx="533539" cy="779722"/>
            <a:chOff x="7240990" y="3742840"/>
            <a:chExt cx="533539" cy="779722"/>
          </a:xfrm>
        </p:grpSpPr>
        <p:cxnSp>
          <p:nvCxnSpPr>
            <p:cNvPr id="289" name="Straight Connector 288">
              <a:extLst>
                <a:ext uri="{FF2B5EF4-FFF2-40B4-BE49-F238E27FC236}">
                  <a16:creationId xmlns:a16="http://schemas.microsoft.com/office/drawing/2014/main" id="{E9BE2F50-AFAB-46A1-B3CF-7D1AC8ADFD80}"/>
                </a:ext>
              </a:extLst>
            </p:cNvPr>
            <p:cNvCxnSpPr>
              <a:cxnSpLocks/>
            </p:cNvCxnSpPr>
            <p:nvPr/>
          </p:nvCxnSpPr>
          <p:spPr>
            <a:xfrm>
              <a:off x="7522922" y="4166218"/>
              <a:ext cx="1" cy="125836"/>
            </a:xfrm>
            <a:prstGeom prst="line">
              <a:avLst/>
            </a:prstGeom>
            <a:ln w="19050">
              <a:solidFill>
                <a:srgbClr val="800080"/>
              </a:solidFill>
            </a:ln>
          </p:spPr>
          <p:style>
            <a:lnRef idx="1">
              <a:schemeClr val="accent1"/>
            </a:lnRef>
            <a:fillRef idx="0">
              <a:schemeClr val="accent1"/>
            </a:fillRef>
            <a:effectRef idx="0">
              <a:schemeClr val="accent1"/>
            </a:effectRef>
            <a:fontRef idx="minor">
              <a:schemeClr val="tx1"/>
            </a:fontRef>
          </p:style>
        </p:cxnSp>
        <p:cxnSp>
          <p:nvCxnSpPr>
            <p:cNvPr id="291" name="Straight Arrow Connector 298">
              <a:extLst>
                <a:ext uri="{FF2B5EF4-FFF2-40B4-BE49-F238E27FC236}">
                  <a16:creationId xmlns:a16="http://schemas.microsoft.com/office/drawing/2014/main" id="{5B3983BB-EC41-4027-969F-152D89C44001}"/>
                </a:ext>
              </a:extLst>
            </p:cNvPr>
            <p:cNvCxnSpPr>
              <a:cxnSpLocks/>
            </p:cNvCxnSpPr>
            <p:nvPr/>
          </p:nvCxnSpPr>
          <p:spPr>
            <a:xfrm flipV="1">
              <a:off x="7574920" y="3742840"/>
              <a:ext cx="0" cy="226611"/>
            </a:xfrm>
            <a:prstGeom prst="straightConnector1">
              <a:avLst/>
            </a:prstGeom>
            <a:noFill/>
            <a:ln w="19050" cap="flat" cmpd="sng" algn="ctr">
              <a:solidFill>
                <a:srgbClr val="800080"/>
              </a:solidFill>
              <a:prstDash val="solid"/>
              <a:headEnd type="triangle" w="lg" len="med"/>
              <a:tailEnd type="triangle" w="lg" len="med"/>
            </a:ln>
            <a:effectLst/>
          </p:spPr>
        </p:cxnSp>
        <p:sp>
          <p:nvSpPr>
            <p:cNvPr id="23" name="Oval 22">
              <a:extLst>
                <a:ext uri="{FF2B5EF4-FFF2-40B4-BE49-F238E27FC236}">
                  <a16:creationId xmlns:a16="http://schemas.microsoft.com/office/drawing/2014/main" id="{AA03A7BC-7914-4D25-A18A-10AA74BDE4B1}"/>
                </a:ext>
              </a:extLst>
            </p:cNvPr>
            <p:cNvSpPr/>
            <p:nvPr/>
          </p:nvSpPr>
          <p:spPr>
            <a:xfrm>
              <a:off x="7240990" y="3933544"/>
              <a:ext cx="148656" cy="1486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0" name="Oval 309">
              <a:extLst>
                <a:ext uri="{FF2B5EF4-FFF2-40B4-BE49-F238E27FC236}">
                  <a16:creationId xmlns:a16="http://schemas.microsoft.com/office/drawing/2014/main" id="{CC49696B-3086-45C0-86B6-1CA462012208}"/>
                </a:ext>
              </a:extLst>
            </p:cNvPr>
            <p:cNvSpPr/>
            <p:nvPr/>
          </p:nvSpPr>
          <p:spPr>
            <a:xfrm>
              <a:off x="7254421" y="4154975"/>
              <a:ext cx="148656" cy="1486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1" name="Oval 310">
              <a:extLst>
                <a:ext uri="{FF2B5EF4-FFF2-40B4-BE49-F238E27FC236}">
                  <a16:creationId xmlns:a16="http://schemas.microsoft.com/office/drawing/2014/main" id="{9F9E09BF-7613-4BC8-A620-80E6EEAB6175}"/>
                </a:ext>
              </a:extLst>
            </p:cNvPr>
            <p:cNvSpPr/>
            <p:nvPr/>
          </p:nvSpPr>
          <p:spPr>
            <a:xfrm>
              <a:off x="7254421" y="4373906"/>
              <a:ext cx="148656" cy="1486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12" name="Straight Arrow Connector 311">
              <a:extLst>
                <a:ext uri="{FF2B5EF4-FFF2-40B4-BE49-F238E27FC236}">
                  <a16:creationId xmlns:a16="http://schemas.microsoft.com/office/drawing/2014/main" id="{CBAE43C0-A154-4B4D-91D8-02CADAACA74A}"/>
                </a:ext>
              </a:extLst>
            </p:cNvPr>
            <p:cNvCxnSpPr>
              <a:cxnSpLocks/>
              <a:stCxn id="23" idx="6"/>
              <a:endCxn id="314" idx="1"/>
            </p:cNvCxnSpPr>
            <p:nvPr/>
          </p:nvCxnSpPr>
          <p:spPr>
            <a:xfrm>
              <a:off x="7389646" y="4007872"/>
              <a:ext cx="257997" cy="1674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14" name="Oval 313">
              <a:extLst>
                <a:ext uri="{FF2B5EF4-FFF2-40B4-BE49-F238E27FC236}">
                  <a16:creationId xmlns:a16="http://schemas.microsoft.com/office/drawing/2014/main" id="{D8B18CC0-884C-4CFB-B414-B5C0E4761A7E}"/>
                </a:ext>
              </a:extLst>
            </p:cNvPr>
            <p:cNvSpPr/>
            <p:nvPr/>
          </p:nvSpPr>
          <p:spPr>
            <a:xfrm>
              <a:off x="7625873" y="4153522"/>
              <a:ext cx="148656" cy="1486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15" name="Straight Arrow Connector 314">
              <a:extLst>
                <a:ext uri="{FF2B5EF4-FFF2-40B4-BE49-F238E27FC236}">
                  <a16:creationId xmlns:a16="http://schemas.microsoft.com/office/drawing/2014/main" id="{676518FF-87B5-44A5-99E2-2B7880C15749}"/>
                </a:ext>
              </a:extLst>
            </p:cNvPr>
            <p:cNvCxnSpPr>
              <a:cxnSpLocks/>
              <a:stCxn id="310" idx="6"/>
              <a:endCxn id="314" idx="2"/>
            </p:cNvCxnSpPr>
            <p:nvPr/>
          </p:nvCxnSpPr>
          <p:spPr>
            <a:xfrm flipV="1">
              <a:off x="7403077" y="4227850"/>
              <a:ext cx="222796" cy="145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86DE7D53-93AF-47B0-9849-59F0E22816C6}"/>
                </a:ext>
              </a:extLst>
            </p:cNvPr>
            <p:cNvCxnSpPr>
              <a:cxnSpLocks/>
              <a:stCxn id="311" idx="6"/>
              <a:endCxn id="314" idx="3"/>
            </p:cNvCxnSpPr>
            <p:nvPr/>
          </p:nvCxnSpPr>
          <p:spPr>
            <a:xfrm flipV="1">
              <a:off x="7403077" y="4280408"/>
              <a:ext cx="244566" cy="16782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1" name="Straight Arrow Connector 298">
            <a:extLst>
              <a:ext uri="{FF2B5EF4-FFF2-40B4-BE49-F238E27FC236}">
                <a16:creationId xmlns:a16="http://schemas.microsoft.com/office/drawing/2014/main" id="{179D254B-F46D-4D1B-A16B-48C5F37E5017}"/>
              </a:ext>
            </a:extLst>
          </p:cNvPr>
          <p:cNvCxnSpPr>
            <a:cxnSpLocks/>
          </p:cNvCxnSpPr>
          <p:nvPr/>
        </p:nvCxnSpPr>
        <p:spPr>
          <a:xfrm flipV="1">
            <a:off x="6890093" y="3891870"/>
            <a:ext cx="307893" cy="1"/>
          </a:xfrm>
          <a:prstGeom prst="straightConnector1">
            <a:avLst/>
          </a:prstGeom>
          <a:noFill/>
          <a:ln w="19050" cap="flat" cmpd="sng" algn="ctr">
            <a:solidFill>
              <a:srgbClr val="800080"/>
            </a:solidFill>
            <a:prstDash val="sysDash"/>
            <a:headEnd type="none" w="lg" len="med"/>
            <a:tailEnd type="triangle" w="lg" len="med"/>
          </a:ln>
          <a:effectLst/>
        </p:spPr>
      </p:cxnSp>
      <p:cxnSp>
        <p:nvCxnSpPr>
          <p:cNvPr id="322" name="Straight Arrow Connector 298">
            <a:extLst>
              <a:ext uri="{FF2B5EF4-FFF2-40B4-BE49-F238E27FC236}">
                <a16:creationId xmlns:a16="http://schemas.microsoft.com/office/drawing/2014/main" id="{DB6290B6-ECEA-4B52-BBCF-69325E6B5356}"/>
              </a:ext>
            </a:extLst>
          </p:cNvPr>
          <p:cNvCxnSpPr>
            <a:cxnSpLocks/>
          </p:cNvCxnSpPr>
          <p:nvPr/>
        </p:nvCxnSpPr>
        <p:spPr>
          <a:xfrm flipV="1">
            <a:off x="6890093" y="4410820"/>
            <a:ext cx="307893" cy="1"/>
          </a:xfrm>
          <a:prstGeom prst="straightConnector1">
            <a:avLst/>
          </a:prstGeom>
          <a:noFill/>
          <a:ln w="19050" cap="flat" cmpd="sng" algn="ctr">
            <a:solidFill>
              <a:srgbClr val="800080"/>
            </a:solidFill>
            <a:prstDash val="sysDash"/>
            <a:headEnd type="none" w="lg" len="med"/>
            <a:tailEnd type="triangle" w="lg" len="med"/>
          </a:ln>
          <a:effectLst/>
        </p:spPr>
      </p:cxnSp>
      <p:cxnSp>
        <p:nvCxnSpPr>
          <p:cNvPr id="326" name="Straight Arrow Connector 298">
            <a:extLst>
              <a:ext uri="{FF2B5EF4-FFF2-40B4-BE49-F238E27FC236}">
                <a16:creationId xmlns:a16="http://schemas.microsoft.com/office/drawing/2014/main" id="{67036DFD-1247-4AA4-9EBC-509F6F8E2027}"/>
              </a:ext>
            </a:extLst>
          </p:cNvPr>
          <p:cNvCxnSpPr>
            <a:cxnSpLocks/>
          </p:cNvCxnSpPr>
          <p:nvPr/>
        </p:nvCxnSpPr>
        <p:spPr>
          <a:xfrm flipV="1">
            <a:off x="6890093" y="4670294"/>
            <a:ext cx="307893" cy="1"/>
          </a:xfrm>
          <a:prstGeom prst="straightConnector1">
            <a:avLst/>
          </a:prstGeom>
          <a:noFill/>
          <a:ln w="19050" cap="flat" cmpd="sng" algn="ctr">
            <a:solidFill>
              <a:srgbClr val="800080"/>
            </a:solidFill>
            <a:prstDash val="sysDash"/>
            <a:headEnd type="none" w="lg" len="med"/>
            <a:tailEnd type="triangle" w="lg" len="med"/>
          </a:ln>
          <a:effectLst/>
        </p:spPr>
      </p:cxnSp>
      <p:pic>
        <p:nvPicPr>
          <p:cNvPr id="328" name="Picture 327">
            <a:extLst>
              <a:ext uri="{FF2B5EF4-FFF2-40B4-BE49-F238E27FC236}">
                <a16:creationId xmlns:a16="http://schemas.microsoft.com/office/drawing/2014/main" id="{352EC7BF-03BC-4B2E-B9B5-F2283D3A63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2424" y="4079760"/>
            <a:ext cx="551796" cy="551796"/>
          </a:xfrm>
          <a:prstGeom prst="rect">
            <a:avLst/>
          </a:prstGeom>
        </p:spPr>
      </p:pic>
      <p:pic>
        <p:nvPicPr>
          <p:cNvPr id="338" name="Picture 337">
            <a:extLst>
              <a:ext uri="{FF2B5EF4-FFF2-40B4-BE49-F238E27FC236}">
                <a16:creationId xmlns:a16="http://schemas.microsoft.com/office/drawing/2014/main" id="{8787594D-6C78-4617-B3D1-64301F65E5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20079" y="3844621"/>
            <a:ext cx="324438" cy="324438"/>
          </a:xfrm>
          <a:prstGeom prst="rect">
            <a:avLst/>
          </a:prstGeom>
        </p:spPr>
      </p:pic>
      <p:cxnSp>
        <p:nvCxnSpPr>
          <p:cNvPr id="339" name="Straight Arrow Connector 298">
            <a:extLst>
              <a:ext uri="{FF2B5EF4-FFF2-40B4-BE49-F238E27FC236}">
                <a16:creationId xmlns:a16="http://schemas.microsoft.com/office/drawing/2014/main" id="{AAD7AA45-53F2-4546-9282-2F8B1B4A06BB}"/>
              </a:ext>
            </a:extLst>
          </p:cNvPr>
          <p:cNvCxnSpPr>
            <a:cxnSpLocks/>
          </p:cNvCxnSpPr>
          <p:nvPr/>
        </p:nvCxnSpPr>
        <p:spPr>
          <a:xfrm>
            <a:off x="7863808" y="3469535"/>
            <a:ext cx="232884" cy="1"/>
          </a:xfrm>
          <a:prstGeom prst="straightConnector1">
            <a:avLst/>
          </a:prstGeom>
          <a:noFill/>
          <a:ln w="19050" cap="flat" cmpd="sng" algn="ctr">
            <a:solidFill>
              <a:srgbClr val="800080"/>
            </a:solidFill>
            <a:prstDash val="sysDash"/>
            <a:headEnd type="none" w="lg" len="med"/>
            <a:tailEnd type="triangle" w="lg" len="med"/>
          </a:ln>
          <a:effectLst/>
        </p:spPr>
      </p:cxnSp>
      <p:cxnSp>
        <p:nvCxnSpPr>
          <p:cNvPr id="345" name="Straight Arrow Connector 298">
            <a:extLst>
              <a:ext uri="{FF2B5EF4-FFF2-40B4-BE49-F238E27FC236}">
                <a16:creationId xmlns:a16="http://schemas.microsoft.com/office/drawing/2014/main" id="{9CEE19FE-D656-4AE4-B539-71854018E73E}"/>
              </a:ext>
            </a:extLst>
          </p:cNvPr>
          <p:cNvCxnSpPr>
            <a:cxnSpLocks/>
          </p:cNvCxnSpPr>
          <p:nvPr/>
        </p:nvCxnSpPr>
        <p:spPr>
          <a:xfrm>
            <a:off x="7858152" y="4135503"/>
            <a:ext cx="245926" cy="0"/>
          </a:xfrm>
          <a:prstGeom prst="straightConnector1">
            <a:avLst/>
          </a:prstGeom>
          <a:noFill/>
          <a:ln w="19050" cap="flat" cmpd="sng" algn="ctr">
            <a:solidFill>
              <a:srgbClr val="800080"/>
            </a:solidFill>
            <a:prstDash val="sysDash"/>
            <a:headEnd type="none" w="lg" len="med"/>
            <a:tailEnd type="triangle" w="lg" len="med"/>
          </a:ln>
          <a:effectLst/>
        </p:spPr>
      </p:cxnSp>
      <p:cxnSp>
        <p:nvCxnSpPr>
          <p:cNvPr id="346" name="Straight Arrow Connector 298">
            <a:extLst>
              <a:ext uri="{FF2B5EF4-FFF2-40B4-BE49-F238E27FC236}">
                <a16:creationId xmlns:a16="http://schemas.microsoft.com/office/drawing/2014/main" id="{B81176DD-6D12-47DB-B2E3-917D5DEB018E}"/>
              </a:ext>
            </a:extLst>
          </p:cNvPr>
          <p:cNvCxnSpPr>
            <a:cxnSpLocks/>
          </p:cNvCxnSpPr>
          <p:nvPr/>
        </p:nvCxnSpPr>
        <p:spPr>
          <a:xfrm>
            <a:off x="7851179" y="4801469"/>
            <a:ext cx="232884" cy="1"/>
          </a:xfrm>
          <a:prstGeom prst="straightConnector1">
            <a:avLst/>
          </a:prstGeom>
          <a:noFill/>
          <a:ln w="19050" cap="flat" cmpd="sng" algn="ctr">
            <a:solidFill>
              <a:srgbClr val="800080"/>
            </a:solidFill>
            <a:prstDash val="sysDash"/>
            <a:headEnd type="none" w="lg" len="med"/>
            <a:tailEnd type="triangle" w="lg" len="med"/>
          </a:ln>
          <a:effectLst/>
        </p:spPr>
      </p:cxnSp>
      <p:cxnSp>
        <p:nvCxnSpPr>
          <p:cNvPr id="350" name="Straight Arrow Connector 298">
            <a:extLst>
              <a:ext uri="{FF2B5EF4-FFF2-40B4-BE49-F238E27FC236}">
                <a16:creationId xmlns:a16="http://schemas.microsoft.com/office/drawing/2014/main" id="{DC5D25E9-972A-462C-8900-F6B2A2980579}"/>
              </a:ext>
            </a:extLst>
          </p:cNvPr>
          <p:cNvCxnSpPr>
            <a:cxnSpLocks/>
          </p:cNvCxnSpPr>
          <p:nvPr/>
        </p:nvCxnSpPr>
        <p:spPr>
          <a:xfrm flipV="1">
            <a:off x="6890093" y="4151345"/>
            <a:ext cx="307893" cy="1"/>
          </a:xfrm>
          <a:prstGeom prst="straightConnector1">
            <a:avLst/>
          </a:prstGeom>
          <a:noFill/>
          <a:ln w="19050" cap="flat" cmpd="sng" algn="ctr">
            <a:solidFill>
              <a:srgbClr val="800080"/>
            </a:solidFill>
            <a:prstDash val="sysDash"/>
            <a:headEnd type="none" w="lg" len="med"/>
            <a:tailEnd type="triangle" w="lg" len="med"/>
          </a:ln>
          <a:effectLst/>
        </p:spPr>
      </p:cxnSp>
    </p:spTree>
    <p:extLst>
      <p:ext uri="{BB962C8B-B14F-4D97-AF65-F5344CB8AC3E}">
        <p14:creationId xmlns:p14="http://schemas.microsoft.com/office/powerpoint/2010/main" val="1859298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85AF8B-8754-44D4-9AE9-CAFA41A9FCA9}"/>
              </a:ext>
            </a:extLst>
          </p:cNvPr>
          <p:cNvSpPr>
            <a:spLocks noGrp="1"/>
          </p:cNvSpPr>
          <p:nvPr>
            <p:ph type="sldNum" sz="quarter" idx="12"/>
          </p:nvPr>
        </p:nvSpPr>
        <p:spPr>
          <a:xfrm>
            <a:off x="9156702" y="6386884"/>
            <a:ext cx="2845541" cy="365717"/>
          </a:xfrm>
        </p:spPr>
        <p:txBody>
          <a:bodyPr/>
          <a:lstStyle/>
          <a:p>
            <a:fld id="{DB6A9238-A6DB-4432-B073-8C8D0256CD0B}" type="slidenum">
              <a:rPr lang="de-DE" sz="1000" smtClean="0"/>
              <a:pPr/>
              <a:t>31</a:t>
            </a:fld>
            <a:endParaRPr lang="de-DE" sz="1000" dirty="0"/>
          </a:p>
        </p:txBody>
      </p:sp>
      <p:sp>
        <p:nvSpPr>
          <p:cNvPr id="94" name="Title 3">
            <a:extLst>
              <a:ext uri="{FF2B5EF4-FFF2-40B4-BE49-F238E27FC236}">
                <a16:creationId xmlns:a16="http://schemas.microsoft.com/office/drawing/2014/main" id="{36E513AA-2FBE-4DEE-937E-A6F1B6AAF13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Advanced View: Integration Patterns</a:t>
            </a:r>
            <a:br>
              <a:rPr lang="en-US" dirty="0">
                <a:solidFill>
                  <a:srgbClr val="000000"/>
                </a:solidFill>
                <a:latin typeface="Arial"/>
              </a:rPr>
            </a:br>
            <a:r>
              <a:rPr lang="en-US" sz="2000" b="0" dirty="0">
                <a:solidFill>
                  <a:srgbClr val="000000"/>
                </a:solidFill>
                <a:latin typeface="Arial"/>
              </a:rPr>
              <a:t>Combination of Integration Domains and Integration Styles</a:t>
            </a:r>
            <a:endParaRPr lang="de-DE" b="0" dirty="0">
              <a:solidFill>
                <a:srgbClr val="000000"/>
              </a:solidFill>
              <a:latin typeface="Arial"/>
            </a:endParaRPr>
          </a:p>
        </p:txBody>
      </p:sp>
      <p:grpSp>
        <p:nvGrpSpPr>
          <p:cNvPr id="83" name="Group 82">
            <a:extLst>
              <a:ext uri="{FF2B5EF4-FFF2-40B4-BE49-F238E27FC236}">
                <a16:creationId xmlns:a16="http://schemas.microsoft.com/office/drawing/2014/main" id="{BC79CA9E-792D-4FE9-89A8-C043495805BA}"/>
              </a:ext>
            </a:extLst>
          </p:cNvPr>
          <p:cNvGrpSpPr/>
          <p:nvPr/>
        </p:nvGrpSpPr>
        <p:grpSpPr>
          <a:xfrm>
            <a:off x="8372079" y="467378"/>
            <a:ext cx="3410607" cy="677108"/>
            <a:chOff x="8348701" y="504000"/>
            <a:chExt cx="3410607" cy="677108"/>
          </a:xfrm>
        </p:grpSpPr>
        <p:sp>
          <p:nvSpPr>
            <p:cNvPr id="84" name="Rectangle 83">
              <a:extLst>
                <a:ext uri="{FF2B5EF4-FFF2-40B4-BE49-F238E27FC236}">
                  <a16:creationId xmlns:a16="http://schemas.microsoft.com/office/drawing/2014/main" id="{843898BD-42D8-414B-9C2D-6E5C9C4495AC}"/>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5" name="Rectangle 84">
              <a:extLst>
                <a:ext uri="{FF2B5EF4-FFF2-40B4-BE49-F238E27FC236}">
                  <a16:creationId xmlns:a16="http://schemas.microsoft.com/office/drawing/2014/main" id="{82A5F6C8-A9CA-40A6-8CA3-41D690C32AB6}"/>
                </a:ext>
              </a:extLst>
            </p:cNvPr>
            <p:cNvSpPr/>
            <p:nvPr/>
          </p:nvSpPr>
          <p:spPr bwMode="gray">
            <a:xfrm>
              <a:off x="9591393"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6" name="Rectangle 85">
              <a:extLst>
                <a:ext uri="{FF2B5EF4-FFF2-40B4-BE49-F238E27FC236}">
                  <a16:creationId xmlns:a16="http://schemas.microsoft.com/office/drawing/2014/main" id="{4ECB3D94-0700-4533-934C-321EB4AB8554}"/>
                </a:ext>
              </a:extLst>
            </p:cNvPr>
            <p:cNvSpPr/>
            <p:nvPr/>
          </p:nvSpPr>
          <p:spPr bwMode="gray">
            <a:xfrm>
              <a:off x="10823839"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7" name="Straight Arrow Connector 86">
              <a:extLst>
                <a:ext uri="{FF2B5EF4-FFF2-40B4-BE49-F238E27FC236}">
                  <a16:creationId xmlns:a16="http://schemas.microsoft.com/office/drawing/2014/main" id="{2E187214-856E-456E-A8E3-9946F44CE803}"/>
                </a:ext>
              </a:extLst>
            </p:cNvPr>
            <p:cNvCxnSpPr>
              <a:stCxn id="84" idx="3"/>
              <a:endCxn id="85"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5295575-42C9-49E8-A18C-F1A151D40D57}"/>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cxnSp>
        <p:nvCxnSpPr>
          <p:cNvPr id="89" name="Gerade Verbindung mit Pfeil 72">
            <a:extLst>
              <a:ext uri="{FF2B5EF4-FFF2-40B4-BE49-F238E27FC236}">
                <a16:creationId xmlns:a16="http://schemas.microsoft.com/office/drawing/2014/main" id="{B86A352B-3884-42C2-B2C4-CC797E0404B3}"/>
              </a:ext>
            </a:extLst>
          </p:cNvPr>
          <p:cNvCxnSpPr/>
          <p:nvPr/>
        </p:nvCxnSpPr>
        <p:spPr bwMode="gray">
          <a:xfrm flipV="1">
            <a:off x="1122614" y="1714231"/>
            <a:ext cx="0" cy="4174382"/>
          </a:xfrm>
          <a:prstGeom prst="straightConnector1">
            <a:avLst/>
          </a:prstGeom>
          <a:noFill/>
          <a:ln w="12700">
            <a:solidFill>
              <a:srgbClr val="FFFFFF">
                <a:lumMod val="50000"/>
              </a:srgbClr>
            </a:solidFill>
            <a:round/>
            <a:headEnd type="triangle" w="med" len="med"/>
            <a:tailEnd type="triangle" w="med" len="med"/>
          </a:ln>
        </p:spPr>
      </p:cxnSp>
      <p:sp>
        <p:nvSpPr>
          <p:cNvPr id="90" name="TextBox 89">
            <a:extLst>
              <a:ext uri="{FF2B5EF4-FFF2-40B4-BE49-F238E27FC236}">
                <a16:creationId xmlns:a16="http://schemas.microsoft.com/office/drawing/2014/main" id="{94F203D6-A180-404B-9458-9E6E2FD18080}"/>
              </a:ext>
            </a:extLst>
          </p:cNvPr>
          <p:cNvSpPr txBox="1"/>
          <p:nvPr/>
        </p:nvSpPr>
        <p:spPr>
          <a:xfrm rot="16200000">
            <a:off x="-218087" y="3563708"/>
            <a:ext cx="2333625"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400" b="1" kern="0" dirty="0">
                <a:latin typeface="Arial" panose="020B0604020202020204" pitchFamily="34" charset="0"/>
                <a:ea typeface="Arial Unicode MS" pitchFamily="34" charset="-128"/>
                <a:cs typeface="Arial" panose="020B0604020202020204" pitchFamily="34" charset="0"/>
              </a:rPr>
              <a:t>Integration Domain</a:t>
            </a:r>
          </a:p>
        </p:txBody>
      </p:sp>
      <p:graphicFrame>
        <p:nvGraphicFramePr>
          <p:cNvPr id="91" name="Tabelle 13">
            <a:extLst>
              <a:ext uri="{FF2B5EF4-FFF2-40B4-BE49-F238E27FC236}">
                <a16:creationId xmlns:a16="http://schemas.microsoft.com/office/drawing/2014/main" id="{ECB6EAA1-8809-402C-BF81-9F48DB54EF3C}"/>
              </a:ext>
            </a:extLst>
          </p:cNvPr>
          <p:cNvGraphicFramePr>
            <a:graphicFrameLocks noGrp="1"/>
          </p:cNvGraphicFramePr>
          <p:nvPr>
            <p:extLst>
              <p:ext uri="{D42A27DB-BD31-4B8C-83A1-F6EECF244321}">
                <p14:modId xmlns:p14="http://schemas.microsoft.com/office/powerpoint/2010/main" val="388536969"/>
              </p:ext>
            </p:extLst>
          </p:nvPr>
        </p:nvGraphicFramePr>
        <p:xfrm>
          <a:off x="2516329" y="1562348"/>
          <a:ext cx="5025636" cy="4326264"/>
        </p:xfrm>
        <a:graphic>
          <a:graphicData uri="http://schemas.openxmlformats.org/drawingml/2006/table">
            <a:tbl>
              <a:tblPr firstRow="1" bandRow="1">
                <a:effectLst>
                  <a:outerShdw blurRad="127000" dist="63500" dir="2700000" algn="tl" rotWithShape="0">
                    <a:prstClr val="black">
                      <a:alpha val="40000"/>
                    </a:prstClr>
                  </a:outerShdw>
                </a:effectLst>
              </a:tblPr>
              <a:tblGrid>
                <a:gridCol w="1256409">
                  <a:extLst>
                    <a:ext uri="{9D8B030D-6E8A-4147-A177-3AD203B41FA5}">
                      <a16:colId xmlns:a16="http://schemas.microsoft.com/office/drawing/2014/main" val="20000"/>
                    </a:ext>
                  </a:extLst>
                </a:gridCol>
                <a:gridCol w="1256409">
                  <a:extLst>
                    <a:ext uri="{9D8B030D-6E8A-4147-A177-3AD203B41FA5}">
                      <a16:colId xmlns:a16="http://schemas.microsoft.com/office/drawing/2014/main" val="20001"/>
                    </a:ext>
                  </a:extLst>
                </a:gridCol>
                <a:gridCol w="1256409">
                  <a:extLst>
                    <a:ext uri="{9D8B030D-6E8A-4147-A177-3AD203B41FA5}">
                      <a16:colId xmlns:a16="http://schemas.microsoft.com/office/drawing/2014/main" val="20002"/>
                    </a:ext>
                  </a:extLst>
                </a:gridCol>
                <a:gridCol w="1256409">
                  <a:extLst>
                    <a:ext uri="{9D8B030D-6E8A-4147-A177-3AD203B41FA5}">
                      <a16:colId xmlns:a16="http://schemas.microsoft.com/office/drawing/2014/main" val="20003"/>
                    </a:ext>
                  </a:extLst>
                </a:gridCol>
              </a:tblGrid>
              <a:tr h="540783">
                <a:tc>
                  <a:txBody>
                    <a:bodyPr/>
                    <a:lstStyle>
                      <a:lvl1pPr marL="0" algn="l" defTabSz="1087795" rtl="0" eaLnBrk="1" latinLnBrk="0" hangingPunct="1">
                        <a:defRPr sz="2100" kern="1200">
                          <a:solidFill>
                            <a:schemeClr val="tx1"/>
                          </a:solidFill>
                          <a:latin typeface="Calibri"/>
                          <a:ea typeface=""/>
                          <a:cs typeface=""/>
                        </a:defRPr>
                      </a:lvl1pPr>
                      <a:lvl2pPr marL="543893" algn="l" defTabSz="1087795" rtl="0" eaLnBrk="1" latinLnBrk="0" hangingPunct="1">
                        <a:defRPr sz="2100" kern="1200">
                          <a:solidFill>
                            <a:schemeClr val="tx1"/>
                          </a:solidFill>
                          <a:latin typeface="Calibri"/>
                          <a:ea typeface=""/>
                          <a:cs typeface=""/>
                        </a:defRPr>
                      </a:lvl2pPr>
                      <a:lvl3pPr marL="1087795" algn="l" defTabSz="1087795" rtl="0" eaLnBrk="1" latinLnBrk="0" hangingPunct="1">
                        <a:defRPr sz="2100" kern="1200">
                          <a:solidFill>
                            <a:schemeClr val="tx1"/>
                          </a:solidFill>
                          <a:latin typeface="Calibri"/>
                          <a:ea typeface=""/>
                          <a:cs typeface=""/>
                        </a:defRPr>
                      </a:lvl3pPr>
                      <a:lvl4pPr marL="1631694" algn="l" defTabSz="1087795" rtl="0" eaLnBrk="1" latinLnBrk="0" hangingPunct="1">
                        <a:defRPr sz="2100" kern="1200">
                          <a:solidFill>
                            <a:schemeClr val="tx1"/>
                          </a:solidFill>
                          <a:latin typeface="Calibri"/>
                          <a:ea typeface=""/>
                          <a:cs typeface=""/>
                        </a:defRPr>
                      </a:lvl4pPr>
                      <a:lvl5pPr marL="2175592" algn="l" defTabSz="1087795" rtl="0" eaLnBrk="1" latinLnBrk="0" hangingPunct="1">
                        <a:defRPr sz="2100" kern="1200">
                          <a:solidFill>
                            <a:schemeClr val="tx1"/>
                          </a:solidFill>
                          <a:latin typeface="Calibri"/>
                          <a:ea typeface=""/>
                          <a:cs typeface=""/>
                        </a:defRPr>
                      </a:lvl5pPr>
                      <a:lvl6pPr marL="2719489" algn="l" defTabSz="1087795" rtl="0" eaLnBrk="1" latinLnBrk="0" hangingPunct="1">
                        <a:defRPr sz="2100" kern="1200">
                          <a:solidFill>
                            <a:schemeClr val="tx1"/>
                          </a:solidFill>
                          <a:latin typeface="Calibri"/>
                          <a:ea typeface=""/>
                          <a:cs typeface=""/>
                        </a:defRPr>
                      </a:lvl6pPr>
                      <a:lvl7pPr marL="3263386" algn="l" defTabSz="1087795" rtl="0" eaLnBrk="1" latinLnBrk="0" hangingPunct="1">
                        <a:defRPr sz="2100" kern="1200">
                          <a:solidFill>
                            <a:schemeClr val="tx1"/>
                          </a:solidFill>
                          <a:latin typeface="Calibri"/>
                          <a:ea typeface=""/>
                          <a:cs typeface=""/>
                        </a:defRPr>
                      </a:lvl7pPr>
                      <a:lvl8pPr marL="3807284" algn="l" defTabSz="1087795" rtl="0" eaLnBrk="1" latinLnBrk="0" hangingPunct="1">
                        <a:defRPr sz="2100" kern="1200">
                          <a:solidFill>
                            <a:schemeClr val="tx1"/>
                          </a:solidFill>
                          <a:latin typeface="Calibri"/>
                          <a:ea typeface=""/>
                          <a:cs typeface=""/>
                        </a:defRPr>
                      </a:lvl8pPr>
                      <a:lvl9pPr marL="4351180" algn="l" defTabSz="1087795" rtl="0" eaLnBrk="1" latinLnBrk="0" hangingPunct="1">
                        <a:defRPr sz="2100" kern="1200">
                          <a:solidFill>
                            <a:schemeClr val="tx1"/>
                          </a:solidFill>
                          <a:latin typeface="Calibri"/>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dirty="0"/>
                    </a:p>
                  </a:txBody>
                  <a:tcPr marL="287963" marR="121904" marT="18000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4FB81C">
                        <a:lumMod val="20000"/>
                        <a:lumOff val="80000"/>
                      </a:srgbClr>
                    </a:solidFill>
                  </a:tcPr>
                </a:tc>
                <a:tc>
                  <a:txBody>
                    <a:bodyPr/>
                    <a:lstStyle>
                      <a:lvl1pPr marL="0" algn="l" defTabSz="1087795" rtl="0" eaLnBrk="1" latinLnBrk="0" hangingPunct="1">
                        <a:defRPr sz="2100" kern="1200">
                          <a:solidFill>
                            <a:schemeClr val="tx1"/>
                          </a:solidFill>
                          <a:latin typeface="Calibri"/>
                          <a:ea typeface=""/>
                          <a:cs typeface=""/>
                        </a:defRPr>
                      </a:lvl1pPr>
                      <a:lvl2pPr marL="543893" algn="l" defTabSz="1087795" rtl="0" eaLnBrk="1" latinLnBrk="0" hangingPunct="1">
                        <a:defRPr sz="2100" kern="1200">
                          <a:solidFill>
                            <a:schemeClr val="tx1"/>
                          </a:solidFill>
                          <a:latin typeface="Calibri"/>
                          <a:ea typeface=""/>
                          <a:cs typeface=""/>
                        </a:defRPr>
                      </a:lvl2pPr>
                      <a:lvl3pPr marL="1087795" algn="l" defTabSz="1087795" rtl="0" eaLnBrk="1" latinLnBrk="0" hangingPunct="1">
                        <a:defRPr sz="2100" kern="1200">
                          <a:solidFill>
                            <a:schemeClr val="tx1"/>
                          </a:solidFill>
                          <a:latin typeface="Calibri"/>
                          <a:ea typeface=""/>
                          <a:cs typeface=""/>
                        </a:defRPr>
                      </a:lvl3pPr>
                      <a:lvl4pPr marL="1631694" algn="l" defTabSz="1087795" rtl="0" eaLnBrk="1" latinLnBrk="0" hangingPunct="1">
                        <a:defRPr sz="2100" kern="1200">
                          <a:solidFill>
                            <a:schemeClr val="tx1"/>
                          </a:solidFill>
                          <a:latin typeface="Calibri"/>
                          <a:ea typeface=""/>
                          <a:cs typeface=""/>
                        </a:defRPr>
                      </a:lvl4pPr>
                      <a:lvl5pPr marL="2175592" algn="l" defTabSz="1087795" rtl="0" eaLnBrk="1" latinLnBrk="0" hangingPunct="1">
                        <a:defRPr sz="2100" kern="1200">
                          <a:solidFill>
                            <a:schemeClr val="tx1"/>
                          </a:solidFill>
                          <a:latin typeface="Calibri"/>
                          <a:ea typeface=""/>
                          <a:cs typeface=""/>
                        </a:defRPr>
                      </a:lvl5pPr>
                      <a:lvl6pPr marL="2719489" algn="l" defTabSz="1087795" rtl="0" eaLnBrk="1" latinLnBrk="0" hangingPunct="1">
                        <a:defRPr sz="2100" kern="1200">
                          <a:solidFill>
                            <a:schemeClr val="tx1"/>
                          </a:solidFill>
                          <a:latin typeface="Calibri"/>
                          <a:ea typeface=""/>
                          <a:cs typeface=""/>
                        </a:defRPr>
                      </a:lvl6pPr>
                      <a:lvl7pPr marL="3263386" algn="l" defTabSz="1087795" rtl="0" eaLnBrk="1" latinLnBrk="0" hangingPunct="1">
                        <a:defRPr sz="2100" kern="1200">
                          <a:solidFill>
                            <a:schemeClr val="tx1"/>
                          </a:solidFill>
                          <a:latin typeface="Calibri"/>
                          <a:ea typeface=""/>
                          <a:cs typeface=""/>
                        </a:defRPr>
                      </a:lvl7pPr>
                      <a:lvl8pPr marL="3807284" algn="l" defTabSz="1087795" rtl="0" eaLnBrk="1" latinLnBrk="0" hangingPunct="1">
                        <a:defRPr sz="2100" kern="1200">
                          <a:solidFill>
                            <a:schemeClr val="tx1"/>
                          </a:solidFill>
                          <a:latin typeface="Calibri"/>
                          <a:ea typeface=""/>
                          <a:cs typeface=""/>
                        </a:defRPr>
                      </a:lvl8pPr>
                      <a:lvl9pPr marL="4351180" algn="l" defTabSz="1087795" rtl="0" eaLnBrk="1" latinLnBrk="0" hangingPunct="1">
                        <a:defRPr sz="2100" kern="1200">
                          <a:solidFill>
                            <a:schemeClr val="tx1"/>
                          </a:solidFill>
                          <a:latin typeface="Calibri"/>
                          <a:ea typeface=""/>
                          <a:cs typeface=""/>
                        </a:defRPr>
                      </a:lvl9pPr>
                    </a:lstStyle>
                    <a:p>
                      <a:pPr algn="ctr"/>
                      <a:endParaRPr lang="en-US" sz="1000" dirty="0"/>
                    </a:p>
                  </a:txBody>
                  <a:tcPr marL="287963" marR="121904" marT="18000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0AB00">
                        <a:lumMod val="20000"/>
                        <a:lumOff val="80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dirty="0"/>
                        <a:t>N/A</a:t>
                      </a:r>
                    </a:p>
                  </a:txBody>
                  <a:tcPr marL="0" marR="0" marT="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dirty="0"/>
                        <a:t>N/A</a:t>
                      </a:r>
                    </a:p>
                  </a:txBody>
                  <a:tcPr marL="0" marR="0" marT="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540783">
                <a:tc>
                  <a:txBody>
                    <a:bodyPr/>
                    <a:lstStyle>
                      <a:lvl1pPr marL="0" algn="l" defTabSz="1087795" rtl="0" eaLnBrk="1" latinLnBrk="0" hangingPunct="1">
                        <a:defRPr sz="2100" kern="1200">
                          <a:solidFill>
                            <a:schemeClr val="tx1"/>
                          </a:solidFill>
                          <a:latin typeface="Calibri"/>
                          <a:ea typeface=""/>
                          <a:cs typeface=""/>
                        </a:defRPr>
                      </a:lvl1pPr>
                      <a:lvl2pPr marL="543893" algn="l" defTabSz="1087795" rtl="0" eaLnBrk="1" latinLnBrk="0" hangingPunct="1">
                        <a:defRPr sz="2100" kern="1200">
                          <a:solidFill>
                            <a:schemeClr val="tx1"/>
                          </a:solidFill>
                          <a:latin typeface="Calibri"/>
                          <a:ea typeface=""/>
                          <a:cs typeface=""/>
                        </a:defRPr>
                      </a:lvl2pPr>
                      <a:lvl3pPr marL="1087795" algn="l" defTabSz="1087795" rtl="0" eaLnBrk="1" latinLnBrk="0" hangingPunct="1">
                        <a:defRPr sz="2100" kern="1200">
                          <a:solidFill>
                            <a:schemeClr val="tx1"/>
                          </a:solidFill>
                          <a:latin typeface="Calibri"/>
                          <a:ea typeface=""/>
                          <a:cs typeface=""/>
                        </a:defRPr>
                      </a:lvl3pPr>
                      <a:lvl4pPr marL="1631694" algn="l" defTabSz="1087795" rtl="0" eaLnBrk="1" latinLnBrk="0" hangingPunct="1">
                        <a:defRPr sz="2100" kern="1200">
                          <a:solidFill>
                            <a:schemeClr val="tx1"/>
                          </a:solidFill>
                          <a:latin typeface="Calibri"/>
                          <a:ea typeface=""/>
                          <a:cs typeface=""/>
                        </a:defRPr>
                      </a:lvl4pPr>
                      <a:lvl5pPr marL="2175592" algn="l" defTabSz="1087795" rtl="0" eaLnBrk="1" latinLnBrk="0" hangingPunct="1">
                        <a:defRPr sz="2100" kern="1200">
                          <a:solidFill>
                            <a:schemeClr val="tx1"/>
                          </a:solidFill>
                          <a:latin typeface="Calibri"/>
                          <a:ea typeface=""/>
                          <a:cs typeface=""/>
                        </a:defRPr>
                      </a:lvl5pPr>
                      <a:lvl6pPr marL="2719489" algn="l" defTabSz="1087795" rtl="0" eaLnBrk="1" latinLnBrk="0" hangingPunct="1">
                        <a:defRPr sz="2100" kern="1200">
                          <a:solidFill>
                            <a:schemeClr val="tx1"/>
                          </a:solidFill>
                          <a:latin typeface="Calibri"/>
                          <a:ea typeface=""/>
                          <a:cs typeface=""/>
                        </a:defRPr>
                      </a:lvl6pPr>
                      <a:lvl7pPr marL="3263386" algn="l" defTabSz="1087795" rtl="0" eaLnBrk="1" latinLnBrk="0" hangingPunct="1">
                        <a:defRPr sz="2100" kern="1200">
                          <a:solidFill>
                            <a:schemeClr val="tx1"/>
                          </a:solidFill>
                          <a:latin typeface="Calibri"/>
                          <a:ea typeface=""/>
                          <a:cs typeface=""/>
                        </a:defRPr>
                      </a:lvl7pPr>
                      <a:lvl8pPr marL="3807284" algn="l" defTabSz="1087795" rtl="0" eaLnBrk="1" latinLnBrk="0" hangingPunct="1">
                        <a:defRPr sz="2100" kern="1200">
                          <a:solidFill>
                            <a:schemeClr val="tx1"/>
                          </a:solidFill>
                          <a:latin typeface="Calibri"/>
                          <a:ea typeface=""/>
                          <a:cs typeface=""/>
                        </a:defRPr>
                      </a:lvl8pPr>
                      <a:lvl9pPr marL="4351180" algn="l" defTabSz="1087795" rtl="0" eaLnBrk="1" latinLnBrk="0" hangingPunct="1">
                        <a:defRPr sz="2100" kern="1200">
                          <a:solidFill>
                            <a:schemeClr val="tx1"/>
                          </a:solidFill>
                          <a:latin typeface="Calibri"/>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dirty="0"/>
                    </a:p>
                  </a:txBody>
                  <a:tcPr marL="287963" marR="121904" marT="18000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4FB81C">
                        <a:lumMod val="20000"/>
                        <a:lumOff val="80000"/>
                      </a:srgbClr>
                    </a:solidFill>
                  </a:tcPr>
                </a:tc>
                <a:tc>
                  <a:txBody>
                    <a:bodyPr/>
                    <a:lstStyle>
                      <a:lvl1pPr marL="0" algn="l" defTabSz="1087795" rtl="0" eaLnBrk="1" latinLnBrk="0" hangingPunct="1">
                        <a:defRPr sz="2100" kern="1200">
                          <a:solidFill>
                            <a:schemeClr val="tx1"/>
                          </a:solidFill>
                          <a:latin typeface="Calibri"/>
                          <a:ea typeface=""/>
                          <a:cs typeface=""/>
                        </a:defRPr>
                      </a:lvl1pPr>
                      <a:lvl2pPr marL="543893" algn="l" defTabSz="1087795" rtl="0" eaLnBrk="1" latinLnBrk="0" hangingPunct="1">
                        <a:defRPr sz="2100" kern="1200">
                          <a:solidFill>
                            <a:schemeClr val="tx1"/>
                          </a:solidFill>
                          <a:latin typeface="Calibri"/>
                          <a:ea typeface=""/>
                          <a:cs typeface=""/>
                        </a:defRPr>
                      </a:lvl2pPr>
                      <a:lvl3pPr marL="1087795" algn="l" defTabSz="1087795" rtl="0" eaLnBrk="1" latinLnBrk="0" hangingPunct="1">
                        <a:defRPr sz="2100" kern="1200">
                          <a:solidFill>
                            <a:schemeClr val="tx1"/>
                          </a:solidFill>
                          <a:latin typeface="Calibri"/>
                          <a:ea typeface=""/>
                          <a:cs typeface=""/>
                        </a:defRPr>
                      </a:lvl3pPr>
                      <a:lvl4pPr marL="1631694" algn="l" defTabSz="1087795" rtl="0" eaLnBrk="1" latinLnBrk="0" hangingPunct="1">
                        <a:defRPr sz="2100" kern="1200">
                          <a:solidFill>
                            <a:schemeClr val="tx1"/>
                          </a:solidFill>
                          <a:latin typeface="Calibri"/>
                          <a:ea typeface=""/>
                          <a:cs typeface=""/>
                        </a:defRPr>
                      </a:lvl4pPr>
                      <a:lvl5pPr marL="2175592" algn="l" defTabSz="1087795" rtl="0" eaLnBrk="1" latinLnBrk="0" hangingPunct="1">
                        <a:defRPr sz="2100" kern="1200">
                          <a:solidFill>
                            <a:schemeClr val="tx1"/>
                          </a:solidFill>
                          <a:latin typeface="Calibri"/>
                          <a:ea typeface=""/>
                          <a:cs typeface=""/>
                        </a:defRPr>
                      </a:lvl5pPr>
                      <a:lvl6pPr marL="2719489" algn="l" defTabSz="1087795" rtl="0" eaLnBrk="1" latinLnBrk="0" hangingPunct="1">
                        <a:defRPr sz="2100" kern="1200">
                          <a:solidFill>
                            <a:schemeClr val="tx1"/>
                          </a:solidFill>
                          <a:latin typeface="Calibri"/>
                          <a:ea typeface=""/>
                          <a:cs typeface=""/>
                        </a:defRPr>
                      </a:lvl6pPr>
                      <a:lvl7pPr marL="3263386" algn="l" defTabSz="1087795" rtl="0" eaLnBrk="1" latinLnBrk="0" hangingPunct="1">
                        <a:defRPr sz="2100" kern="1200">
                          <a:solidFill>
                            <a:schemeClr val="tx1"/>
                          </a:solidFill>
                          <a:latin typeface="Calibri"/>
                          <a:ea typeface=""/>
                          <a:cs typeface=""/>
                        </a:defRPr>
                      </a:lvl7pPr>
                      <a:lvl8pPr marL="3807284" algn="l" defTabSz="1087795" rtl="0" eaLnBrk="1" latinLnBrk="0" hangingPunct="1">
                        <a:defRPr sz="2100" kern="1200">
                          <a:solidFill>
                            <a:schemeClr val="tx1"/>
                          </a:solidFill>
                          <a:latin typeface="Calibri"/>
                          <a:ea typeface=""/>
                          <a:cs typeface=""/>
                        </a:defRPr>
                      </a:lvl8pPr>
                      <a:lvl9pPr marL="4351180" algn="l" defTabSz="1087795" rtl="0" eaLnBrk="1" latinLnBrk="0" hangingPunct="1">
                        <a:defRPr sz="2100" kern="1200">
                          <a:solidFill>
                            <a:schemeClr val="tx1"/>
                          </a:solidFill>
                          <a:latin typeface="Calibri"/>
                          <a:ea typeface=""/>
                          <a:cs typeface=""/>
                        </a:defRPr>
                      </a:lvl9pPr>
                    </a:lstStyle>
                    <a:p>
                      <a:pPr algn="ctr"/>
                      <a:endParaRPr lang="en-US" sz="1000" dirty="0"/>
                    </a:p>
                  </a:txBody>
                  <a:tcPr marL="287963" marR="121904" marT="18000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0AB00">
                        <a:lumMod val="20000"/>
                        <a:lumOff val="80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dirty="0"/>
                        <a:t>N/A</a:t>
                      </a:r>
                    </a:p>
                  </a:txBody>
                  <a:tcPr marL="0" marR="0" marT="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dirty="0"/>
                        <a:t>N/A</a:t>
                      </a:r>
                    </a:p>
                  </a:txBody>
                  <a:tcPr marL="0" marR="0" marT="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540783">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dirty="0"/>
                    </a:p>
                  </a:txBody>
                  <a:tcPr marL="287963" marR="121904" marT="18000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4FB81C">
                        <a:lumMod val="20000"/>
                        <a:lumOff val="80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endParaRPr lang="en-US" sz="1000" dirty="0"/>
                    </a:p>
                  </a:txBody>
                  <a:tcPr marL="287963" marR="121904" marT="18000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0AB00">
                        <a:lumMod val="20000"/>
                        <a:lumOff val="80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dirty="0"/>
                        <a:t>N/A</a:t>
                      </a:r>
                    </a:p>
                  </a:txBody>
                  <a:tcPr marL="0" marR="0" marT="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dirty="0"/>
                        <a:t>N/A</a:t>
                      </a:r>
                    </a:p>
                  </a:txBody>
                  <a:tcPr marL="0" marR="0" marT="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40783">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000" b="0" dirty="0"/>
                    </a:p>
                  </a:txBody>
                  <a:tcPr marL="287963" marR="121904" marT="18000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4FB81C">
                        <a:lumMod val="20000"/>
                        <a:lumOff val="80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endParaRPr lang="en-US" sz="1000" dirty="0"/>
                    </a:p>
                  </a:txBody>
                  <a:tcPr marL="287963" marR="121904" marT="18000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0AB00">
                        <a:lumMod val="20000"/>
                        <a:lumOff val="80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dirty="0"/>
                        <a:t>N/A</a:t>
                      </a:r>
                    </a:p>
                  </a:txBody>
                  <a:tcPr marL="0" marR="0" marT="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dirty="0"/>
                        <a:t>N/A</a:t>
                      </a:r>
                    </a:p>
                  </a:txBody>
                  <a:tcPr marL="0" marR="0" marT="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540783">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dirty="0"/>
                        <a:t>N/A</a:t>
                      </a:r>
                    </a:p>
                  </a:txBody>
                  <a:tcPr marL="0" marR="0" marT="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dirty="0"/>
                        <a:t>N/A</a:t>
                      </a:r>
                    </a:p>
                  </a:txBody>
                  <a:tcPr marL="0" marR="0" marT="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endParaRPr lang="en-US" sz="1000" dirty="0"/>
                    </a:p>
                  </a:txBody>
                  <a:tcPr marL="287963" marR="121904" marT="18000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0076CB">
                        <a:lumMod val="20000"/>
                        <a:lumOff val="80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dirty="0"/>
                        <a:t>N/A</a:t>
                      </a:r>
                    </a:p>
                  </a:txBody>
                  <a:tcPr marL="0" marR="0" marT="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40783">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dirty="0"/>
                        <a:t>N/A</a:t>
                      </a:r>
                    </a:p>
                  </a:txBody>
                  <a:tcPr marL="0" marR="0" marT="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dirty="0"/>
                        <a:t>N/A</a:t>
                      </a:r>
                    </a:p>
                  </a:txBody>
                  <a:tcPr marL="0" marR="0" marT="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endParaRPr lang="en-US" sz="1000" dirty="0"/>
                    </a:p>
                  </a:txBody>
                  <a:tcPr marL="287963" marR="121904" marT="18000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0076CB">
                        <a:lumMod val="20000"/>
                        <a:lumOff val="80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dirty="0"/>
                        <a:t>N/A</a:t>
                      </a:r>
                    </a:p>
                  </a:txBody>
                  <a:tcPr marL="0" marR="0" marT="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540783">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dirty="0"/>
                        <a:t>N/A</a:t>
                      </a:r>
                    </a:p>
                  </a:txBody>
                  <a:tcPr marL="0" marR="0" marT="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dirty="0"/>
                        <a:t>N/A</a:t>
                      </a:r>
                    </a:p>
                  </a:txBody>
                  <a:tcPr marL="0" marR="0" marT="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dirty="0"/>
                        <a:t>N/A</a:t>
                      </a:r>
                    </a:p>
                  </a:txBody>
                  <a:tcPr marL="0" marR="0" marT="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p>
                  </a:txBody>
                  <a:tcPr marL="287963" marR="121904" marT="18000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DCC6"/>
                    </a:solidFill>
                  </a:tcPr>
                </a:tc>
                <a:extLst>
                  <a:ext uri="{0D108BD9-81ED-4DB2-BD59-A6C34878D82A}">
                    <a16:rowId xmlns:a16="http://schemas.microsoft.com/office/drawing/2014/main" val="10006"/>
                  </a:ext>
                </a:extLst>
              </a:tr>
              <a:tr h="540783">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dirty="0"/>
                        <a:t>N/A</a:t>
                      </a:r>
                    </a:p>
                  </a:txBody>
                  <a:tcPr marL="0" marR="0" marT="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dirty="0"/>
                        <a:t>N/A</a:t>
                      </a:r>
                    </a:p>
                  </a:txBody>
                  <a:tcPr marL="0" marR="0" marT="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dirty="0"/>
                        <a:t>N/A</a:t>
                      </a:r>
                    </a:p>
                  </a:txBody>
                  <a:tcPr marL="0" marR="0" marT="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dirty="0"/>
                    </a:p>
                  </a:txBody>
                  <a:tcPr marL="287963" marR="121904" marT="180000" marB="0" anchor="ctr">
                    <a:lnL w="12700" cap="flat" cmpd="sng" algn="ctr">
                      <a:solidFill>
                        <a:srgbClr val="C0C0C0"/>
                      </a:solidFill>
                      <a:prstDash val="solid"/>
                      <a:round/>
                      <a:headEnd type="none" w="med" len="med"/>
                      <a:tailEnd type="none" w="med" len="med"/>
                    </a:lnL>
                    <a:lnR w="12700" cap="flat" cmpd="sng" algn="ctr">
                      <a:solidFill>
                        <a:srgbClr val="C0C0C0"/>
                      </a:solidFill>
                      <a:prstDash val="solid"/>
                      <a:round/>
                      <a:headEnd type="none" w="med" len="med"/>
                      <a:tailEnd type="none" w="med" len="med"/>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w="12700" cmpd="sng">
                      <a:noFill/>
                      <a:prstDash val="solid"/>
                    </a:lnTlToBr>
                    <a:lnBlToTr w="12700" cmpd="sng">
                      <a:noFill/>
                      <a:prstDash val="solid"/>
                    </a:lnBlToTr>
                    <a:solidFill>
                      <a:srgbClr val="FFDCC6"/>
                    </a:solidFill>
                  </a:tcPr>
                </a:tc>
                <a:extLst>
                  <a:ext uri="{0D108BD9-81ED-4DB2-BD59-A6C34878D82A}">
                    <a16:rowId xmlns:a16="http://schemas.microsoft.com/office/drawing/2014/main" val="10007"/>
                  </a:ext>
                </a:extLst>
              </a:tr>
            </a:tbl>
          </a:graphicData>
        </a:graphic>
      </p:graphicFrame>
      <p:graphicFrame>
        <p:nvGraphicFramePr>
          <p:cNvPr id="92" name="Tabelle 13">
            <a:extLst>
              <a:ext uri="{FF2B5EF4-FFF2-40B4-BE49-F238E27FC236}">
                <a16:creationId xmlns:a16="http://schemas.microsoft.com/office/drawing/2014/main" id="{7A7C284A-6EA6-4762-B885-8679EC08022C}"/>
              </a:ext>
            </a:extLst>
          </p:cNvPr>
          <p:cNvGraphicFramePr>
            <a:graphicFrameLocks noGrp="1"/>
          </p:cNvGraphicFramePr>
          <p:nvPr>
            <p:extLst>
              <p:ext uri="{D42A27DB-BD31-4B8C-83A1-F6EECF244321}">
                <p14:modId xmlns:p14="http://schemas.microsoft.com/office/powerpoint/2010/main" val="1855613929"/>
              </p:ext>
            </p:extLst>
          </p:nvPr>
        </p:nvGraphicFramePr>
        <p:xfrm>
          <a:off x="1226960" y="1562349"/>
          <a:ext cx="1145353" cy="4326264"/>
        </p:xfrm>
        <a:graphic>
          <a:graphicData uri="http://schemas.openxmlformats.org/drawingml/2006/table">
            <a:tbl>
              <a:tblPr firstRow="1" bandRow="1">
                <a:effectLst/>
              </a:tblPr>
              <a:tblGrid>
                <a:gridCol w="1145353">
                  <a:extLst>
                    <a:ext uri="{9D8B030D-6E8A-4147-A177-3AD203B41FA5}">
                      <a16:colId xmlns:a16="http://schemas.microsoft.com/office/drawing/2014/main" val="20000"/>
                    </a:ext>
                  </a:extLst>
                </a:gridCol>
              </a:tblGrid>
              <a:tr h="540783">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200" b="0" dirty="0">
                          <a:solidFill>
                            <a:schemeClr val="tx1"/>
                          </a:solidFill>
                        </a:rPr>
                        <a:t>OP2OP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540783">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200" b="0" dirty="0">
                          <a:solidFill>
                            <a:schemeClr val="tx1"/>
                          </a:solidFill>
                        </a:rPr>
                        <a:t>OP2Cloud</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540783">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200" b="0" dirty="0">
                          <a:solidFill>
                            <a:schemeClr val="tx1"/>
                          </a:solidFill>
                        </a:rPr>
                        <a:t>Cloud2Cloud</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40783">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200" b="0" dirty="0">
                          <a:solidFill>
                            <a:schemeClr val="tx1"/>
                          </a:solidFill>
                        </a:rPr>
                        <a:t>B2B/B2G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540783">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200" b="0" dirty="0">
                          <a:solidFill>
                            <a:schemeClr val="tx1"/>
                          </a:solidFill>
                        </a:rPr>
                        <a:t>User2OP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40783">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200" b="0" dirty="0">
                          <a:solidFill>
                            <a:schemeClr val="tx1"/>
                          </a:solidFill>
                        </a:rPr>
                        <a:t>User2Cloud</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540783">
                <a:tc>
                  <a:txBody>
                    <a:bodyPr/>
                    <a:lstStyle/>
                    <a:p>
                      <a:pPr algn="ctr"/>
                      <a:r>
                        <a:rPr lang="en-US" sz="1200" b="0" dirty="0">
                          <a:solidFill>
                            <a:schemeClr val="tx1"/>
                          </a:solidFill>
                          <a:latin typeface="Arial" panose="020B0604020202020204" pitchFamily="34" charset="0"/>
                          <a:cs typeface="Arial" panose="020B0604020202020204" pitchFamily="34" charset="0"/>
                        </a:rPr>
                        <a:t>Thing2OP</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540783">
                <a:tc>
                  <a:txBody>
                    <a:bodyPr/>
                    <a:lstStyle/>
                    <a:p>
                      <a:pPr algn="ctr"/>
                      <a:r>
                        <a:rPr lang="en-US" sz="1200" b="0" dirty="0">
                          <a:solidFill>
                            <a:schemeClr val="tx1"/>
                          </a:solidFill>
                          <a:latin typeface="Arial" panose="020B0604020202020204" pitchFamily="34" charset="0"/>
                          <a:cs typeface="Arial" panose="020B0604020202020204" pitchFamily="34" charset="0"/>
                        </a:rPr>
                        <a:t>Thing2Cloud</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bl>
          </a:graphicData>
        </a:graphic>
      </p:graphicFrame>
      <p:graphicFrame>
        <p:nvGraphicFramePr>
          <p:cNvPr id="93" name="Tabelle 13">
            <a:extLst>
              <a:ext uri="{FF2B5EF4-FFF2-40B4-BE49-F238E27FC236}">
                <a16:creationId xmlns:a16="http://schemas.microsoft.com/office/drawing/2014/main" id="{3E3B9B2A-92A6-4F14-B100-E43066D5AACE}"/>
              </a:ext>
            </a:extLst>
          </p:cNvPr>
          <p:cNvGraphicFramePr>
            <a:graphicFrameLocks noGrp="1"/>
          </p:cNvGraphicFramePr>
          <p:nvPr>
            <p:extLst>
              <p:ext uri="{D42A27DB-BD31-4B8C-83A1-F6EECF244321}">
                <p14:modId xmlns:p14="http://schemas.microsoft.com/office/powerpoint/2010/main" val="1454900466"/>
              </p:ext>
            </p:extLst>
          </p:nvPr>
        </p:nvGraphicFramePr>
        <p:xfrm>
          <a:off x="2538357" y="5946126"/>
          <a:ext cx="5018532" cy="439526"/>
        </p:xfrm>
        <a:graphic>
          <a:graphicData uri="http://schemas.openxmlformats.org/drawingml/2006/table">
            <a:tbl>
              <a:tblPr firstRow="1" bandRow="1">
                <a:effectLst/>
              </a:tblPr>
              <a:tblGrid>
                <a:gridCol w="1254633">
                  <a:extLst>
                    <a:ext uri="{9D8B030D-6E8A-4147-A177-3AD203B41FA5}">
                      <a16:colId xmlns:a16="http://schemas.microsoft.com/office/drawing/2014/main" val="20000"/>
                    </a:ext>
                  </a:extLst>
                </a:gridCol>
                <a:gridCol w="1254633">
                  <a:extLst>
                    <a:ext uri="{9D8B030D-6E8A-4147-A177-3AD203B41FA5}">
                      <a16:colId xmlns:a16="http://schemas.microsoft.com/office/drawing/2014/main" val="20001"/>
                    </a:ext>
                  </a:extLst>
                </a:gridCol>
                <a:gridCol w="1254633">
                  <a:extLst>
                    <a:ext uri="{9D8B030D-6E8A-4147-A177-3AD203B41FA5}">
                      <a16:colId xmlns:a16="http://schemas.microsoft.com/office/drawing/2014/main" val="20002"/>
                    </a:ext>
                  </a:extLst>
                </a:gridCol>
                <a:gridCol w="1254633">
                  <a:extLst>
                    <a:ext uri="{9D8B030D-6E8A-4147-A177-3AD203B41FA5}">
                      <a16:colId xmlns:a16="http://schemas.microsoft.com/office/drawing/2014/main" val="20003"/>
                    </a:ext>
                  </a:extLst>
                </a:gridCol>
              </a:tblGrid>
              <a:tr h="439526">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200" b="0" dirty="0"/>
                        <a:t>Process </a:t>
                      </a:r>
                      <a:br>
                        <a:rPr lang="en-US" sz="1200" b="0" dirty="0"/>
                      </a:br>
                      <a:r>
                        <a:rPr lang="en-US" sz="1200" b="0" dirty="0"/>
                        <a:t>Integration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200" b="0" dirty="0"/>
                        <a:t>Data</a:t>
                      </a:r>
                      <a:r>
                        <a:rPr lang="en-US" sz="1200" b="0" baseline="0" dirty="0"/>
                        <a:t> </a:t>
                      </a:r>
                    </a:p>
                    <a:p>
                      <a:pPr algn="ctr"/>
                      <a:r>
                        <a:rPr lang="en-US" sz="1200" b="0" baseline="0" dirty="0"/>
                        <a:t>Integration </a:t>
                      </a:r>
                      <a:endParaRPr lang="en-US"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200" b="0" dirty="0"/>
                        <a:t>User </a:t>
                      </a:r>
                      <a:br>
                        <a:rPr lang="en-US" sz="1200" b="0" dirty="0"/>
                      </a:br>
                      <a:r>
                        <a:rPr lang="en-US" sz="1200" b="0" dirty="0"/>
                        <a:t>Integration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1220084" rtl="0" eaLnBrk="1" latinLnBrk="0" hangingPunct="1"/>
                      <a:r>
                        <a:rPr lang="en-US" sz="1200" b="0" kern="1200" dirty="0">
                          <a:solidFill>
                            <a:schemeClr val="tx1"/>
                          </a:solidFill>
                          <a:latin typeface="Arial"/>
                          <a:ea typeface=""/>
                          <a:cs typeface=""/>
                        </a:rPr>
                        <a:t>Thing</a:t>
                      </a:r>
                      <a:br>
                        <a:rPr lang="en-US" sz="1200" b="0" kern="1200" dirty="0">
                          <a:solidFill>
                            <a:schemeClr val="tx1"/>
                          </a:solidFill>
                          <a:latin typeface="Arial"/>
                          <a:ea typeface=""/>
                          <a:cs typeface=""/>
                        </a:rPr>
                      </a:br>
                      <a:r>
                        <a:rPr lang="en-US" sz="1200" b="0" kern="1200" dirty="0">
                          <a:solidFill>
                            <a:schemeClr val="tx1"/>
                          </a:solidFill>
                          <a:latin typeface="Arial"/>
                          <a:ea typeface=""/>
                          <a:cs typeface=""/>
                        </a:rPr>
                        <a:t>Integration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cxnSp>
        <p:nvCxnSpPr>
          <p:cNvPr id="95" name="Gerade Verbindung mit Pfeil 72">
            <a:extLst>
              <a:ext uri="{FF2B5EF4-FFF2-40B4-BE49-F238E27FC236}">
                <a16:creationId xmlns:a16="http://schemas.microsoft.com/office/drawing/2014/main" id="{79098475-AF60-427E-8965-392A05B46104}"/>
              </a:ext>
            </a:extLst>
          </p:cNvPr>
          <p:cNvCxnSpPr/>
          <p:nvPr/>
        </p:nvCxnSpPr>
        <p:spPr bwMode="gray">
          <a:xfrm>
            <a:off x="2532539" y="6382603"/>
            <a:ext cx="5024350" cy="0"/>
          </a:xfrm>
          <a:prstGeom prst="straightConnector1">
            <a:avLst/>
          </a:prstGeom>
          <a:noFill/>
          <a:ln w="12700">
            <a:solidFill>
              <a:srgbClr val="FFFFFF">
                <a:lumMod val="50000"/>
              </a:srgbClr>
            </a:solidFill>
            <a:round/>
            <a:headEnd type="triangle" w="med" len="med"/>
            <a:tailEnd type="triangle" w="med" len="med"/>
          </a:ln>
        </p:spPr>
      </p:cxnSp>
      <p:sp>
        <p:nvSpPr>
          <p:cNvPr id="96" name="TextBox 95">
            <a:extLst>
              <a:ext uri="{FF2B5EF4-FFF2-40B4-BE49-F238E27FC236}">
                <a16:creationId xmlns:a16="http://schemas.microsoft.com/office/drawing/2014/main" id="{85238E99-488E-4A9B-B8B1-2CFDB3D023BF}"/>
              </a:ext>
            </a:extLst>
          </p:cNvPr>
          <p:cNvSpPr txBox="1"/>
          <p:nvPr/>
        </p:nvSpPr>
        <p:spPr>
          <a:xfrm>
            <a:off x="3522414" y="6465257"/>
            <a:ext cx="3007313"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b="1" kern="0" dirty="0">
                <a:latin typeface="Arial" panose="020B0604020202020204" pitchFamily="34" charset="0"/>
                <a:ea typeface="Arial Unicode MS" pitchFamily="34" charset="-128"/>
                <a:cs typeface="Arial" panose="020B0604020202020204" pitchFamily="34" charset="0"/>
              </a:rPr>
              <a:t>Integration Style</a:t>
            </a:r>
          </a:p>
        </p:txBody>
      </p:sp>
      <p:sp>
        <p:nvSpPr>
          <p:cNvPr id="169" name="Oval 168">
            <a:extLst>
              <a:ext uri="{FF2B5EF4-FFF2-40B4-BE49-F238E27FC236}">
                <a16:creationId xmlns:a16="http://schemas.microsoft.com/office/drawing/2014/main" id="{8934D874-16E2-4469-877B-F04691C485F1}"/>
              </a:ext>
            </a:extLst>
          </p:cNvPr>
          <p:cNvSpPr/>
          <p:nvPr/>
        </p:nvSpPr>
        <p:spPr bwMode="gray">
          <a:xfrm>
            <a:off x="3020385" y="2143748"/>
            <a:ext cx="447400" cy="447400"/>
          </a:xfrm>
          <a:prstGeom prst="ellipse">
            <a:avLst/>
          </a:prstGeom>
          <a:solidFill>
            <a:srgbClr val="4FB81C"/>
          </a:solidFill>
          <a:ln w="6350" algn="ctr">
            <a:noFill/>
            <a:miter lim="800000"/>
            <a:headEnd/>
            <a:tailEnd/>
          </a:ln>
          <a:effectLst/>
        </p:spPr>
        <p:txBody>
          <a:bodyPr lIns="0" tIns="0" rIns="0" bIns="0" rtlCol="0" anchor="ctr"/>
          <a:lstStyle/>
          <a:p>
            <a:pPr marL="0" marR="0" lvl="0" indent="0" algn="ctr" defTabSz="913573" eaLnBrk="1" fontAlgn="base" latinLnBrk="0" hangingPunct="1">
              <a:lnSpc>
                <a:spcPct val="100000"/>
              </a:lnSpc>
              <a:spcBef>
                <a:spcPct val="50000"/>
              </a:spcBef>
              <a:spcAft>
                <a:spcPct val="0"/>
              </a:spcAft>
              <a:buClr>
                <a:srgbClr val="F0AB00"/>
              </a:buClr>
              <a:buSzPct val="80000"/>
              <a:buFontTx/>
              <a:buNone/>
              <a:tabLst/>
              <a:defRPr/>
            </a:pPr>
            <a:r>
              <a:rPr kumimoji="0" lang="de-DE" sz="1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IP-2</a:t>
            </a:r>
          </a:p>
        </p:txBody>
      </p:sp>
      <p:sp>
        <p:nvSpPr>
          <p:cNvPr id="170" name="Oval 169">
            <a:extLst>
              <a:ext uri="{FF2B5EF4-FFF2-40B4-BE49-F238E27FC236}">
                <a16:creationId xmlns:a16="http://schemas.microsoft.com/office/drawing/2014/main" id="{99E8D995-4E2A-4D80-8419-F3E6FE800D66}"/>
              </a:ext>
            </a:extLst>
          </p:cNvPr>
          <p:cNvSpPr/>
          <p:nvPr/>
        </p:nvSpPr>
        <p:spPr bwMode="gray">
          <a:xfrm>
            <a:off x="3020385" y="2696827"/>
            <a:ext cx="447400" cy="447400"/>
          </a:xfrm>
          <a:prstGeom prst="ellipse">
            <a:avLst/>
          </a:prstGeom>
          <a:solidFill>
            <a:srgbClr val="4FB81C"/>
          </a:solidFill>
          <a:ln w="6350" algn="ctr">
            <a:noFill/>
            <a:miter lim="800000"/>
            <a:headEnd/>
            <a:tailEnd/>
          </a:ln>
          <a:effectLst/>
        </p:spPr>
        <p:txBody>
          <a:bodyPr lIns="0" tIns="0" rIns="0" bIns="0" rtlCol="0" anchor="ctr"/>
          <a:lstStyle/>
          <a:p>
            <a:pPr marL="0" marR="0" lvl="0" indent="0" algn="ctr" defTabSz="913573" eaLnBrk="1" fontAlgn="base" latinLnBrk="0" hangingPunct="1">
              <a:lnSpc>
                <a:spcPct val="100000"/>
              </a:lnSpc>
              <a:spcBef>
                <a:spcPct val="50000"/>
              </a:spcBef>
              <a:spcAft>
                <a:spcPct val="0"/>
              </a:spcAft>
              <a:buClr>
                <a:srgbClr val="F0AB00"/>
              </a:buClr>
              <a:buSzPct val="80000"/>
              <a:buFontTx/>
              <a:buNone/>
              <a:tabLst/>
              <a:defRPr/>
            </a:pPr>
            <a:r>
              <a:rPr kumimoji="0" lang="de-DE" sz="1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IP-3</a:t>
            </a:r>
          </a:p>
        </p:txBody>
      </p:sp>
      <p:sp>
        <p:nvSpPr>
          <p:cNvPr id="171" name="Oval 170">
            <a:extLst>
              <a:ext uri="{FF2B5EF4-FFF2-40B4-BE49-F238E27FC236}">
                <a16:creationId xmlns:a16="http://schemas.microsoft.com/office/drawing/2014/main" id="{D3BBCA0E-BE80-4F45-969E-EF7AE678FD87}"/>
              </a:ext>
            </a:extLst>
          </p:cNvPr>
          <p:cNvSpPr/>
          <p:nvPr/>
        </p:nvSpPr>
        <p:spPr bwMode="gray">
          <a:xfrm>
            <a:off x="3020385" y="3224205"/>
            <a:ext cx="447400" cy="447400"/>
          </a:xfrm>
          <a:prstGeom prst="ellipse">
            <a:avLst/>
          </a:prstGeom>
          <a:solidFill>
            <a:srgbClr val="4FB81C"/>
          </a:solidFill>
          <a:ln w="6350" algn="ctr">
            <a:noFill/>
            <a:miter lim="800000"/>
            <a:headEnd/>
            <a:tailEnd/>
          </a:ln>
          <a:effectLst/>
        </p:spPr>
        <p:txBody>
          <a:bodyPr lIns="0" tIns="0" rIns="0" bIns="0" rtlCol="0" anchor="ctr"/>
          <a:lstStyle/>
          <a:p>
            <a:pPr marL="0" marR="0" lvl="0" indent="0" algn="ctr" defTabSz="913573" eaLnBrk="1" fontAlgn="base" latinLnBrk="0" hangingPunct="1">
              <a:lnSpc>
                <a:spcPct val="100000"/>
              </a:lnSpc>
              <a:spcBef>
                <a:spcPct val="50000"/>
              </a:spcBef>
              <a:spcAft>
                <a:spcPct val="0"/>
              </a:spcAft>
              <a:buClr>
                <a:srgbClr val="F0AB00"/>
              </a:buClr>
              <a:buSzPct val="80000"/>
              <a:buFontTx/>
              <a:buNone/>
              <a:tabLst/>
              <a:defRPr/>
            </a:pPr>
            <a:r>
              <a:rPr kumimoji="0" lang="de-DE" sz="1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IP-4</a:t>
            </a:r>
          </a:p>
        </p:txBody>
      </p:sp>
      <p:sp>
        <p:nvSpPr>
          <p:cNvPr id="172" name="Oval 171">
            <a:extLst>
              <a:ext uri="{FF2B5EF4-FFF2-40B4-BE49-F238E27FC236}">
                <a16:creationId xmlns:a16="http://schemas.microsoft.com/office/drawing/2014/main" id="{2BBCD0F2-E01D-426A-A742-4AB13D5064CA}"/>
              </a:ext>
            </a:extLst>
          </p:cNvPr>
          <p:cNvSpPr/>
          <p:nvPr/>
        </p:nvSpPr>
        <p:spPr bwMode="gray">
          <a:xfrm>
            <a:off x="4192098" y="1629093"/>
            <a:ext cx="447400" cy="447400"/>
          </a:xfrm>
          <a:prstGeom prst="ellipse">
            <a:avLst/>
          </a:prstGeom>
          <a:solidFill>
            <a:srgbClr val="F0AB00"/>
          </a:solidFill>
          <a:ln w="6350" algn="ctr">
            <a:noFill/>
            <a:miter lim="800000"/>
            <a:headEnd/>
            <a:tailEnd/>
          </a:ln>
          <a:effectLst/>
        </p:spPr>
        <p:txBody>
          <a:bodyPr lIns="0" tIns="0" rIns="0" bIns="0" rtlCol="0" anchor="ctr"/>
          <a:lstStyle/>
          <a:p>
            <a:pPr marL="0" marR="0" lvl="0" indent="0" algn="ctr" defTabSz="913573" eaLnBrk="1" fontAlgn="base" latinLnBrk="0" hangingPunct="1">
              <a:lnSpc>
                <a:spcPct val="100000"/>
              </a:lnSpc>
              <a:spcBef>
                <a:spcPct val="50000"/>
              </a:spcBef>
              <a:spcAft>
                <a:spcPct val="0"/>
              </a:spcAft>
              <a:buClr>
                <a:srgbClr val="F0AB00"/>
              </a:buClr>
              <a:buSzPct val="80000"/>
              <a:buFontTx/>
              <a:buNone/>
              <a:tabLst/>
              <a:defRPr/>
            </a:pPr>
            <a:r>
              <a:rPr kumimoji="0" lang="de-DE" sz="1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IP-5</a:t>
            </a:r>
          </a:p>
        </p:txBody>
      </p:sp>
      <p:sp>
        <p:nvSpPr>
          <p:cNvPr id="173" name="Oval 172">
            <a:extLst>
              <a:ext uri="{FF2B5EF4-FFF2-40B4-BE49-F238E27FC236}">
                <a16:creationId xmlns:a16="http://schemas.microsoft.com/office/drawing/2014/main" id="{DBE7FA30-6988-41DF-ADB2-BA36E0164DF4}"/>
              </a:ext>
            </a:extLst>
          </p:cNvPr>
          <p:cNvSpPr/>
          <p:nvPr/>
        </p:nvSpPr>
        <p:spPr bwMode="gray">
          <a:xfrm>
            <a:off x="4192098" y="2160747"/>
            <a:ext cx="447400" cy="447400"/>
          </a:xfrm>
          <a:prstGeom prst="ellipse">
            <a:avLst/>
          </a:prstGeom>
          <a:solidFill>
            <a:srgbClr val="F0AB00"/>
          </a:solidFill>
          <a:ln w="6350" algn="ctr">
            <a:noFill/>
            <a:miter lim="800000"/>
            <a:headEnd/>
            <a:tailEnd/>
          </a:ln>
          <a:effectLst/>
        </p:spPr>
        <p:txBody>
          <a:bodyPr lIns="0" tIns="0" rIns="0" bIns="0" rtlCol="0" anchor="ctr"/>
          <a:lstStyle/>
          <a:p>
            <a:pPr marL="0" marR="0" lvl="0" indent="0" algn="ctr" defTabSz="913573" eaLnBrk="1" fontAlgn="base" latinLnBrk="0" hangingPunct="1">
              <a:lnSpc>
                <a:spcPct val="100000"/>
              </a:lnSpc>
              <a:spcBef>
                <a:spcPct val="50000"/>
              </a:spcBef>
              <a:spcAft>
                <a:spcPct val="0"/>
              </a:spcAft>
              <a:buClr>
                <a:srgbClr val="F0AB00"/>
              </a:buClr>
              <a:buSzPct val="80000"/>
              <a:buFontTx/>
              <a:buNone/>
              <a:tabLst/>
              <a:defRPr/>
            </a:pPr>
            <a:r>
              <a:rPr kumimoji="0" lang="de-DE" sz="1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IP-6</a:t>
            </a:r>
          </a:p>
        </p:txBody>
      </p:sp>
      <p:sp>
        <p:nvSpPr>
          <p:cNvPr id="174" name="Oval 173">
            <a:extLst>
              <a:ext uri="{FF2B5EF4-FFF2-40B4-BE49-F238E27FC236}">
                <a16:creationId xmlns:a16="http://schemas.microsoft.com/office/drawing/2014/main" id="{3865647A-C75F-4B21-9DBA-1414E216B40D}"/>
              </a:ext>
            </a:extLst>
          </p:cNvPr>
          <p:cNvSpPr/>
          <p:nvPr/>
        </p:nvSpPr>
        <p:spPr bwMode="gray">
          <a:xfrm>
            <a:off x="4192098" y="2694588"/>
            <a:ext cx="447400" cy="447400"/>
          </a:xfrm>
          <a:prstGeom prst="ellipse">
            <a:avLst/>
          </a:prstGeom>
          <a:solidFill>
            <a:srgbClr val="F0AB00"/>
          </a:solidFill>
          <a:ln w="6350" algn="ctr">
            <a:noFill/>
            <a:miter lim="800000"/>
            <a:headEnd/>
            <a:tailEnd/>
          </a:ln>
          <a:effectLst/>
        </p:spPr>
        <p:txBody>
          <a:bodyPr lIns="0" tIns="0" rIns="0" bIns="0" rtlCol="0" anchor="ctr"/>
          <a:lstStyle/>
          <a:p>
            <a:pPr marL="0" marR="0" lvl="0" indent="0" algn="ctr" defTabSz="913573" eaLnBrk="1" fontAlgn="base" latinLnBrk="0" hangingPunct="1">
              <a:lnSpc>
                <a:spcPct val="100000"/>
              </a:lnSpc>
              <a:spcBef>
                <a:spcPct val="50000"/>
              </a:spcBef>
              <a:spcAft>
                <a:spcPct val="0"/>
              </a:spcAft>
              <a:buClr>
                <a:srgbClr val="F0AB00"/>
              </a:buClr>
              <a:buSzPct val="80000"/>
              <a:buFontTx/>
              <a:buNone/>
              <a:tabLst/>
              <a:defRPr/>
            </a:pPr>
            <a:r>
              <a:rPr kumimoji="0" lang="de-DE" sz="1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IP-7</a:t>
            </a:r>
          </a:p>
        </p:txBody>
      </p:sp>
      <p:sp>
        <p:nvSpPr>
          <p:cNvPr id="175" name="Oval 174">
            <a:extLst>
              <a:ext uri="{FF2B5EF4-FFF2-40B4-BE49-F238E27FC236}">
                <a16:creationId xmlns:a16="http://schemas.microsoft.com/office/drawing/2014/main" id="{5E2B4C66-76A4-4CE8-92B2-5AA2CE50C27A}"/>
              </a:ext>
            </a:extLst>
          </p:cNvPr>
          <p:cNvSpPr/>
          <p:nvPr/>
        </p:nvSpPr>
        <p:spPr bwMode="gray">
          <a:xfrm>
            <a:off x="4192098" y="3234266"/>
            <a:ext cx="447400" cy="447400"/>
          </a:xfrm>
          <a:prstGeom prst="ellipse">
            <a:avLst/>
          </a:prstGeom>
          <a:solidFill>
            <a:srgbClr val="F0AB00"/>
          </a:solidFill>
          <a:ln w="6350" algn="ctr">
            <a:noFill/>
            <a:miter lim="800000"/>
            <a:headEnd/>
            <a:tailEnd/>
          </a:ln>
          <a:effectLst/>
        </p:spPr>
        <p:txBody>
          <a:bodyPr lIns="0" tIns="0" rIns="0" bIns="0" rtlCol="0" anchor="ctr"/>
          <a:lstStyle/>
          <a:p>
            <a:pPr marL="0" marR="0" lvl="0" indent="0" algn="ctr" defTabSz="913573" eaLnBrk="1" fontAlgn="base" latinLnBrk="0" hangingPunct="1">
              <a:lnSpc>
                <a:spcPct val="100000"/>
              </a:lnSpc>
              <a:spcBef>
                <a:spcPct val="50000"/>
              </a:spcBef>
              <a:spcAft>
                <a:spcPct val="0"/>
              </a:spcAft>
              <a:buClr>
                <a:srgbClr val="F0AB00"/>
              </a:buClr>
              <a:buSzPct val="80000"/>
              <a:buFontTx/>
              <a:buNone/>
              <a:tabLst/>
              <a:defRPr/>
            </a:pPr>
            <a:r>
              <a:rPr kumimoji="0" lang="de-DE" sz="1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IP-8</a:t>
            </a:r>
          </a:p>
        </p:txBody>
      </p:sp>
      <p:sp>
        <p:nvSpPr>
          <p:cNvPr id="176" name="Oval 175">
            <a:extLst>
              <a:ext uri="{FF2B5EF4-FFF2-40B4-BE49-F238E27FC236}">
                <a16:creationId xmlns:a16="http://schemas.microsoft.com/office/drawing/2014/main" id="{32F4D3C4-2E4B-4E70-91CD-9876E7BBF03B}"/>
              </a:ext>
            </a:extLst>
          </p:cNvPr>
          <p:cNvSpPr/>
          <p:nvPr/>
        </p:nvSpPr>
        <p:spPr bwMode="gray">
          <a:xfrm>
            <a:off x="3020385" y="1613854"/>
            <a:ext cx="447400" cy="447400"/>
          </a:xfrm>
          <a:prstGeom prst="ellipse">
            <a:avLst/>
          </a:prstGeom>
          <a:solidFill>
            <a:srgbClr val="4FB81C"/>
          </a:solidFill>
          <a:ln w="6350" algn="ctr">
            <a:noFill/>
            <a:miter lim="800000"/>
            <a:headEnd/>
            <a:tailEnd/>
          </a:ln>
          <a:effectLst/>
        </p:spPr>
        <p:txBody>
          <a:bodyPr lIns="0" tIns="0" rIns="0" bIns="0" rtlCol="0" anchor="ctr"/>
          <a:lstStyle/>
          <a:p>
            <a:pPr marL="0" marR="0" lvl="0" indent="0" algn="ctr" defTabSz="913573" eaLnBrk="1" fontAlgn="base" latinLnBrk="0" hangingPunct="1">
              <a:lnSpc>
                <a:spcPct val="100000"/>
              </a:lnSpc>
              <a:spcBef>
                <a:spcPct val="50000"/>
              </a:spcBef>
              <a:spcAft>
                <a:spcPct val="0"/>
              </a:spcAft>
              <a:buClr>
                <a:srgbClr val="F0AB00"/>
              </a:buClr>
              <a:buSzPct val="80000"/>
              <a:buFontTx/>
              <a:buNone/>
              <a:tabLst/>
              <a:defRPr/>
            </a:pPr>
            <a:r>
              <a:rPr kumimoji="0" lang="de-DE" sz="1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IP-1</a:t>
            </a:r>
          </a:p>
        </p:txBody>
      </p:sp>
      <p:grpSp>
        <p:nvGrpSpPr>
          <p:cNvPr id="178" name="Group 177">
            <a:extLst>
              <a:ext uri="{FF2B5EF4-FFF2-40B4-BE49-F238E27FC236}">
                <a16:creationId xmlns:a16="http://schemas.microsoft.com/office/drawing/2014/main" id="{33077E12-FEB8-4B11-AEA8-AD1EAB213673}"/>
              </a:ext>
            </a:extLst>
          </p:cNvPr>
          <p:cNvGrpSpPr/>
          <p:nvPr/>
        </p:nvGrpSpPr>
        <p:grpSpPr>
          <a:xfrm>
            <a:off x="5446474" y="3774094"/>
            <a:ext cx="1690178" cy="2077035"/>
            <a:chOff x="4873451" y="3800158"/>
            <a:chExt cx="1794903" cy="2205730"/>
          </a:xfrm>
        </p:grpSpPr>
        <p:sp>
          <p:nvSpPr>
            <p:cNvPr id="179" name="Oval 178">
              <a:extLst>
                <a:ext uri="{FF2B5EF4-FFF2-40B4-BE49-F238E27FC236}">
                  <a16:creationId xmlns:a16="http://schemas.microsoft.com/office/drawing/2014/main" id="{65384878-D707-4343-8CE1-6DC99B26F883}"/>
                </a:ext>
              </a:extLst>
            </p:cNvPr>
            <p:cNvSpPr/>
            <p:nvPr/>
          </p:nvSpPr>
          <p:spPr bwMode="gray">
            <a:xfrm>
              <a:off x="4873451" y="3800158"/>
              <a:ext cx="475121" cy="475121"/>
            </a:xfrm>
            <a:prstGeom prst="ellipse">
              <a:avLst/>
            </a:prstGeom>
            <a:solidFill>
              <a:srgbClr val="0076CB"/>
            </a:solidFill>
            <a:ln w="6350" algn="ctr">
              <a:noFill/>
              <a:miter lim="800000"/>
              <a:headEnd/>
              <a:tailEnd/>
            </a:ln>
            <a:effectLst/>
          </p:spPr>
          <p:txBody>
            <a:bodyPr lIns="0" tIns="0" rIns="0" bIns="0" rtlCol="0" anchor="ctr"/>
            <a:lstStyle/>
            <a:p>
              <a:pPr marL="0" marR="0" lvl="0" indent="0" algn="ctr" defTabSz="913573" eaLnBrk="1" fontAlgn="base" latinLnBrk="0" hangingPunct="1">
                <a:lnSpc>
                  <a:spcPct val="100000"/>
                </a:lnSpc>
                <a:spcBef>
                  <a:spcPct val="50000"/>
                </a:spcBef>
                <a:spcAft>
                  <a:spcPct val="0"/>
                </a:spcAft>
                <a:buClr>
                  <a:srgbClr val="F0AB00"/>
                </a:buClr>
                <a:buSzPct val="80000"/>
                <a:buFontTx/>
                <a:buNone/>
                <a:tabLst/>
                <a:defRPr/>
              </a:pPr>
              <a:r>
                <a:rPr kumimoji="0" lang="de-DE" sz="1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IP-9</a:t>
              </a:r>
            </a:p>
          </p:txBody>
        </p:sp>
        <p:sp>
          <p:nvSpPr>
            <p:cNvPr id="180" name="Oval 179">
              <a:extLst>
                <a:ext uri="{FF2B5EF4-FFF2-40B4-BE49-F238E27FC236}">
                  <a16:creationId xmlns:a16="http://schemas.microsoft.com/office/drawing/2014/main" id="{E890EA93-55EB-4715-83B1-1905A9A6D424}"/>
                </a:ext>
              </a:extLst>
            </p:cNvPr>
            <p:cNvSpPr/>
            <p:nvPr/>
          </p:nvSpPr>
          <p:spPr bwMode="gray">
            <a:xfrm>
              <a:off x="4881071" y="4371816"/>
              <a:ext cx="475121" cy="475121"/>
            </a:xfrm>
            <a:prstGeom prst="ellipse">
              <a:avLst/>
            </a:prstGeom>
            <a:solidFill>
              <a:srgbClr val="0076CB"/>
            </a:solidFill>
            <a:ln w="6350" algn="ctr">
              <a:noFill/>
              <a:miter lim="800000"/>
              <a:headEnd/>
              <a:tailEnd/>
            </a:ln>
            <a:effectLst/>
          </p:spPr>
          <p:txBody>
            <a:bodyPr lIns="0" tIns="0" rIns="0" bIns="0" rtlCol="0" anchor="ctr"/>
            <a:lstStyle/>
            <a:p>
              <a:pPr marL="0" marR="0" lvl="0" indent="0" algn="ctr" defTabSz="913573" eaLnBrk="1" fontAlgn="base" latinLnBrk="0" hangingPunct="1">
                <a:lnSpc>
                  <a:spcPct val="100000"/>
                </a:lnSpc>
                <a:spcBef>
                  <a:spcPct val="50000"/>
                </a:spcBef>
                <a:spcAft>
                  <a:spcPct val="0"/>
                </a:spcAft>
                <a:buClr>
                  <a:srgbClr val="F0AB00"/>
                </a:buClr>
                <a:buSzPct val="80000"/>
                <a:buFontTx/>
                <a:buNone/>
                <a:tabLst/>
                <a:defRPr/>
              </a:pPr>
              <a:r>
                <a:rPr kumimoji="0" lang="de-DE" sz="1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IP-10</a:t>
              </a:r>
            </a:p>
          </p:txBody>
        </p:sp>
        <p:sp>
          <p:nvSpPr>
            <p:cNvPr id="181" name="Oval 180">
              <a:extLst>
                <a:ext uri="{FF2B5EF4-FFF2-40B4-BE49-F238E27FC236}">
                  <a16:creationId xmlns:a16="http://schemas.microsoft.com/office/drawing/2014/main" id="{32EF1826-B009-4C92-B551-CEF6DB5574E0}"/>
                </a:ext>
              </a:extLst>
            </p:cNvPr>
            <p:cNvSpPr/>
            <p:nvPr/>
          </p:nvSpPr>
          <p:spPr bwMode="gray">
            <a:xfrm>
              <a:off x="6185614" y="4944926"/>
              <a:ext cx="475120" cy="475121"/>
            </a:xfrm>
            <a:prstGeom prst="ellipse">
              <a:avLst/>
            </a:prstGeom>
            <a:solidFill>
              <a:srgbClr val="E35500"/>
            </a:solidFill>
            <a:ln w="6350" algn="ctr">
              <a:noFill/>
              <a:miter lim="800000"/>
              <a:headEnd/>
              <a:tailEnd/>
            </a:ln>
            <a:effectLst/>
          </p:spPr>
          <p:txBody>
            <a:bodyPr lIns="0" tIns="0" rIns="0" bIns="0" rtlCol="0" anchor="ctr"/>
            <a:lstStyle/>
            <a:p>
              <a:pPr marL="0" marR="0" lvl="0" indent="0" algn="ctr" defTabSz="913573" eaLnBrk="1" fontAlgn="base" latinLnBrk="0" hangingPunct="1">
                <a:lnSpc>
                  <a:spcPct val="100000"/>
                </a:lnSpc>
                <a:spcBef>
                  <a:spcPct val="50000"/>
                </a:spcBef>
                <a:spcAft>
                  <a:spcPct val="0"/>
                </a:spcAft>
                <a:buClr>
                  <a:srgbClr val="F0AB00"/>
                </a:buClr>
                <a:buSzPct val="80000"/>
                <a:buFontTx/>
                <a:buNone/>
                <a:tabLst/>
                <a:defRPr/>
              </a:pPr>
              <a:r>
                <a:rPr kumimoji="0" lang="de-DE" sz="1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IP-11</a:t>
              </a:r>
            </a:p>
          </p:txBody>
        </p:sp>
        <p:sp>
          <p:nvSpPr>
            <p:cNvPr id="182" name="Oval 181">
              <a:extLst>
                <a:ext uri="{FF2B5EF4-FFF2-40B4-BE49-F238E27FC236}">
                  <a16:creationId xmlns:a16="http://schemas.microsoft.com/office/drawing/2014/main" id="{97788802-E5E0-41F9-8178-9B657ACD18BC}"/>
                </a:ext>
              </a:extLst>
            </p:cNvPr>
            <p:cNvSpPr/>
            <p:nvPr/>
          </p:nvSpPr>
          <p:spPr bwMode="gray">
            <a:xfrm>
              <a:off x="6193233" y="5530767"/>
              <a:ext cx="475121" cy="475121"/>
            </a:xfrm>
            <a:prstGeom prst="ellipse">
              <a:avLst/>
            </a:prstGeom>
            <a:solidFill>
              <a:srgbClr val="E35500"/>
            </a:solidFill>
            <a:ln w="6350" algn="ctr">
              <a:noFill/>
              <a:miter lim="800000"/>
              <a:headEnd/>
              <a:tailEnd/>
            </a:ln>
            <a:effectLst/>
          </p:spPr>
          <p:txBody>
            <a:bodyPr lIns="0" tIns="0" rIns="0" bIns="0" rtlCol="0" anchor="ctr"/>
            <a:lstStyle/>
            <a:p>
              <a:pPr marL="0" marR="0" lvl="0" indent="0" algn="ctr" defTabSz="913573" eaLnBrk="1" fontAlgn="base" latinLnBrk="0" hangingPunct="1">
                <a:lnSpc>
                  <a:spcPct val="100000"/>
                </a:lnSpc>
                <a:spcBef>
                  <a:spcPct val="50000"/>
                </a:spcBef>
                <a:spcAft>
                  <a:spcPct val="0"/>
                </a:spcAft>
                <a:buClr>
                  <a:srgbClr val="F0AB00"/>
                </a:buClr>
                <a:buSzPct val="80000"/>
                <a:buFontTx/>
                <a:buNone/>
                <a:tabLst/>
                <a:defRPr/>
              </a:pPr>
              <a:r>
                <a:rPr kumimoji="0" lang="de-DE" sz="1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IP-12</a:t>
              </a:r>
            </a:p>
          </p:txBody>
        </p:sp>
      </p:grpSp>
      <p:sp>
        <p:nvSpPr>
          <p:cNvPr id="191" name="TextBox 190">
            <a:extLst>
              <a:ext uri="{FF2B5EF4-FFF2-40B4-BE49-F238E27FC236}">
                <a16:creationId xmlns:a16="http://schemas.microsoft.com/office/drawing/2014/main" id="{ECF6E024-AA22-49CC-A5F2-EFA09F7C5FAB}"/>
              </a:ext>
            </a:extLst>
          </p:cNvPr>
          <p:cNvSpPr txBox="1"/>
          <p:nvPr/>
        </p:nvSpPr>
        <p:spPr>
          <a:xfrm>
            <a:off x="8335599" y="1573603"/>
            <a:ext cx="3447586" cy="4381232"/>
          </a:xfrm>
          <a:prstGeom prst="rect">
            <a:avLst/>
          </a:prstGeom>
          <a:solidFill>
            <a:schemeClr val="bg1">
              <a:lumMod val="85000"/>
            </a:schemeClr>
          </a:solidFill>
        </p:spPr>
        <p:txBody>
          <a:bodyPr wrap="square" lIns="72000" tIns="792000" rIns="72000" bIns="36000" rtlCol="0" anchor="t">
            <a:noAutofit/>
          </a:bodyPr>
          <a:lstStyle/>
          <a:p>
            <a:pPr lvl="0" algn="just" defTabSz="661988" eaLnBrk="0" fontAlgn="base" hangingPunct="0">
              <a:spcBef>
                <a:spcPts val="600"/>
              </a:spcBef>
              <a:spcAft>
                <a:spcPct val="0"/>
              </a:spcAft>
              <a:defRPr/>
            </a:pPr>
            <a:r>
              <a:rPr lang="en-US" sz="1100" kern="0" dirty="0">
                <a:solidFill>
                  <a:srgbClr val="000000"/>
                </a:solidFill>
                <a:latin typeface="Arial"/>
              </a:rPr>
              <a:t>To derive integration guidelines for complex landscapes, the combination of integration domains and integration styles might be required. On this slide, possible combinations of integration domains and integration styles are listed. Each combination is defined as an integration pattern (IP-1 to IP-12).</a:t>
            </a:r>
          </a:p>
          <a:p>
            <a:pPr lvl="0" algn="just" defTabSz="661988" eaLnBrk="0" fontAlgn="base" hangingPunct="0">
              <a:spcBef>
                <a:spcPts val="600"/>
              </a:spcBef>
              <a:spcAft>
                <a:spcPct val="0"/>
              </a:spcAft>
              <a:defRPr/>
            </a:pPr>
            <a:r>
              <a:rPr lang="en-US" sz="1100" b="1" kern="0" dirty="0">
                <a:solidFill>
                  <a:srgbClr val="000000"/>
                </a:solidFill>
                <a:latin typeface="Arial"/>
              </a:rPr>
              <a:t>Example: </a:t>
            </a:r>
            <a:r>
              <a:rPr lang="en-US" sz="1100" kern="0" dirty="0">
                <a:solidFill>
                  <a:srgbClr val="000000"/>
                </a:solidFill>
                <a:latin typeface="Arial"/>
              </a:rPr>
              <a:t>If you want to define a policy for process integration between two cloud applications your can refer to IP-3.</a:t>
            </a:r>
          </a:p>
          <a:p>
            <a:pPr lvl="0" algn="just" defTabSz="661988" eaLnBrk="0" fontAlgn="base" hangingPunct="0">
              <a:spcBef>
                <a:spcPts val="600"/>
              </a:spcBef>
              <a:spcAft>
                <a:spcPct val="0"/>
              </a:spcAft>
              <a:defRPr/>
            </a:pPr>
            <a:r>
              <a:rPr lang="en-US" sz="1100" b="1" kern="0" dirty="0">
                <a:solidFill>
                  <a:srgbClr val="000000"/>
                </a:solidFill>
                <a:latin typeface="Arial"/>
              </a:rPr>
              <a:t>Important Note: </a:t>
            </a:r>
            <a:r>
              <a:rPr lang="en-US" sz="1100" kern="0" dirty="0">
                <a:solidFill>
                  <a:srgbClr val="000000"/>
                </a:solidFill>
                <a:latin typeface="Arial"/>
              </a:rPr>
              <a:t>This step is optional and might be helpful for complex landscapes where fine-grained integration guidelines need to be defined. Please skip, if not useful for your </a:t>
            </a:r>
            <a:r>
              <a:rPr lang="en-US" sz="1100" kern="0" dirty="0" err="1">
                <a:solidFill>
                  <a:srgbClr val="000000"/>
                </a:solidFill>
                <a:latin typeface="Arial"/>
              </a:rPr>
              <a:t>orgnaization</a:t>
            </a:r>
            <a:r>
              <a:rPr lang="en-US" sz="1100" kern="0" dirty="0">
                <a:solidFill>
                  <a:srgbClr val="000000"/>
                </a:solidFill>
                <a:latin typeface="Arial"/>
              </a:rPr>
              <a:t>. </a:t>
            </a:r>
          </a:p>
        </p:txBody>
      </p:sp>
      <p:grpSp>
        <p:nvGrpSpPr>
          <p:cNvPr id="3" name="Group 2">
            <a:extLst>
              <a:ext uri="{FF2B5EF4-FFF2-40B4-BE49-F238E27FC236}">
                <a16:creationId xmlns:a16="http://schemas.microsoft.com/office/drawing/2014/main" id="{ABEF526A-151D-4105-A867-1D6CF9CB6079}"/>
              </a:ext>
            </a:extLst>
          </p:cNvPr>
          <p:cNvGrpSpPr/>
          <p:nvPr/>
        </p:nvGrpSpPr>
        <p:grpSpPr>
          <a:xfrm>
            <a:off x="8288501" y="1546260"/>
            <a:ext cx="1504216" cy="642700"/>
            <a:chOff x="8288501" y="1546260"/>
            <a:chExt cx="1504216" cy="642700"/>
          </a:xfrm>
        </p:grpSpPr>
        <p:grpSp>
          <p:nvGrpSpPr>
            <p:cNvPr id="192" name="Group 191">
              <a:extLst>
                <a:ext uri="{FF2B5EF4-FFF2-40B4-BE49-F238E27FC236}">
                  <a16:creationId xmlns:a16="http://schemas.microsoft.com/office/drawing/2014/main" id="{F486EE62-D52F-4CC3-8CAE-48ECCCC2DC68}"/>
                </a:ext>
              </a:extLst>
            </p:cNvPr>
            <p:cNvGrpSpPr/>
            <p:nvPr/>
          </p:nvGrpSpPr>
          <p:grpSpPr>
            <a:xfrm>
              <a:off x="8335599" y="1573603"/>
              <a:ext cx="1457118" cy="615357"/>
              <a:chOff x="539890" y="5608167"/>
              <a:chExt cx="1457118" cy="1120882"/>
            </a:xfrm>
          </p:grpSpPr>
          <p:sp>
            <p:nvSpPr>
              <p:cNvPr id="195" name="TextBox 194">
                <a:extLst>
                  <a:ext uri="{FF2B5EF4-FFF2-40B4-BE49-F238E27FC236}">
                    <a16:creationId xmlns:a16="http://schemas.microsoft.com/office/drawing/2014/main" id="{4652AFD9-5F7E-4308-A0D5-69A22247357B}"/>
                  </a:ext>
                </a:extLst>
              </p:cNvPr>
              <p:cNvSpPr txBox="1"/>
              <p:nvPr/>
            </p:nvSpPr>
            <p:spPr>
              <a:xfrm>
                <a:off x="890339" y="5608169"/>
                <a:ext cx="1106669" cy="1120880"/>
              </a:xfrm>
              <a:prstGeom prst="rect">
                <a:avLst/>
              </a:prstGeom>
              <a:solidFill>
                <a:schemeClr val="tx1"/>
              </a:solidFill>
            </p:spPr>
            <p:txBody>
              <a:bodyPr wrap="square" lIns="72000" tIns="252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196" name="TextBox 195">
                <a:extLst>
                  <a:ext uri="{FF2B5EF4-FFF2-40B4-BE49-F238E27FC236}">
                    <a16:creationId xmlns:a16="http://schemas.microsoft.com/office/drawing/2014/main" id="{0D251588-9296-472B-AC5E-DB8B456D1A97}"/>
                  </a:ext>
                </a:extLst>
              </p:cNvPr>
              <p:cNvSpPr txBox="1"/>
              <p:nvPr/>
            </p:nvSpPr>
            <p:spPr>
              <a:xfrm>
                <a:off x="539890" y="5608167"/>
                <a:ext cx="432191" cy="1120869"/>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grpSp>
        <p:cxnSp>
          <p:nvCxnSpPr>
            <p:cNvPr id="193" name="Straight Connector 192">
              <a:extLst>
                <a:ext uri="{FF2B5EF4-FFF2-40B4-BE49-F238E27FC236}">
                  <a16:creationId xmlns:a16="http://schemas.microsoft.com/office/drawing/2014/main" id="{44FB4965-0086-4AC7-B3F0-5B3D1730AD13}"/>
                </a:ext>
              </a:extLst>
            </p:cNvPr>
            <p:cNvCxnSpPr>
              <a:cxnSpLocks/>
            </p:cNvCxnSpPr>
            <p:nvPr/>
          </p:nvCxnSpPr>
          <p:spPr>
            <a:xfrm>
              <a:off x="8773643" y="1546260"/>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875B2C79-9D34-4302-ACF9-B8EDE2D9785C}"/>
                </a:ext>
              </a:extLst>
            </p:cNvPr>
            <p:cNvCxnSpPr>
              <a:cxnSpLocks/>
            </p:cNvCxnSpPr>
            <p:nvPr/>
          </p:nvCxnSpPr>
          <p:spPr>
            <a:xfrm flipH="1">
              <a:off x="8725994" y="2086625"/>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97" name="Picture 196">
              <a:extLst>
                <a:ext uri="{FF2B5EF4-FFF2-40B4-BE49-F238E27FC236}">
                  <a16:creationId xmlns:a16="http://schemas.microsoft.com/office/drawing/2014/main" id="{B547A4AF-B42B-4382-937F-5651DE841B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8501" y="1625898"/>
              <a:ext cx="530373" cy="530373"/>
            </a:xfrm>
            <a:prstGeom prst="rect">
              <a:avLst/>
            </a:prstGeom>
          </p:spPr>
        </p:pic>
      </p:grpSp>
    </p:spTree>
    <p:extLst>
      <p:ext uri="{BB962C8B-B14F-4D97-AF65-F5344CB8AC3E}">
        <p14:creationId xmlns:p14="http://schemas.microsoft.com/office/powerpoint/2010/main" val="3213102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a:extLst>
              <a:ext uri="{FF2B5EF4-FFF2-40B4-BE49-F238E27FC236}">
                <a16:creationId xmlns:a16="http://schemas.microsoft.com/office/drawing/2014/main" id="{602A34CA-36C5-4807-B35E-B955E885C08D}"/>
              </a:ext>
            </a:extLst>
          </p:cNvPr>
          <p:cNvSpPr txBox="1">
            <a:spLocks/>
          </p:cNvSpPr>
          <p:nvPr/>
        </p:nvSpPr>
        <p:spPr bwMode="gray">
          <a:xfrm>
            <a:off x="408955" y="670376"/>
            <a:ext cx="11257200" cy="1107996"/>
          </a:xfrm>
          <a:prstGeom prst="rect">
            <a:avLst/>
          </a:prstGeom>
        </p:spPr>
        <p:txBody>
          <a:bodyPr vert="horz" lIns="0" tIns="0" rIns="0" bIns="0" rtlCol="0" anchor="t" anchorCtr="0">
            <a:noAutofit/>
          </a:bodyPr>
          <a:lstStyle>
            <a:lvl1pPr algn="l" defTabSz="1087795" rtl="0" eaLnBrk="1" latinLnBrk="0" hangingPunct="1">
              <a:spcBef>
                <a:spcPct val="0"/>
              </a:spcBef>
              <a:buNone/>
              <a:defRPr sz="3600" b="1" kern="1200">
                <a:solidFill>
                  <a:sysClr val="windowText" lastClr="000000"/>
                </a:solidFill>
                <a:latin typeface="+mj-lt"/>
                <a:ea typeface="+mj-ea"/>
                <a:cs typeface="+mj-cs"/>
              </a:defRPr>
            </a:lvl1pPr>
          </a:lstStyle>
          <a:p>
            <a:pPr marL="0" marR="0" lvl="0" indent="0" algn="l" defTabSz="1087795" rtl="0" eaLnBrk="1" fontAlgn="auto" latinLnBrk="0" hangingPunct="1">
              <a:lnSpc>
                <a:spcPct val="90000"/>
              </a:lnSpc>
              <a:spcBef>
                <a:spcPts val="60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Arial"/>
              </a:rPr>
              <a:t>ISA-M Template</a:t>
            </a:r>
          </a:p>
          <a:p>
            <a:pPr>
              <a:lnSpc>
                <a:spcPct val="90000"/>
              </a:lnSpc>
              <a:spcBef>
                <a:spcPts val="600"/>
              </a:spcBef>
              <a:defRPr/>
            </a:pPr>
            <a:r>
              <a:rPr lang="en-US" sz="2400" b="0" dirty="0">
                <a:latin typeface="Arial"/>
              </a:rPr>
              <a:t>Overview</a:t>
            </a:r>
          </a:p>
        </p:txBody>
      </p:sp>
      <p:pic>
        <p:nvPicPr>
          <p:cNvPr id="54" name="Picture 53">
            <a:extLst>
              <a:ext uri="{FF2B5EF4-FFF2-40B4-BE49-F238E27FC236}">
                <a16:creationId xmlns:a16="http://schemas.microsoft.com/office/drawing/2014/main" id="{07EF86B8-4B2A-4E25-8482-5C572F08D725}"/>
              </a:ext>
            </a:extLst>
          </p:cNvPr>
          <p:cNvPicPr>
            <a:picLocks noChangeAspect="1"/>
          </p:cNvPicPr>
          <p:nvPr/>
        </p:nvPicPr>
        <p:blipFill>
          <a:blip r:embed="rId3"/>
          <a:stretch>
            <a:fillRect/>
          </a:stretch>
        </p:blipFill>
        <p:spPr>
          <a:xfrm>
            <a:off x="8860077" y="484564"/>
            <a:ext cx="2926143" cy="2901449"/>
          </a:xfrm>
          <a:prstGeom prst="rect">
            <a:avLst/>
          </a:prstGeom>
        </p:spPr>
      </p:pic>
      <p:sp>
        <p:nvSpPr>
          <p:cNvPr id="29" name="Rectangle 28">
            <a:extLst>
              <a:ext uri="{FF2B5EF4-FFF2-40B4-BE49-F238E27FC236}">
                <a16:creationId xmlns:a16="http://schemas.microsoft.com/office/drawing/2014/main" id="{A123BC6A-1615-4BDA-96C4-759D58359AC2}"/>
              </a:ext>
            </a:extLst>
          </p:cNvPr>
          <p:cNvSpPr/>
          <p:nvPr/>
        </p:nvSpPr>
        <p:spPr bwMode="gray">
          <a:xfrm>
            <a:off x="0" y="4722927"/>
            <a:ext cx="12195175" cy="2168013"/>
          </a:xfrm>
          <a:prstGeom prst="rect">
            <a:avLst/>
          </a:prstGeom>
          <a:solidFill>
            <a:srgbClr val="CCCCCC">
              <a:lumMod val="10000"/>
            </a:srgbClr>
          </a:solidFill>
          <a:ln w="254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grpSp>
        <p:nvGrpSpPr>
          <p:cNvPr id="30" name="Group 29">
            <a:extLst>
              <a:ext uri="{FF2B5EF4-FFF2-40B4-BE49-F238E27FC236}">
                <a16:creationId xmlns:a16="http://schemas.microsoft.com/office/drawing/2014/main" id="{8AEBE82F-BBE1-4C1C-A33F-2BFEC8E963AA}"/>
              </a:ext>
            </a:extLst>
          </p:cNvPr>
          <p:cNvGrpSpPr/>
          <p:nvPr/>
        </p:nvGrpSpPr>
        <p:grpSpPr>
          <a:xfrm>
            <a:off x="264939" y="4946724"/>
            <a:ext cx="1440160" cy="1613483"/>
            <a:chOff x="504001" y="4907899"/>
            <a:chExt cx="1506180" cy="1732187"/>
          </a:xfrm>
          <a:solidFill>
            <a:schemeClr val="bg1">
              <a:lumMod val="65000"/>
            </a:schemeClr>
          </a:solidFill>
        </p:grpSpPr>
        <p:sp>
          <p:nvSpPr>
            <p:cNvPr id="31" name="Rectangle 30">
              <a:extLst>
                <a:ext uri="{FF2B5EF4-FFF2-40B4-BE49-F238E27FC236}">
                  <a16:creationId xmlns:a16="http://schemas.microsoft.com/office/drawing/2014/main" id="{E51733D7-5DF2-4750-8951-C8E5E73F063B}"/>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Overview &amp; Terms of Use</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32" name="TextBox 31">
              <a:extLst>
                <a:ext uri="{FF2B5EF4-FFF2-40B4-BE49-F238E27FC236}">
                  <a16:creationId xmlns:a16="http://schemas.microsoft.com/office/drawing/2014/main" id="{BEE2537D-784C-4AE8-8D1C-3419EF792F9D}"/>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1</a:t>
              </a:r>
            </a:p>
          </p:txBody>
        </p:sp>
        <p:cxnSp>
          <p:nvCxnSpPr>
            <p:cNvPr id="33" name="Straight Connector 32">
              <a:extLst>
                <a:ext uri="{FF2B5EF4-FFF2-40B4-BE49-F238E27FC236}">
                  <a16:creationId xmlns:a16="http://schemas.microsoft.com/office/drawing/2014/main" id="{2DF2A5A3-A26C-4D1F-9B8D-BCC74618D595}"/>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34" name="Group 33">
            <a:extLst>
              <a:ext uri="{FF2B5EF4-FFF2-40B4-BE49-F238E27FC236}">
                <a16:creationId xmlns:a16="http://schemas.microsoft.com/office/drawing/2014/main" id="{062C22FB-C067-4DF3-9EB0-B93AA746B043}"/>
              </a:ext>
            </a:extLst>
          </p:cNvPr>
          <p:cNvGrpSpPr/>
          <p:nvPr/>
        </p:nvGrpSpPr>
        <p:grpSpPr>
          <a:xfrm>
            <a:off x="1961860" y="4946724"/>
            <a:ext cx="1440160" cy="1613483"/>
            <a:chOff x="504001" y="4907899"/>
            <a:chExt cx="1506180" cy="1732187"/>
          </a:xfrm>
          <a:solidFill>
            <a:schemeClr val="bg1">
              <a:lumMod val="65000"/>
            </a:schemeClr>
          </a:solidFill>
        </p:grpSpPr>
        <p:sp>
          <p:nvSpPr>
            <p:cNvPr id="35" name="Rectangle 34">
              <a:extLst>
                <a:ext uri="{FF2B5EF4-FFF2-40B4-BE49-F238E27FC236}">
                  <a16:creationId xmlns:a16="http://schemas.microsoft.com/office/drawing/2014/main" id="{3C8867EF-B5C7-473A-B605-D3B939B702AA}"/>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Roles</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36" name="TextBox 35">
              <a:extLst>
                <a:ext uri="{FF2B5EF4-FFF2-40B4-BE49-F238E27FC236}">
                  <a16:creationId xmlns:a16="http://schemas.microsoft.com/office/drawing/2014/main" id="{89FEB8E6-CE4D-4860-A1B5-BFBEE03B85B0}"/>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2</a:t>
              </a:r>
            </a:p>
          </p:txBody>
        </p:sp>
        <p:cxnSp>
          <p:nvCxnSpPr>
            <p:cNvPr id="37" name="Straight Connector 36">
              <a:extLst>
                <a:ext uri="{FF2B5EF4-FFF2-40B4-BE49-F238E27FC236}">
                  <a16:creationId xmlns:a16="http://schemas.microsoft.com/office/drawing/2014/main" id="{1B8226BE-D56D-4D49-B676-524FE1B70172}"/>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38" name="Group 37">
            <a:extLst>
              <a:ext uri="{FF2B5EF4-FFF2-40B4-BE49-F238E27FC236}">
                <a16:creationId xmlns:a16="http://schemas.microsoft.com/office/drawing/2014/main" id="{EF497D30-B157-4BCF-8B04-AAFEACF41428}"/>
              </a:ext>
            </a:extLst>
          </p:cNvPr>
          <p:cNvGrpSpPr/>
          <p:nvPr/>
        </p:nvGrpSpPr>
        <p:grpSpPr>
          <a:xfrm>
            <a:off x="3658781" y="4946724"/>
            <a:ext cx="1440160" cy="1613483"/>
            <a:chOff x="504001" y="4907899"/>
            <a:chExt cx="1506180" cy="1732187"/>
          </a:xfrm>
          <a:solidFill>
            <a:schemeClr val="bg1">
              <a:lumMod val="65000"/>
            </a:schemeClr>
          </a:solidFill>
        </p:grpSpPr>
        <p:sp>
          <p:nvSpPr>
            <p:cNvPr id="39" name="Rectangle 38">
              <a:extLst>
                <a:ext uri="{FF2B5EF4-FFF2-40B4-BE49-F238E27FC236}">
                  <a16:creationId xmlns:a16="http://schemas.microsoft.com/office/drawing/2014/main" id="{C6BD0DD5-B80D-4D33-A866-9F47C1023B4C}"/>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Domains</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0" name="TextBox 39">
              <a:extLst>
                <a:ext uri="{FF2B5EF4-FFF2-40B4-BE49-F238E27FC236}">
                  <a16:creationId xmlns:a16="http://schemas.microsoft.com/office/drawing/2014/main" id="{F427AC56-ECD5-4A5C-A237-055BE17A944F}"/>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3</a:t>
              </a:r>
            </a:p>
          </p:txBody>
        </p:sp>
        <p:cxnSp>
          <p:nvCxnSpPr>
            <p:cNvPr id="41" name="Straight Connector 40">
              <a:extLst>
                <a:ext uri="{FF2B5EF4-FFF2-40B4-BE49-F238E27FC236}">
                  <a16:creationId xmlns:a16="http://schemas.microsoft.com/office/drawing/2014/main" id="{D3A9B39A-3EAF-43D5-9F49-05BE617AF14B}"/>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42" name="Group 41">
            <a:extLst>
              <a:ext uri="{FF2B5EF4-FFF2-40B4-BE49-F238E27FC236}">
                <a16:creationId xmlns:a16="http://schemas.microsoft.com/office/drawing/2014/main" id="{D6055B81-8FBE-4453-8449-38CA7B8FA8ED}"/>
              </a:ext>
            </a:extLst>
          </p:cNvPr>
          <p:cNvGrpSpPr/>
          <p:nvPr/>
        </p:nvGrpSpPr>
        <p:grpSpPr>
          <a:xfrm>
            <a:off x="5355702" y="4946724"/>
            <a:ext cx="1440160" cy="1613483"/>
            <a:chOff x="504001" y="4907899"/>
            <a:chExt cx="1506180" cy="1732187"/>
          </a:xfrm>
          <a:solidFill>
            <a:schemeClr val="bg1">
              <a:lumMod val="65000"/>
            </a:schemeClr>
          </a:solidFill>
        </p:grpSpPr>
        <p:sp>
          <p:nvSpPr>
            <p:cNvPr id="43" name="Rectangle 42">
              <a:extLst>
                <a:ext uri="{FF2B5EF4-FFF2-40B4-BE49-F238E27FC236}">
                  <a16:creationId xmlns:a16="http://schemas.microsoft.com/office/drawing/2014/main" id="{357640EB-D44D-4E39-869E-2A44AF8C894B}"/>
                </a:ext>
              </a:extLst>
            </p:cNvPr>
            <p:cNvSpPr/>
            <p:nvPr/>
          </p:nvSpPr>
          <p:spPr bwMode="gray">
            <a:xfrm>
              <a:off x="504001" y="4907899"/>
              <a:ext cx="1506180" cy="1732187"/>
            </a:xfrm>
            <a:prstGeom prst="rect">
              <a:avLst/>
            </a:prstGeom>
            <a:grpFill/>
            <a:ln w="25400" algn="ctr">
              <a:noFill/>
              <a:miter lim="800000"/>
              <a:headEnd/>
              <a:tailEnd/>
            </a:ln>
          </p:spPr>
          <p:txBody>
            <a:bodyPr lIns="36000" tIns="792000" rIns="36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Styles &amp; Use Cases Patterns</a:t>
              </a: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5" name="TextBox 44">
              <a:extLst>
                <a:ext uri="{FF2B5EF4-FFF2-40B4-BE49-F238E27FC236}">
                  <a16:creationId xmlns:a16="http://schemas.microsoft.com/office/drawing/2014/main" id="{261367DB-A12E-4F68-BD6A-EBE8384ECBE9}"/>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4</a:t>
              </a:r>
            </a:p>
          </p:txBody>
        </p:sp>
        <p:cxnSp>
          <p:nvCxnSpPr>
            <p:cNvPr id="46" name="Straight Connector 45">
              <a:extLst>
                <a:ext uri="{FF2B5EF4-FFF2-40B4-BE49-F238E27FC236}">
                  <a16:creationId xmlns:a16="http://schemas.microsoft.com/office/drawing/2014/main" id="{5466359C-46DA-4C86-ADFE-6160E4BF51D4}"/>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47" name="Group 46">
            <a:extLst>
              <a:ext uri="{FF2B5EF4-FFF2-40B4-BE49-F238E27FC236}">
                <a16:creationId xmlns:a16="http://schemas.microsoft.com/office/drawing/2014/main" id="{AD7968CE-5678-4CBF-929E-B7513402E746}"/>
              </a:ext>
            </a:extLst>
          </p:cNvPr>
          <p:cNvGrpSpPr/>
          <p:nvPr/>
        </p:nvGrpSpPr>
        <p:grpSpPr>
          <a:xfrm>
            <a:off x="7052623" y="4946724"/>
            <a:ext cx="1440160" cy="1613483"/>
            <a:chOff x="504001" y="4907899"/>
            <a:chExt cx="1506180" cy="1732187"/>
          </a:xfrm>
          <a:solidFill>
            <a:srgbClr val="F0AB00"/>
          </a:solidFill>
        </p:grpSpPr>
        <p:sp>
          <p:nvSpPr>
            <p:cNvPr id="48" name="Rectangle 47">
              <a:extLst>
                <a:ext uri="{FF2B5EF4-FFF2-40B4-BE49-F238E27FC236}">
                  <a16:creationId xmlns:a16="http://schemas.microsoft.com/office/drawing/2014/main" id="{B6B0A7BA-95AE-4FCF-A9D7-1A65D4B98E57}"/>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Technology Mapping</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9" name="TextBox 48">
              <a:extLst>
                <a:ext uri="{FF2B5EF4-FFF2-40B4-BE49-F238E27FC236}">
                  <a16:creationId xmlns:a16="http://schemas.microsoft.com/office/drawing/2014/main" id="{CAB1FAC5-6D21-4D10-924D-1D935EF5866E}"/>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5</a:t>
              </a:r>
            </a:p>
          </p:txBody>
        </p:sp>
        <p:cxnSp>
          <p:nvCxnSpPr>
            <p:cNvPr id="50" name="Straight Connector 49">
              <a:extLst>
                <a:ext uri="{FF2B5EF4-FFF2-40B4-BE49-F238E27FC236}">
                  <a16:creationId xmlns:a16="http://schemas.microsoft.com/office/drawing/2014/main" id="{3A0951D8-3550-4403-BCD8-8BBBE3CDDFD2}"/>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51" name="Group 50">
            <a:extLst>
              <a:ext uri="{FF2B5EF4-FFF2-40B4-BE49-F238E27FC236}">
                <a16:creationId xmlns:a16="http://schemas.microsoft.com/office/drawing/2014/main" id="{F11B2642-628E-4A43-929F-676C6609AE0C}"/>
              </a:ext>
            </a:extLst>
          </p:cNvPr>
          <p:cNvGrpSpPr/>
          <p:nvPr/>
        </p:nvGrpSpPr>
        <p:grpSpPr>
          <a:xfrm>
            <a:off x="8749544" y="4946724"/>
            <a:ext cx="1440160" cy="1613483"/>
            <a:chOff x="504001" y="4907899"/>
            <a:chExt cx="1506180" cy="1732187"/>
          </a:xfrm>
          <a:solidFill>
            <a:schemeClr val="bg1">
              <a:lumMod val="65000"/>
            </a:schemeClr>
          </a:solidFill>
        </p:grpSpPr>
        <p:sp>
          <p:nvSpPr>
            <p:cNvPr id="52" name="Rectangle 51">
              <a:extLst>
                <a:ext uri="{FF2B5EF4-FFF2-40B4-BE49-F238E27FC236}">
                  <a16:creationId xmlns:a16="http://schemas.microsoft.com/office/drawing/2014/main" id="{B1989703-BBBF-4381-9364-6A82400B405A}"/>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Interface Assessment</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53" name="TextBox 52">
              <a:extLst>
                <a:ext uri="{FF2B5EF4-FFF2-40B4-BE49-F238E27FC236}">
                  <a16:creationId xmlns:a16="http://schemas.microsoft.com/office/drawing/2014/main" id="{7BD48A80-D6EE-44AD-B5A7-355A79994AC9}"/>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6</a:t>
              </a:r>
            </a:p>
          </p:txBody>
        </p:sp>
        <p:cxnSp>
          <p:nvCxnSpPr>
            <p:cNvPr id="55" name="Straight Connector 54">
              <a:extLst>
                <a:ext uri="{FF2B5EF4-FFF2-40B4-BE49-F238E27FC236}">
                  <a16:creationId xmlns:a16="http://schemas.microsoft.com/office/drawing/2014/main" id="{39144BA3-BD76-46D3-8A7A-908ECEC16175}"/>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56" name="Group 55">
            <a:extLst>
              <a:ext uri="{FF2B5EF4-FFF2-40B4-BE49-F238E27FC236}">
                <a16:creationId xmlns:a16="http://schemas.microsoft.com/office/drawing/2014/main" id="{A75FCA8E-62DC-4045-9641-31FF62529930}"/>
              </a:ext>
            </a:extLst>
          </p:cNvPr>
          <p:cNvGrpSpPr/>
          <p:nvPr/>
        </p:nvGrpSpPr>
        <p:grpSpPr>
          <a:xfrm>
            <a:off x="10446466" y="4946724"/>
            <a:ext cx="1440160" cy="1613483"/>
            <a:chOff x="504001" y="4907899"/>
            <a:chExt cx="1506180" cy="1732187"/>
          </a:xfrm>
          <a:solidFill>
            <a:schemeClr val="bg1">
              <a:lumMod val="65000"/>
            </a:schemeClr>
          </a:solidFill>
        </p:grpSpPr>
        <p:sp>
          <p:nvSpPr>
            <p:cNvPr id="57" name="Rectangle 56">
              <a:extLst>
                <a:ext uri="{FF2B5EF4-FFF2-40B4-BE49-F238E27FC236}">
                  <a16:creationId xmlns:a16="http://schemas.microsoft.com/office/drawing/2014/main" id="{0173B61A-08EB-4DEB-926D-6D5D631463C3}"/>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CIO </a:t>
              </a:r>
              <a:br>
                <a:rPr lang="en-CA" sz="1500" kern="0" dirty="0">
                  <a:solidFill>
                    <a:srgbClr val="FFFFFF"/>
                  </a:solidFill>
                  <a:latin typeface="Arial"/>
                  <a:ea typeface="Arial Unicode MS" pitchFamily="34" charset="-128"/>
                  <a:cs typeface="Arial Unicode MS" pitchFamily="34" charset="-128"/>
                </a:rPr>
              </a:br>
              <a:r>
                <a:rPr lang="en-CA" sz="1500" kern="0" dirty="0">
                  <a:solidFill>
                    <a:srgbClr val="FFFFFF"/>
                  </a:solidFill>
                  <a:latin typeface="Arial"/>
                  <a:ea typeface="Arial Unicode MS" pitchFamily="34" charset="-128"/>
                  <a:cs typeface="Arial Unicode MS" pitchFamily="34" charset="-128"/>
                </a:rPr>
                <a:t>Guides</a:t>
              </a:r>
              <a:br>
                <a:rPr lang="en-CA" sz="1500" kern="0" dirty="0">
                  <a:solidFill>
                    <a:srgbClr val="FFFFFF"/>
                  </a:solidFill>
                  <a:latin typeface="Arial"/>
                  <a:ea typeface="Arial Unicode MS" pitchFamily="34" charset="-128"/>
                  <a:cs typeface="Arial Unicode MS" pitchFamily="34" charset="-128"/>
                </a:rPr>
              </a:br>
              <a:r>
                <a:rPr lang="en-CA" sz="1500" kern="0" dirty="0">
                  <a:solidFill>
                    <a:srgbClr val="FFFFFF"/>
                  </a:solidFill>
                  <a:latin typeface="Arial"/>
                  <a:ea typeface="Arial Unicode MS" pitchFamily="34" charset="-128"/>
                  <a:cs typeface="Arial Unicode MS" pitchFamily="34" charset="-128"/>
                </a:rPr>
                <a:t> </a:t>
              </a: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58" name="TextBox 57">
              <a:extLst>
                <a:ext uri="{FF2B5EF4-FFF2-40B4-BE49-F238E27FC236}">
                  <a16:creationId xmlns:a16="http://schemas.microsoft.com/office/drawing/2014/main" id="{89A7ED20-5045-406B-B9B8-E174043A8F9C}"/>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7</a:t>
              </a:r>
            </a:p>
          </p:txBody>
        </p:sp>
        <p:cxnSp>
          <p:nvCxnSpPr>
            <p:cNvPr id="59" name="Straight Connector 58">
              <a:extLst>
                <a:ext uri="{FF2B5EF4-FFF2-40B4-BE49-F238E27FC236}">
                  <a16:creationId xmlns:a16="http://schemas.microsoft.com/office/drawing/2014/main" id="{306C3445-2682-48DE-90ED-21F51C8CBBF4}"/>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spTree>
    <p:extLst>
      <p:ext uri="{BB962C8B-B14F-4D97-AF65-F5344CB8AC3E}">
        <p14:creationId xmlns:p14="http://schemas.microsoft.com/office/powerpoint/2010/main" val="2463029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7AC61E9-78E5-4CA3-9965-52FA36D09F33}"/>
              </a:ext>
            </a:extLst>
          </p:cNvPr>
          <p:cNvGrpSpPr/>
          <p:nvPr/>
        </p:nvGrpSpPr>
        <p:grpSpPr>
          <a:xfrm>
            <a:off x="1178420" y="1375589"/>
            <a:ext cx="7425146" cy="4380403"/>
            <a:chOff x="2065139" y="1367829"/>
            <a:chExt cx="7425146" cy="4380403"/>
          </a:xfrm>
        </p:grpSpPr>
        <p:sp>
          <p:nvSpPr>
            <p:cNvPr id="185" name="Rechteck 52"/>
            <p:cNvSpPr/>
            <p:nvPr/>
          </p:nvSpPr>
          <p:spPr bwMode="gray">
            <a:xfrm>
              <a:off x="2065139" y="4625173"/>
              <a:ext cx="7411537" cy="1123059"/>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7901" tIns="72000" rIns="0" bIns="0" anchor="t" anchorCtr="0"/>
            <a:lstStyle/>
            <a:p>
              <a:pPr defTabSz="913573">
                <a:lnSpc>
                  <a:spcPct val="95000"/>
                </a:lnSpc>
                <a:spcAft>
                  <a:spcPts val="800"/>
                </a:spcAft>
                <a:buClr>
                  <a:srgbClr val="969696"/>
                </a:buClr>
                <a:defRPr/>
              </a:pPr>
              <a:r>
                <a:rPr lang="en-US" sz="1200" b="1" kern="0" dirty="0">
                  <a:solidFill>
                    <a:srgbClr val="CCCCCC">
                      <a:lumMod val="50000"/>
                    </a:srgbClr>
                  </a:solidFill>
                  <a:latin typeface="Arial" panose="020B0604020202020204" pitchFamily="34" charset="0"/>
                  <a:cs typeface="Arial" panose="020B0604020202020204" pitchFamily="34" charset="0"/>
                </a:rPr>
                <a:t>Integration </a:t>
              </a:r>
              <a:br>
                <a:rPr lang="en-US" sz="1200" b="1" kern="0" dirty="0">
                  <a:solidFill>
                    <a:srgbClr val="CCCCCC">
                      <a:lumMod val="50000"/>
                    </a:srgbClr>
                  </a:solidFill>
                  <a:latin typeface="Arial" panose="020B0604020202020204" pitchFamily="34" charset="0"/>
                  <a:cs typeface="Arial" panose="020B0604020202020204" pitchFamily="34" charset="0"/>
                </a:rPr>
              </a:br>
              <a:r>
                <a:rPr lang="en-US" sz="1200" b="1" kern="0" dirty="0">
                  <a:solidFill>
                    <a:srgbClr val="CCCCCC">
                      <a:lumMod val="50000"/>
                    </a:srgbClr>
                  </a:solidFill>
                  <a:latin typeface="Arial" panose="020B0604020202020204" pitchFamily="34" charset="0"/>
                  <a:cs typeface="Arial" panose="020B0604020202020204" pitchFamily="34" charset="0"/>
                </a:rPr>
                <a:t>Technologies</a:t>
              </a:r>
            </a:p>
          </p:txBody>
        </p:sp>
        <p:sp>
          <p:nvSpPr>
            <p:cNvPr id="186" name="Rechteck 52"/>
            <p:cNvSpPr/>
            <p:nvPr/>
          </p:nvSpPr>
          <p:spPr bwMode="gray">
            <a:xfrm>
              <a:off x="2078749" y="3014944"/>
              <a:ext cx="7411536" cy="1210386"/>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7901" tIns="72000" rIns="0" bIns="0" anchor="t" anchorCtr="0"/>
            <a:lstStyle/>
            <a:p>
              <a:pPr defTabSz="913573">
                <a:lnSpc>
                  <a:spcPct val="95000"/>
                </a:lnSpc>
                <a:spcAft>
                  <a:spcPts val="800"/>
                </a:spcAft>
                <a:buClr>
                  <a:srgbClr val="969696"/>
                </a:buClr>
                <a:defRPr/>
              </a:pPr>
              <a:r>
                <a:rPr lang="en-US" sz="1200" b="1" kern="0" dirty="0">
                  <a:solidFill>
                    <a:srgbClr val="CCCCCC">
                      <a:lumMod val="50000"/>
                    </a:srgbClr>
                  </a:solidFill>
                  <a:latin typeface="Arial" panose="020B0604020202020204" pitchFamily="34" charset="0"/>
                  <a:cs typeface="Arial" panose="020B0604020202020204" pitchFamily="34" charset="0"/>
                </a:rPr>
                <a:t>Use Case </a:t>
              </a:r>
              <a:br>
                <a:rPr lang="en-US" sz="1200" b="1" kern="0" dirty="0">
                  <a:solidFill>
                    <a:srgbClr val="CCCCCC">
                      <a:lumMod val="50000"/>
                    </a:srgbClr>
                  </a:solidFill>
                  <a:latin typeface="Arial" panose="020B0604020202020204" pitchFamily="34" charset="0"/>
                  <a:cs typeface="Arial" panose="020B0604020202020204" pitchFamily="34" charset="0"/>
                </a:rPr>
              </a:br>
              <a:r>
                <a:rPr lang="en-US" sz="1200" b="1" kern="0" dirty="0">
                  <a:solidFill>
                    <a:srgbClr val="CCCCCC">
                      <a:lumMod val="50000"/>
                    </a:srgbClr>
                  </a:solidFill>
                  <a:latin typeface="Arial" panose="020B0604020202020204" pitchFamily="34" charset="0"/>
                  <a:cs typeface="Arial" panose="020B0604020202020204" pitchFamily="34" charset="0"/>
                </a:rPr>
                <a:t>Patterns</a:t>
              </a:r>
            </a:p>
          </p:txBody>
        </p:sp>
        <p:sp>
          <p:nvSpPr>
            <p:cNvPr id="187" name="Rechteck 52"/>
            <p:cNvSpPr/>
            <p:nvPr/>
          </p:nvSpPr>
          <p:spPr bwMode="gray">
            <a:xfrm>
              <a:off x="2065140" y="1367829"/>
              <a:ext cx="7411536" cy="1180389"/>
            </a:xfrm>
            <a:prstGeom prst="rect">
              <a:avLst/>
            </a:prstGeom>
            <a:solidFill>
              <a:srgbClr val="FFFFFF"/>
            </a:solidFill>
            <a:ln w="12700">
              <a:solidFill>
                <a:srgbClr val="C0C0C0"/>
              </a:solidFill>
              <a:miter lim="800000"/>
              <a:headEnd/>
              <a:tailEnd/>
            </a:ln>
            <a:effectLst>
              <a:outerShdw blurRad="127000" dist="63500" dir="2700000" algn="tl" rotWithShape="0">
                <a:prstClr val="black">
                  <a:alpha val="40000"/>
                </a:prstClr>
              </a:outerShdw>
            </a:effectLst>
          </p:spPr>
          <p:txBody>
            <a:bodyPr lIns="107901" tIns="72000" rIns="0" bIns="0" anchor="t" anchorCtr="0"/>
            <a:lstStyle/>
            <a:p>
              <a:pPr defTabSz="913573">
                <a:lnSpc>
                  <a:spcPct val="95000"/>
                </a:lnSpc>
                <a:spcAft>
                  <a:spcPts val="800"/>
                </a:spcAft>
                <a:buClr>
                  <a:srgbClr val="969696"/>
                </a:buClr>
                <a:defRPr/>
              </a:pPr>
              <a:r>
                <a:rPr lang="en-US" sz="1200" b="1" kern="0" dirty="0">
                  <a:solidFill>
                    <a:srgbClr val="CCCCCC">
                      <a:lumMod val="50000"/>
                    </a:srgbClr>
                  </a:solidFill>
                  <a:latin typeface="Arial" panose="020B0604020202020204" pitchFamily="34" charset="0"/>
                  <a:cs typeface="Arial" panose="020B0604020202020204" pitchFamily="34" charset="0"/>
                </a:rPr>
                <a:t>Integration </a:t>
              </a:r>
              <a:br>
                <a:rPr lang="en-US" sz="1200" b="1" kern="0" dirty="0">
                  <a:solidFill>
                    <a:srgbClr val="CCCCCC">
                      <a:lumMod val="50000"/>
                    </a:srgbClr>
                  </a:solidFill>
                  <a:latin typeface="Arial" panose="020B0604020202020204" pitchFamily="34" charset="0"/>
                  <a:cs typeface="Arial" panose="020B0604020202020204" pitchFamily="34" charset="0"/>
                </a:rPr>
              </a:br>
              <a:r>
                <a:rPr lang="en-US" sz="1200" b="1" kern="0" dirty="0">
                  <a:solidFill>
                    <a:srgbClr val="CCCCCC">
                      <a:lumMod val="50000"/>
                    </a:srgbClr>
                  </a:solidFill>
                  <a:latin typeface="Arial" panose="020B0604020202020204" pitchFamily="34" charset="0"/>
                  <a:cs typeface="Arial" panose="020B0604020202020204" pitchFamily="34" charset="0"/>
                </a:rPr>
                <a:t>Styles</a:t>
              </a:r>
            </a:p>
          </p:txBody>
        </p:sp>
        <p:sp>
          <p:nvSpPr>
            <p:cNvPr id="188" name="Rectangle 187"/>
            <p:cNvSpPr/>
            <p:nvPr/>
          </p:nvSpPr>
          <p:spPr bwMode="gray">
            <a:xfrm>
              <a:off x="3380330" y="3361809"/>
              <a:ext cx="305642" cy="551560"/>
            </a:xfrm>
            <a:prstGeom prst="rect">
              <a:avLst/>
            </a:prstGeom>
            <a:solidFill>
              <a:srgbClr val="4FB81C">
                <a:lumMod val="20000"/>
                <a:lumOff val="80000"/>
              </a:srgb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i="0" u="none" strike="noStrike" kern="0" cap="none" spc="0" normalizeH="0" baseline="0" noProof="0" dirty="0">
                  <a:ln>
                    <a:noFill/>
                  </a:ln>
                  <a:solidFill>
                    <a:srgbClr val="000000"/>
                  </a:solidFill>
                  <a:effectLst/>
                  <a:uLnTx/>
                  <a:uFillTx/>
                  <a:latin typeface="Arial"/>
                </a:rPr>
                <a:t>P1</a:t>
              </a:r>
            </a:p>
          </p:txBody>
        </p:sp>
        <p:sp>
          <p:nvSpPr>
            <p:cNvPr id="189" name="Rectangle 188"/>
            <p:cNvSpPr/>
            <p:nvPr/>
          </p:nvSpPr>
          <p:spPr bwMode="gray">
            <a:xfrm>
              <a:off x="3773652" y="3361809"/>
              <a:ext cx="305642" cy="551560"/>
            </a:xfrm>
            <a:prstGeom prst="rect">
              <a:avLst/>
            </a:prstGeom>
            <a:solidFill>
              <a:srgbClr val="4FB81C">
                <a:lumMod val="20000"/>
                <a:lumOff val="80000"/>
              </a:srgb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i="0" u="none" strike="noStrike" kern="0" cap="none" spc="0" normalizeH="0" baseline="0" noProof="0" dirty="0">
                  <a:ln>
                    <a:noFill/>
                  </a:ln>
                  <a:solidFill>
                    <a:srgbClr val="000000"/>
                  </a:solidFill>
                  <a:effectLst/>
                  <a:uLnTx/>
                  <a:uFillTx/>
                  <a:latin typeface="Arial"/>
                </a:rPr>
                <a:t>P2</a:t>
              </a:r>
            </a:p>
          </p:txBody>
        </p:sp>
        <p:sp>
          <p:nvSpPr>
            <p:cNvPr id="190" name="Rectangle 189"/>
            <p:cNvSpPr/>
            <p:nvPr/>
          </p:nvSpPr>
          <p:spPr bwMode="gray">
            <a:xfrm>
              <a:off x="4143192" y="3361809"/>
              <a:ext cx="305642" cy="551560"/>
            </a:xfrm>
            <a:prstGeom prst="rect">
              <a:avLst/>
            </a:prstGeom>
            <a:solidFill>
              <a:srgbClr val="4FB81C">
                <a:lumMod val="20000"/>
                <a:lumOff val="80000"/>
              </a:srgb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i="0" u="none" strike="noStrike" kern="0" cap="none" spc="0" normalizeH="0" baseline="0" noProof="0" dirty="0">
                  <a:ln>
                    <a:noFill/>
                  </a:ln>
                  <a:solidFill>
                    <a:srgbClr val="000000"/>
                  </a:solidFill>
                  <a:effectLst/>
                  <a:uLnTx/>
                  <a:uFillTx/>
                  <a:latin typeface="Arial"/>
                </a:rPr>
                <a:t>…</a:t>
              </a:r>
            </a:p>
          </p:txBody>
        </p:sp>
        <p:cxnSp>
          <p:nvCxnSpPr>
            <p:cNvPr id="191" name="Straight Arrow Connector 190"/>
            <p:cNvCxnSpPr>
              <a:stCxn id="237" idx="2"/>
              <a:endCxn id="188" idx="0"/>
            </p:cNvCxnSpPr>
            <p:nvPr/>
          </p:nvCxnSpPr>
          <p:spPr>
            <a:xfrm flipH="1">
              <a:off x="3533151" y="2315652"/>
              <a:ext cx="393112" cy="1046157"/>
            </a:xfrm>
            <a:prstGeom prst="straightConnector1">
              <a:avLst/>
            </a:prstGeom>
            <a:noFill/>
            <a:ln w="6350" cap="flat" cmpd="sng" algn="ctr">
              <a:solidFill>
                <a:srgbClr val="000000"/>
              </a:solidFill>
              <a:prstDash val="solid"/>
              <a:headEnd type="none" w="med" len="med"/>
              <a:tailEnd type="none" w="med" len="med"/>
            </a:ln>
            <a:effectLst/>
          </p:spPr>
        </p:cxnSp>
        <p:cxnSp>
          <p:nvCxnSpPr>
            <p:cNvPr id="192" name="Straight Arrow Connector 191"/>
            <p:cNvCxnSpPr>
              <a:stCxn id="237" idx="2"/>
              <a:endCxn id="189" idx="0"/>
            </p:cNvCxnSpPr>
            <p:nvPr/>
          </p:nvCxnSpPr>
          <p:spPr>
            <a:xfrm>
              <a:off x="3926263" y="2315652"/>
              <a:ext cx="210" cy="1046157"/>
            </a:xfrm>
            <a:prstGeom prst="straightConnector1">
              <a:avLst/>
            </a:prstGeom>
            <a:noFill/>
            <a:ln w="6350" cap="flat" cmpd="sng" algn="ctr">
              <a:solidFill>
                <a:srgbClr val="000000"/>
              </a:solidFill>
              <a:prstDash val="solid"/>
              <a:headEnd type="none" w="med" len="med"/>
              <a:tailEnd type="none" w="med" len="med"/>
            </a:ln>
            <a:effectLst/>
          </p:spPr>
        </p:cxnSp>
        <p:cxnSp>
          <p:nvCxnSpPr>
            <p:cNvPr id="193" name="Straight Arrow Connector 192"/>
            <p:cNvCxnSpPr>
              <a:stCxn id="237" idx="2"/>
              <a:endCxn id="190" idx="0"/>
            </p:cNvCxnSpPr>
            <p:nvPr/>
          </p:nvCxnSpPr>
          <p:spPr>
            <a:xfrm>
              <a:off x="3926263" y="2315652"/>
              <a:ext cx="369750" cy="1046157"/>
            </a:xfrm>
            <a:prstGeom prst="straightConnector1">
              <a:avLst/>
            </a:prstGeom>
            <a:noFill/>
            <a:ln w="6350" cap="flat" cmpd="sng" algn="ctr">
              <a:solidFill>
                <a:srgbClr val="000000"/>
              </a:solidFill>
              <a:prstDash val="solid"/>
              <a:headEnd type="none" w="med" len="med"/>
              <a:tailEnd type="none" w="med" len="med"/>
            </a:ln>
            <a:effectLst/>
          </p:spPr>
        </p:cxnSp>
        <p:sp>
          <p:nvSpPr>
            <p:cNvPr id="194" name="Rectangle 193"/>
            <p:cNvSpPr/>
            <p:nvPr/>
          </p:nvSpPr>
          <p:spPr bwMode="gray">
            <a:xfrm>
              <a:off x="4543955" y="3361809"/>
              <a:ext cx="305642" cy="551560"/>
            </a:xfrm>
            <a:prstGeom prst="rect">
              <a:avLst/>
            </a:prstGeom>
            <a:solidFill>
              <a:srgbClr val="F0AB00">
                <a:lumMod val="20000"/>
                <a:lumOff val="80000"/>
              </a:srgb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i="0" u="none" strike="noStrike" kern="0" cap="none" spc="0" normalizeH="0" baseline="0" noProof="0" dirty="0">
                  <a:ln>
                    <a:noFill/>
                  </a:ln>
                  <a:solidFill>
                    <a:srgbClr val="000000"/>
                  </a:solidFill>
                  <a:effectLst/>
                  <a:uLnTx/>
                  <a:uFillTx/>
                  <a:latin typeface="Arial"/>
                </a:rPr>
                <a:t>D1</a:t>
              </a:r>
            </a:p>
          </p:txBody>
        </p:sp>
        <p:sp>
          <p:nvSpPr>
            <p:cNvPr id="195" name="Rectangle 194"/>
            <p:cNvSpPr/>
            <p:nvPr/>
          </p:nvSpPr>
          <p:spPr bwMode="gray">
            <a:xfrm>
              <a:off x="4937276" y="3361809"/>
              <a:ext cx="305642" cy="551560"/>
            </a:xfrm>
            <a:prstGeom prst="rect">
              <a:avLst/>
            </a:prstGeom>
            <a:solidFill>
              <a:srgbClr val="F0AB00">
                <a:lumMod val="20000"/>
                <a:lumOff val="80000"/>
              </a:srgb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lang="en-US" sz="1300" kern="0" dirty="0">
                  <a:solidFill>
                    <a:srgbClr val="000000"/>
                  </a:solidFill>
                  <a:latin typeface="Arial"/>
                </a:rPr>
                <a:t>D</a:t>
              </a:r>
              <a:r>
                <a:rPr kumimoji="0" lang="en-US" sz="1300" i="0" u="none" strike="noStrike" kern="0" cap="none" spc="0" normalizeH="0" baseline="0" noProof="0" dirty="0">
                  <a:ln>
                    <a:noFill/>
                  </a:ln>
                  <a:solidFill>
                    <a:srgbClr val="000000"/>
                  </a:solidFill>
                  <a:effectLst/>
                  <a:uLnTx/>
                  <a:uFillTx/>
                  <a:latin typeface="Arial"/>
                </a:rPr>
                <a:t>2</a:t>
              </a:r>
            </a:p>
          </p:txBody>
        </p:sp>
        <p:sp>
          <p:nvSpPr>
            <p:cNvPr id="196" name="Rectangle 195"/>
            <p:cNvSpPr/>
            <p:nvPr/>
          </p:nvSpPr>
          <p:spPr bwMode="gray">
            <a:xfrm>
              <a:off x="5306818" y="3361809"/>
              <a:ext cx="305642" cy="551560"/>
            </a:xfrm>
            <a:prstGeom prst="rect">
              <a:avLst/>
            </a:prstGeom>
            <a:solidFill>
              <a:srgbClr val="F0AB00">
                <a:lumMod val="20000"/>
                <a:lumOff val="80000"/>
              </a:srgb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i="0" u="none" strike="noStrike" kern="0" cap="none" spc="0" normalizeH="0" baseline="0" noProof="0" dirty="0">
                  <a:ln>
                    <a:noFill/>
                  </a:ln>
                  <a:solidFill>
                    <a:srgbClr val="000000"/>
                  </a:solidFill>
                  <a:effectLst/>
                  <a:uLnTx/>
                  <a:uFillTx/>
                  <a:latin typeface="Arial"/>
                </a:rPr>
                <a:t>…</a:t>
              </a:r>
            </a:p>
          </p:txBody>
        </p:sp>
        <p:cxnSp>
          <p:nvCxnSpPr>
            <p:cNvPr id="197" name="Straight Arrow Connector 196"/>
            <p:cNvCxnSpPr>
              <a:stCxn id="236" idx="2"/>
              <a:endCxn id="194" idx="0"/>
            </p:cNvCxnSpPr>
            <p:nvPr/>
          </p:nvCxnSpPr>
          <p:spPr>
            <a:xfrm flipH="1">
              <a:off x="4696776" y="2315652"/>
              <a:ext cx="424198" cy="1046157"/>
            </a:xfrm>
            <a:prstGeom prst="straightConnector1">
              <a:avLst/>
            </a:prstGeom>
            <a:solidFill>
              <a:srgbClr val="F0AB00">
                <a:lumMod val="20000"/>
                <a:lumOff val="80000"/>
              </a:srgbClr>
            </a:solidFill>
            <a:ln w="6350" cap="flat" cmpd="sng" algn="ctr">
              <a:solidFill>
                <a:srgbClr val="000000"/>
              </a:solidFill>
              <a:prstDash val="solid"/>
              <a:headEnd type="none" w="med" len="med"/>
              <a:tailEnd type="none" w="med" len="med"/>
            </a:ln>
            <a:effectLst/>
          </p:spPr>
        </p:cxnSp>
        <p:cxnSp>
          <p:nvCxnSpPr>
            <p:cNvPr id="198" name="Straight Arrow Connector 197"/>
            <p:cNvCxnSpPr>
              <a:stCxn id="236" idx="2"/>
              <a:endCxn id="195" idx="0"/>
            </p:cNvCxnSpPr>
            <p:nvPr/>
          </p:nvCxnSpPr>
          <p:spPr>
            <a:xfrm flipH="1">
              <a:off x="5090097" y="2315652"/>
              <a:ext cx="30876" cy="1046157"/>
            </a:xfrm>
            <a:prstGeom prst="straightConnector1">
              <a:avLst/>
            </a:prstGeom>
            <a:solidFill>
              <a:srgbClr val="F0AB00">
                <a:lumMod val="20000"/>
                <a:lumOff val="80000"/>
              </a:srgbClr>
            </a:solidFill>
            <a:ln w="6350" cap="flat" cmpd="sng" algn="ctr">
              <a:solidFill>
                <a:srgbClr val="000000"/>
              </a:solidFill>
              <a:prstDash val="solid"/>
              <a:headEnd type="none" w="med" len="med"/>
              <a:tailEnd type="none" w="med" len="med"/>
            </a:ln>
            <a:effectLst/>
          </p:spPr>
        </p:cxnSp>
        <p:cxnSp>
          <p:nvCxnSpPr>
            <p:cNvPr id="199" name="Straight Arrow Connector 198"/>
            <p:cNvCxnSpPr>
              <a:stCxn id="236" idx="2"/>
              <a:endCxn id="196" idx="0"/>
            </p:cNvCxnSpPr>
            <p:nvPr/>
          </p:nvCxnSpPr>
          <p:spPr>
            <a:xfrm>
              <a:off x="5120974" y="2315652"/>
              <a:ext cx="338665" cy="1046157"/>
            </a:xfrm>
            <a:prstGeom prst="straightConnector1">
              <a:avLst/>
            </a:prstGeom>
            <a:solidFill>
              <a:srgbClr val="F0AB00">
                <a:lumMod val="20000"/>
                <a:lumOff val="80000"/>
              </a:srgbClr>
            </a:solidFill>
            <a:ln w="6350" cap="flat" cmpd="sng" algn="ctr">
              <a:solidFill>
                <a:srgbClr val="000000"/>
              </a:solidFill>
              <a:prstDash val="solid"/>
              <a:headEnd type="none" w="med" len="med"/>
              <a:tailEnd type="none" w="med" len="med"/>
            </a:ln>
            <a:effectLst/>
          </p:spPr>
        </p:cxnSp>
        <p:sp>
          <p:nvSpPr>
            <p:cNvPr id="200" name="Rectangle 199"/>
            <p:cNvSpPr/>
            <p:nvPr/>
          </p:nvSpPr>
          <p:spPr bwMode="gray">
            <a:xfrm>
              <a:off x="3437038" y="4882674"/>
              <a:ext cx="722896" cy="551560"/>
            </a:xfrm>
            <a:prstGeom prst="rect">
              <a:avLst/>
            </a:prstGeom>
            <a:solidFill>
              <a:srgbClr val="FFFFFF">
                <a:lumMod val="85000"/>
              </a:srgb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i="0" u="none" strike="noStrike" kern="0" cap="none" spc="0" normalizeH="0" baseline="0" noProof="0" dirty="0">
                  <a:ln>
                    <a:noFill/>
                  </a:ln>
                  <a:solidFill>
                    <a:srgbClr val="000000"/>
                  </a:solidFill>
                  <a:effectLst/>
                  <a:uLnTx/>
                  <a:uFillTx/>
                  <a:latin typeface="Arial"/>
                </a:rPr>
                <a:t>T1</a:t>
              </a:r>
            </a:p>
          </p:txBody>
        </p:sp>
        <p:sp>
          <p:nvSpPr>
            <p:cNvPr id="201" name="Rectangle 200"/>
            <p:cNvSpPr/>
            <p:nvPr/>
          </p:nvSpPr>
          <p:spPr bwMode="gray">
            <a:xfrm>
              <a:off x="4281584" y="4882674"/>
              <a:ext cx="722896" cy="551560"/>
            </a:xfrm>
            <a:prstGeom prst="rect">
              <a:avLst/>
            </a:prstGeom>
            <a:solidFill>
              <a:srgbClr val="FFFFFF">
                <a:lumMod val="85000"/>
              </a:srgb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i="0" u="none" strike="noStrike" kern="0" cap="none" spc="0" normalizeH="0" baseline="0" noProof="0" dirty="0">
                  <a:ln>
                    <a:noFill/>
                  </a:ln>
                  <a:solidFill>
                    <a:srgbClr val="000000"/>
                  </a:solidFill>
                  <a:effectLst/>
                  <a:uLnTx/>
                  <a:uFillTx/>
                  <a:latin typeface="Arial"/>
                </a:rPr>
                <a:t>T2</a:t>
              </a:r>
            </a:p>
          </p:txBody>
        </p:sp>
        <p:sp>
          <p:nvSpPr>
            <p:cNvPr id="202" name="Rectangle 201"/>
            <p:cNvSpPr/>
            <p:nvPr/>
          </p:nvSpPr>
          <p:spPr bwMode="gray">
            <a:xfrm>
              <a:off x="5113854" y="4882674"/>
              <a:ext cx="722896" cy="551560"/>
            </a:xfrm>
            <a:prstGeom prst="rect">
              <a:avLst/>
            </a:prstGeom>
            <a:solidFill>
              <a:srgbClr val="FFFFFF">
                <a:lumMod val="85000"/>
              </a:srgb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i="0" u="none" strike="noStrike" kern="0" cap="none" spc="0" normalizeH="0" baseline="0" noProof="0" dirty="0">
                  <a:ln>
                    <a:noFill/>
                  </a:ln>
                  <a:solidFill>
                    <a:srgbClr val="000000"/>
                  </a:solidFill>
                  <a:effectLst/>
                  <a:uLnTx/>
                  <a:uFillTx/>
                  <a:latin typeface="Arial"/>
                </a:rPr>
                <a:t>T3</a:t>
              </a:r>
            </a:p>
          </p:txBody>
        </p:sp>
        <p:cxnSp>
          <p:nvCxnSpPr>
            <p:cNvPr id="203" name="Straight Arrow Connector 202"/>
            <p:cNvCxnSpPr>
              <a:stCxn id="200" idx="0"/>
              <a:endCxn id="188" idx="2"/>
            </p:cNvCxnSpPr>
            <p:nvPr/>
          </p:nvCxnSpPr>
          <p:spPr>
            <a:xfrm flipH="1" flipV="1">
              <a:off x="3533151" y="3913369"/>
              <a:ext cx="265335" cy="969305"/>
            </a:xfrm>
            <a:prstGeom prst="straightConnector1">
              <a:avLst/>
            </a:prstGeom>
            <a:noFill/>
            <a:ln w="6350" cap="flat" cmpd="sng" algn="ctr">
              <a:solidFill>
                <a:srgbClr val="000000"/>
              </a:solidFill>
              <a:prstDash val="solid"/>
              <a:headEnd type="none" w="med" len="med"/>
              <a:tailEnd type="none" w="med" len="med"/>
            </a:ln>
            <a:effectLst/>
          </p:spPr>
        </p:cxnSp>
        <p:cxnSp>
          <p:nvCxnSpPr>
            <p:cNvPr id="204" name="Straight Arrow Connector 203"/>
            <p:cNvCxnSpPr>
              <a:stCxn id="200" idx="0"/>
              <a:endCxn id="189" idx="2"/>
            </p:cNvCxnSpPr>
            <p:nvPr/>
          </p:nvCxnSpPr>
          <p:spPr>
            <a:xfrm flipV="1">
              <a:off x="3798486" y="3913369"/>
              <a:ext cx="127987" cy="969305"/>
            </a:xfrm>
            <a:prstGeom prst="straightConnector1">
              <a:avLst/>
            </a:prstGeom>
            <a:noFill/>
            <a:ln w="6350" cap="flat" cmpd="sng" algn="ctr">
              <a:solidFill>
                <a:srgbClr val="000000"/>
              </a:solidFill>
              <a:prstDash val="solid"/>
              <a:headEnd type="none" w="med" len="med"/>
              <a:tailEnd type="none" w="med" len="med"/>
            </a:ln>
            <a:effectLst/>
          </p:spPr>
        </p:cxnSp>
        <p:cxnSp>
          <p:nvCxnSpPr>
            <p:cNvPr id="205" name="Straight Arrow Connector 204"/>
            <p:cNvCxnSpPr>
              <a:stCxn id="200" idx="0"/>
              <a:endCxn id="194" idx="2"/>
            </p:cNvCxnSpPr>
            <p:nvPr/>
          </p:nvCxnSpPr>
          <p:spPr>
            <a:xfrm flipV="1">
              <a:off x="3798486" y="3913369"/>
              <a:ext cx="898290" cy="969305"/>
            </a:xfrm>
            <a:prstGeom prst="straightConnector1">
              <a:avLst/>
            </a:prstGeom>
            <a:noFill/>
            <a:ln w="6350" cap="flat" cmpd="sng" algn="ctr">
              <a:solidFill>
                <a:srgbClr val="000000"/>
              </a:solidFill>
              <a:prstDash val="solid"/>
              <a:headEnd type="none" w="med" len="med"/>
              <a:tailEnd type="none" w="med" len="med"/>
            </a:ln>
            <a:effectLst/>
          </p:spPr>
        </p:cxnSp>
        <p:cxnSp>
          <p:nvCxnSpPr>
            <p:cNvPr id="206" name="Straight Arrow Connector 205"/>
            <p:cNvCxnSpPr>
              <a:stCxn id="201" idx="0"/>
              <a:endCxn id="190" idx="2"/>
            </p:cNvCxnSpPr>
            <p:nvPr/>
          </p:nvCxnSpPr>
          <p:spPr>
            <a:xfrm flipH="1" flipV="1">
              <a:off x="4296013" y="3913369"/>
              <a:ext cx="347019" cy="969305"/>
            </a:xfrm>
            <a:prstGeom prst="straightConnector1">
              <a:avLst/>
            </a:prstGeom>
            <a:noFill/>
            <a:ln w="6350" cap="flat" cmpd="sng" algn="ctr">
              <a:solidFill>
                <a:srgbClr val="000000"/>
              </a:solidFill>
              <a:prstDash val="solid"/>
              <a:headEnd type="none" w="med" len="med"/>
              <a:tailEnd type="none" w="med" len="med"/>
            </a:ln>
            <a:effectLst/>
          </p:spPr>
        </p:cxnSp>
        <p:cxnSp>
          <p:nvCxnSpPr>
            <p:cNvPr id="207" name="Straight Arrow Connector 206"/>
            <p:cNvCxnSpPr>
              <a:stCxn id="202" idx="0"/>
              <a:endCxn id="211" idx="2"/>
            </p:cNvCxnSpPr>
            <p:nvPr/>
          </p:nvCxnSpPr>
          <p:spPr>
            <a:xfrm flipV="1">
              <a:off x="5475302" y="3913369"/>
              <a:ext cx="433127" cy="969305"/>
            </a:xfrm>
            <a:prstGeom prst="straightConnector1">
              <a:avLst/>
            </a:prstGeom>
            <a:noFill/>
            <a:ln w="6350" cap="flat" cmpd="sng" algn="ctr">
              <a:solidFill>
                <a:srgbClr val="000000"/>
              </a:solidFill>
              <a:prstDash val="solid"/>
              <a:headEnd type="none" w="med" len="med"/>
              <a:tailEnd type="none" w="med" len="med"/>
            </a:ln>
            <a:effectLst/>
          </p:spPr>
        </p:cxnSp>
        <p:cxnSp>
          <p:nvCxnSpPr>
            <p:cNvPr id="208" name="Straight Arrow Connector 207"/>
            <p:cNvCxnSpPr>
              <a:stCxn id="202" idx="0"/>
              <a:endCxn id="195" idx="2"/>
            </p:cNvCxnSpPr>
            <p:nvPr/>
          </p:nvCxnSpPr>
          <p:spPr>
            <a:xfrm flipH="1" flipV="1">
              <a:off x="5090097" y="3913369"/>
              <a:ext cx="385205" cy="969305"/>
            </a:xfrm>
            <a:prstGeom prst="straightConnector1">
              <a:avLst/>
            </a:prstGeom>
            <a:noFill/>
            <a:ln w="6350" cap="flat" cmpd="sng" algn="ctr">
              <a:solidFill>
                <a:srgbClr val="000000"/>
              </a:solidFill>
              <a:prstDash val="solid"/>
              <a:headEnd type="none" w="med" len="med"/>
              <a:tailEnd type="none" w="med" len="med"/>
            </a:ln>
            <a:effectLst/>
          </p:spPr>
        </p:cxnSp>
        <p:cxnSp>
          <p:nvCxnSpPr>
            <p:cNvPr id="209" name="Straight Arrow Connector 208"/>
            <p:cNvCxnSpPr>
              <a:stCxn id="201" idx="0"/>
              <a:endCxn id="195" idx="2"/>
            </p:cNvCxnSpPr>
            <p:nvPr/>
          </p:nvCxnSpPr>
          <p:spPr>
            <a:xfrm flipV="1">
              <a:off x="4643032" y="3913369"/>
              <a:ext cx="447065" cy="969305"/>
            </a:xfrm>
            <a:prstGeom prst="straightConnector1">
              <a:avLst/>
            </a:prstGeom>
            <a:noFill/>
            <a:ln w="6350" cap="flat" cmpd="sng" algn="ctr">
              <a:solidFill>
                <a:srgbClr val="000000"/>
              </a:solidFill>
              <a:prstDash val="solid"/>
              <a:headEnd type="none" w="med" len="med"/>
              <a:tailEnd type="none" w="med" len="med"/>
            </a:ln>
            <a:effectLst/>
          </p:spPr>
        </p:cxnSp>
        <p:cxnSp>
          <p:nvCxnSpPr>
            <p:cNvPr id="210" name="Straight Arrow Connector 209"/>
            <p:cNvCxnSpPr>
              <a:stCxn id="202" idx="0"/>
              <a:endCxn id="196" idx="2"/>
            </p:cNvCxnSpPr>
            <p:nvPr/>
          </p:nvCxnSpPr>
          <p:spPr>
            <a:xfrm flipH="1" flipV="1">
              <a:off x="5459639" y="3913369"/>
              <a:ext cx="15663" cy="969305"/>
            </a:xfrm>
            <a:prstGeom prst="straightConnector1">
              <a:avLst/>
            </a:prstGeom>
            <a:noFill/>
            <a:ln w="6350" cap="flat" cmpd="sng" algn="ctr">
              <a:solidFill>
                <a:srgbClr val="000000"/>
              </a:solidFill>
              <a:prstDash val="solid"/>
              <a:headEnd type="none" w="med" len="med"/>
              <a:tailEnd type="none" w="med" len="med"/>
            </a:ln>
            <a:effectLst/>
          </p:spPr>
        </p:cxnSp>
        <p:sp>
          <p:nvSpPr>
            <p:cNvPr id="211" name="Rectangle 210"/>
            <p:cNvSpPr/>
            <p:nvPr/>
          </p:nvSpPr>
          <p:spPr bwMode="gray">
            <a:xfrm>
              <a:off x="5755582" y="3361809"/>
              <a:ext cx="305640" cy="551560"/>
            </a:xfrm>
            <a:prstGeom prst="rect">
              <a:avLst/>
            </a:prstGeom>
            <a:solidFill>
              <a:srgbClr val="0076CB">
                <a:lumMod val="20000"/>
                <a:lumOff val="80000"/>
              </a:srgb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i="0" u="none" strike="noStrike" kern="0" cap="none" spc="0" normalizeH="0" baseline="0" noProof="0" dirty="0">
                  <a:ln>
                    <a:noFill/>
                  </a:ln>
                  <a:solidFill>
                    <a:srgbClr val="000000"/>
                  </a:solidFill>
                  <a:effectLst/>
                  <a:uLnTx/>
                  <a:uFillTx/>
                  <a:latin typeface="Arial"/>
                </a:rPr>
                <a:t>U1</a:t>
              </a:r>
            </a:p>
          </p:txBody>
        </p:sp>
        <p:sp>
          <p:nvSpPr>
            <p:cNvPr id="212" name="Rectangle 211"/>
            <p:cNvSpPr/>
            <p:nvPr/>
          </p:nvSpPr>
          <p:spPr bwMode="gray">
            <a:xfrm>
              <a:off x="6148901" y="3361809"/>
              <a:ext cx="305640" cy="551560"/>
            </a:xfrm>
            <a:prstGeom prst="rect">
              <a:avLst/>
            </a:prstGeom>
            <a:solidFill>
              <a:srgbClr val="0076CB">
                <a:lumMod val="20000"/>
                <a:lumOff val="80000"/>
              </a:srgb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i="0" u="none" strike="noStrike" kern="0" cap="none" spc="0" normalizeH="0" baseline="0" noProof="0" dirty="0">
                  <a:ln>
                    <a:noFill/>
                  </a:ln>
                  <a:solidFill>
                    <a:srgbClr val="000000"/>
                  </a:solidFill>
                  <a:effectLst/>
                  <a:uLnTx/>
                  <a:uFillTx/>
                  <a:latin typeface="Arial"/>
                </a:rPr>
                <a:t>U2</a:t>
              </a:r>
            </a:p>
          </p:txBody>
        </p:sp>
        <p:sp>
          <p:nvSpPr>
            <p:cNvPr id="213" name="Rectangle 212"/>
            <p:cNvSpPr/>
            <p:nvPr/>
          </p:nvSpPr>
          <p:spPr bwMode="gray">
            <a:xfrm>
              <a:off x="6518439" y="3361809"/>
              <a:ext cx="305640" cy="551560"/>
            </a:xfrm>
            <a:prstGeom prst="rect">
              <a:avLst/>
            </a:prstGeom>
            <a:solidFill>
              <a:srgbClr val="0076CB">
                <a:lumMod val="20000"/>
                <a:lumOff val="80000"/>
              </a:srgb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i="0" u="none" strike="noStrike" kern="0" cap="none" spc="0" normalizeH="0" baseline="0" noProof="0" dirty="0">
                  <a:ln>
                    <a:noFill/>
                  </a:ln>
                  <a:solidFill>
                    <a:srgbClr val="000000"/>
                  </a:solidFill>
                  <a:effectLst/>
                  <a:uLnTx/>
                  <a:uFillTx/>
                  <a:latin typeface="Arial"/>
                </a:rPr>
                <a:t>…</a:t>
              </a:r>
            </a:p>
          </p:txBody>
        </p:sp>
        <p:cxnSp>
          <p:nvCxnSpPr>
            <p:cNvPr id="214" name="Straight Arrow Connector 213"/>
            <p:cNvCxnSpPr>
              <a:stCxn id="238" idx="2"/>
              <a:endCxn id="211" idx="0"/>
            </p:cNvCxnSpPr>
            <p:nvPr/>
          </p:nvCxnSpPr>
          <p:spPr>
            <a:xfrm flipH="1">
              <a:off x="5908402" y="2315652"/>
              <a:ext cx="381429" cy="1046157"/>
            </a:xfrm>
            <a:prstGeom prst="straightConnector1">
              <a:avLst/>
            </a:prstGeom>
            <a:solidFill>
              <a:srgbClr val="0076CB">
                <a:lumMod val="20000"/>
                <a:lumOff val="80000"/>
              </a:srgbClr>
            </a:solidFill>
            <a:ln w="6350" cap="flat" cmpd="sng" algn="ctr">
              <a:solidFill>
                <a:srgbClr val="000000"/>
              </a:solidFill>
              <a:prstDash val="solid"/>
              <a:headEnd type="none" w="med" len="med"/>
              <a:tailEnd type="none" w="med" len="med"/>
            </a:ln>
            <a:effectLst/>
          </p:spPr>
        </p:cxnSp>
        <p:cxnSp>
          <p:nvCxnSpPr>
            <p:cNvPr id="215" name="Straight Arrow Connector 214"/>
            <p:cNvCxnSpPr>
              <a:stCxn id="238" idx="2"/>
              <a:endCxn id="212" idx="0"/>
            </p:cNvCxnSpPr>
            <p:nvPr/>
          </p:nvCxnSpPr>
          <p:spPr>
            <a:xfrm>
              <a:off x="6289831" y="2315652"/>
              <a:ext cx="11889" cy="1046157"/>
            </a:xfrm>
            <a:prstGeom prst="straightConnector1">
              <a:avLst/>
            </a:prstGeom>
            <a:solidFill>
              <a:srgbClr val="0076CB">
                <a:lumMod val="20000"/>
                <a:lumOff val="80000"/>
              </a:srgbClr>
            </a:solidFill>
            <a:ln w="6350" cap="flat" cmpd="sng" algn="ctr">
              <a:solidFill>
                <a:srgbClr val="000000"/>
              </a:solidFill>
              <a:prstDash val="solid"/>
              <a:headEnd type="none" w="med" len="med"/>
              <a:tailEnd type="none" w="med" len="med"/>
            </a:ln>
            <a:effectLst/>
          </p:spPr>
        </p:cxnSp>
        <p:cxnSp>
          <p:nvCxnSpPr>
            <p:cNvPr id="216" name="Straight Arrow Connector 215"/>
            <p:cNvCxnSpPr>
              <a:stCxn id="238" idx="2"/>
              <a:endCxn id="213" idx="0"/>
            </p:cNvCxnSpPr>
            <p:nvPr/>
          </p:nvCxnSpPr>
          <p:spPr>
            <a:xfrm>
              <a:off x="6289831" y="2315652"/>
              <a:ext cx="381428" cy="1046157"/>
            </a:xfrm>
            <a:prstGeom prst="straightConnector1">
              <a:avLst/>
            </a:prstGeom>
            <a:solidFill>
              <a:srgbClr val="0076CB">
                <a:lumMod val="20000"/>
                <a:lumOff val="80000"/>
              </a:srgbClr>
            </a:solidFill>
            <a:ln w="6350" cap="flat" cmpd="sng" algn="ctr">
              <a:solidFill>
                <a:srgbClr val="000000"/>
              </a:solidFill>
              <a:prstDash val="solid"/>
              <a:headEnd type="none" w="med" len="med"/>
              <a:tailEnd type="none" w="med" len="med"/>
            </a:ln>
            <a:effectLst/>
          </p:spPr>
        </p:cxnSp>
        <p:sp>
          <p:nvSpPr>
            <p:cNvPr id="217" name="Rectangle 216"/>
            <p:cNvSpPr/>
            <p:nvPr/>
          </p:nvSpPr>
          <p:spPr bwMode="gray">
            <a:xfrm>
              <a:off x="6000723" y="4882674"/>
              <a:ext cx="722892" cy="551560"/>
            </a:xfrm>
            <a:prstGeom prst="rect">
              <a:avLst/>
            </a:prstGeom>
            <a:solidFill>
              <a:srgbClr val="FFFFFF">
                <a:lumMod val="85000"/>
              </a:srgb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i="0" u="none" strike="noStrike" kern="0" cap="none" spc="0" normalizeH="0" baseline="0" noProof="0" dirty="0">
                  <a:ln>
                    <a:noFill/>
                  </a:ln>
                  <a:solidFill>
                    <a:srgbClr val="000000"/>
                  </a:solidFill>
                  <a:effectLst/>
                  <a:uLnTx/>
                  <a:uFillTx/>
                  <a:latin typeface="Arial"/>
                </a:rPr>
                <a:t>T4</a:t>
              </a:r>
            </a:p>
          </p:txBody>
        </p:sp>
        <p:cxnSp>
          <p:nvCxnSpPr>
            <p:cNvPr id="218" name="Straight Arrow Connector 217"/>
            <p:cNvCxnSpPr>
              <a:stCxn id="217" idx="0"/>
              <a:endCxn id="212" idx="2"/>
            </p:cNvCxnSpPr>
            <p:nvPr/>
          </p:nvCxnSpPr>
          <p:spPr>
            <a:xfrm flipH="1" flipV="1">
              <a:off x="6301721" y="3913369"/>
              <a:ext cx="60448" cy="969305"/>
            </a:xfrm>
            <a:prstGeom prst="straightConnector1">
              <a:avLst/>
            </a:prstGeom>
            <a:noFill/>
            <a:ln w="6350" cap="flat" cmpd="sng" algn="ctr">
              <a:solidFill>
                <a:srgbClr val="000000"/>
              </a:solidFill>
              <a:prstDash val="solid"/>
              <a:headEnd type="none" w="med" len="med"/>
              <a:tailEnd type="none" w="med" len="med"/>
            </a:ln>
            <a:effectLst/>
          </p:spPr>
        </p:cxnSp>
        <p:cxnSp>
          <p:nvCxnSpPr>
            <p:cNvPr id="219" name="Straight Arrow Connector 218"/>
            <p:cNvCxnSpPr>
              <a:stCxn id="217" idx="0"/>
              <a:endCxn id="211" idx="2"/>
            </p:cNvCxnSpPr>
            <p:nvPr/>
          </p:nvCxnSpPr>
          <p:spPr>
            <a:xfrm flipH="1" flipV="1">
              <a:off x="5908402" y="3913369"/>
              <a:ext cx="453767" cy="969305"/>
            </a:xfrm>
            <a:prstGeom prst="straightConnector1">
              <a:avLst/>
            </a:prstGeom>
            <a:noFill/>
            <a:ln w="6350" cap="flat" cmpd="sng" algn="ctr">
              <a:solidFill>
                <a:srgbClr val="000000"/>
              </a:solidFill>
              <a:prstDash val="solid"/>
              <a:headEnd type="none" w="med" len="med"/>
              <a:tailEnd type="none" w="med" len="med"/>
            </a:ln>
            <a:effectLst/>
          </p:spPr>
        </p:cxnSp>
        <p:cxnSp>
          <p:nvCxnSpPr>
            <p:cNvPr id="220" name="Straight Arrow Connector 219"/>
            <p:cNvCxnSpPr>
              <a:stCxn id="217" idx="0"/>
              <a:endCxn id="213" idx="2"/>
            </p:cNvCxnSpPr>
            <p:nvPr/>
          </p:nvCxnSpPr>
          <p:spPr>
            <a:xfrm flipV="1">
              <a:off x="6362169" y="3913369"/>
              <a:ext cx="309090" cy="969305"/>
            </a:xfrm>
            <a:prstGeom prst="straightConnector1">
              <a:avLst/>
            </a:prstGeom>
            <a:noFill/>
            <a:ln w="6350" cap="flat" cmpd="sng" algn="ctr">
              <a:solidFill>
                <a:srgbClr val="000000"/>
              </a:solidFill>
              <a:prstDash val="solid"/>
              <a:headEnd type="none" w="med" len="med"/>
              <a:tailEnd type="none" w="med" len="med"/>
            </a:ln>
            <a:effectLst/>
          </p:spPr>
        </p:cxnSp>
        <p:sp>
          <p:nvSpPr>
            <p:cNvPr id="221" name="Rectangle 220"/>
            <p:cNvSpPr/>
            <p:nvPr/>
          </p:nvSpPr>
          <p:spPr bwMode="gray">
            <a:xfrm>
              <a:off x="6955768" y="3354714"/>
              <a:ext cx="305642" cy="551560"/>
            </a:xfrm>
            <a:prstGeom prst="rect">
              <a:avLst/>
            </a:prstGeom>
            <a:solidFill>
              <a:srgbClr val="E35500">
                <a:lumMod val="20000"/>
                <a:lumOff val="80000"/>
              </a:srgb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i="0" u="none" strike="noStrike" kern="0" cap="none" spc="0" normalizeH="0" baseline="0" noProof="0" dirty="0">
                  <a:ln>
                    <a:noFill/>
                  </a:ln>
                  <a:solidFill>
                    <a:srgbClr val="000000"/>
                  </a:solidFill>
                  <a:effectLst/>
                  <a:uLnTx/>
                  <a:uFillTx/>
                  <a:latin typeface="Arial"/>
                </a:rPr>
                <a:t>T1</a:t>
              </a:r>
            </a:p>
          </p:txBody>
        </p:sp>
        <p:sp>
          <p:nvSpPr>
            <p:cNvPr id="222" name="Rectangle 221"/>
            <p:cNvSpPr/>
            <p:nvPr/>
          </p:nvSpPr>
          <p:spPr bwMode="gray">
            <a:xfrm>
              <a:off x="7349089" y="3354714"/>
              <a:ext cx="305642" cy="551560"/>
            </a:xfrm>
            <a:prstGeom prst="rect">
              <a:avLst/>
            </a:prstGeom>
            <a:solidFill>
              <a:srgbClr val="E35500">
                <a:lumMod val="20000"/>
                <a:lumOff val="80000"/>
              </a:srgb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i="0" u="none" strike="noStrike" kern="0" cap="none" spc="0" normalizeH="0" baseline="0" noProof="0" dirty="0">
                  <a:ln>
                    <a:noFill/>
                  </a:ln>
                  <a:solidFill>
                    <a:srgbClr val="000000"/>
                  </a:solidFill>
                  <a:effectLst/>
                  <a:uLnTx/>
                  <a:uFillTx/>
                  <a:latin typeface="Arial"/>
                </a:rPr>
                <a:t>T2</a:t>
              </a:r>
            </a:p>
          </p:txBody>
        </p:sp>
        <p:sp>
          <p:nvSpPr>
            <p:cNvPr id="223" name="Rectangle 222"/>
            <p:cNvSpPr/>
            <p:nvPr/>
          </p:nvSpPr>
          <p:spPr bwMode="gray">
            <a:xfrm>
              <a:off x="7718630" y="3354714"/>
              <a:ext cx="305642" cy="551560"/>
            </a:xfrm>
            <a:prstGeom prst="rect">
              <a:avLst/>
            </a:prstGeom>
            <a:solidFill>
              <a:srgbClr val="E35500">
                <a:lumMod val="20000"/>
                <a:lumOff val="80000"/>
              </a:srgb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i="0" u="none" strike="noStrike" kern="0" cap="none" spc="0" normalizeH="0" baseline="0" noProof="0" dirty="0">
                  <a:ln>
                    <a:noFill/>
                  </a:ln>
                  <a:solidFill>
                    <a:srgbClr val="000000"/>
                  </a:solidFill>
                  <a:effectLst/>
                  <a:uLnTx/>
                  <a:uFillTx/>
                  <a:latin typeface="Arial"/>
                </a:rPr>
                <a:t>…</a:t>
              </a:r>
            </a:p>
          </p:txBody>
        </p:sp>
        <p:cxnSp>
          <p:nvCxnSpPr>
            <p:cNvPr id="224" name="Straight Arrow Connector 223"/>
            <p:cNvCxnSpPr>
              <a:stCxn id="239" idx="2"/>
              <a:endCxn id="221" idx="0"/>
            </p:cNvCxnSpPr>
            <p:nvPr/>
          </p:nvCxnSpPr>
          <p:spPr>
            <a:xfrm flipH="1">
              <a:off x="7108589" y="2308557"/>
              <a:ext cx="408066" cy="1046157"/>
            </a:xfrm>
            <a:prstGeom prst="straightConnector1">
              <a:avLst/>
            </a:prstGeom>
            <a:solidFill>
              <a:srgbClr val="0076CB">
                <a:lumMod val="20000"/>
                <a:lumOff val="80000"/>
              </a:srgbClr>
            </a:solidFill>
            <a:ln w="6350" cap="flat" cmpd="sng" algn="ctr">
              <a:solidFill>
                <a:srgbClr val="000000"/>
              </a:solidFill>
              <a:prstDash val="solid"/>
              <a:headEnd type="none" w="med" len="med"/>
              <a:tailEnd type="none" w="med" len="med"/>
            </a:ln>
            <a:effectLst/>
          </p:spPr>
        </p:cxnSp>
        <p:cxnSp>
          <p:nvCxnSpPr>
            <p:cNvPr id="225" name="Straight Arrow Connector 224"/>
            <p:cNvCxnSpPr>
              <a:stCxn id="239" idx="2"/>
              <a:endCxn id="222" idx="0"/>
            </p:cNvCxnSpPr>
            <p:nvPr/>
          </p:nvCxnSpPr>
          <p:spPr>
            <a:xfrm flipH="1">
              <a:off x="7501910" y="2308557"/>
              <a:ext cx="14745" cy="1046157"/>
            </a:xfrm>
            <a:prstGeom prst="straightConnector1">
              <a:avLst/>
            </a:prstGeom>
            <a:solidFill>
              <a:srgbClr val="0076CB">
                <a:lumMod val="20000"/>
                <a:lumOff val="80000"/>
              </a:srgbClr>
            </a:solidFill>
            <a:ln w="6350" cap="flat" cmpd="sng" algn="ctr">
              <a:solidFill>
                <a:srgbClr val="000000"/>
              </a:solidFill>
              <a:prstDash val="solid"/>
              <a:headEnd type="none" w="med" len="med"/>
              <a:tailEnd type="none" w="med" len="med"/>
            </a:ln>
            <a:effectLst/>
          </p:spPr>
        </p:cxnSp>
        <p:cxnSp>
          <p:nvCxnSpPr>
            <p:cNvPr id="226" name="Straight Arrow Connector 225"/>
            <p:cNvCxnSpPr>
              <a:stCxn id="239" idx="2"/>
              <a:endCxn id="223" idx="0"/>
            </p:cNvCxnSpPr>
            <p:nvPr/>
          </p:nvCxnSpPr>
          <p:spPr>
            <a:xfrm>
              <a:off x="7516655" y="2308557"/>
              <a:ext cx="354796" cy="1046157"/>
            </a:xfrm>
            <a:prstGeom prst="straightConnector1">
              <a:avLst/>
            </a:prstGeom>
            <a:solidFill>
              <a:srgbClr val="0076CB">
                <a:lumMod val="20000"/>
                <a:lumOff val="80000"/>
              </a:srgbClr>
            </a:solidFill>
            <a:ln w="6350" cap="flat" cmpd="sng" algn="ctr">
              <a:solidFill>
                <a:srgbClr val="000000"/>
              </a:solidFill>
              <a:prstDash val="solid"/>
              <a:headEnd type="none" w="med" len="med"/>
              <a:tailEnd type="none" w="med" len="med"/>
            </a:ln>
            <a:effectLst/>
          </p:spPr>
        </p:cxnSp>
        <p:sp>
          <p:nvSpPr>
            <p:cNvPr id="227" name="Rectangle 226"/>
            <p:cNvSpPr/>
            <p:nvPr/>
          </p:nvSpPr>
          <p:spPr bwMode="gray">
            <a:xfrm>
              <a:off x="6866354" y="4875579"/>
              <a:ext cx="722896" cy="551560"/>
            </a:xfrm>
            <a:prstGeom prst="rect">
              <a:avLst/>
            </a:prstGeom>
            <a:solidFill>
              <a:srgbClr val="FFFFFF">
                <a:lumMod val="85000"/>
              </a:srgb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i="0" u="none" strike="noStrike" kern="0" cap="none" spc="0" normalizeH="0" baseline="0" noProof="0" dirty="0">
                  <a:ln>
                    <a:noFill/>
                  </a:ln>
                  <a:solidFill>
                    <a:srgbClr val="000000"/>
                  </a:solidFill>
                  <a:effectLst/>
                  <a:uLnTx/>
                  <a:uFillTx/>
                  <a:latin typeface="Arial"/>
                </a:rPr>
                <a:t>T5</a:t>
              </a:r>
            </a:p>
          </p:txBody>
        </p:sp>
        <p:cxnSp>
          <p:nvCxnSpPr>
            <p:cNvPr id="228" name="Straight Arrow Connector 227"/>
            <p:cNvCxnSpPr>
              <a:stCxn id="227" idx="0"/>
              <a:endCxn id="222" idx="2"/>
            </p:cNvCxnSpPr>
            <p:nvPr/>
          </p:nvCxnSpPr>
          <p:spPr>
            <a:xfrm flipV="1">
              <a:off x="7227802" y="3906274"/>
              <a:ext cx="274108" cy="969305"/>
            </a:xfrm>
            <a:prstGeom prst="straightConnector1">
              <a:avLst/>
            </a:prstGeom>
            <a:noFill/>
            <a:ln w="6350" cap="flat" cmpd="sng" algn="ctr">
              <a:solidFill>
                <a:srgbClr val="000000"/>
              </a:solidFill>
              <a:prstDash val="solid"/>
              <a:headEnd type="none" w="med" len="med"/>
              <a:tailEnd type="none" w="med" len="med"/>
            </a:ln>
            <a:effectLst/>
          </p:spPr>
        </p:cxnSp>
        <p:cxnSp>
          <p:nvCxnSpPr>
            <p:cNvPr id="229" name="Straight Arrow Connector 228"/>
            <p:cNvCxnSpPr>
              <a:stCxn id="227" idx="0"/>
              <a:endCxn id="221" idx="2"/>
            </p:cNvCxnSpPr>
            <p:nvPr/>
          </p:nvCxnSpPr>
          <p:spPr>
            <a:xfrm flipH="1" flipV="1">
              <a:off x="7108589" y="3906274"/>
              <a:ext cx="119213" cy="969305"/>
            </a:xfrm>
            <a:prstGeom prst="straightConnector1">
              <a:avLst/>
            </a:prstGeom>
            <a:noFill/>
            <a:ln w="6350" cap="flat" cmpd="sng" algn="ctr">
              <a:solidFill>
                <a:srgbClr val="000000"/>
              </a:solidFill>
              <a:prstDash val="solid"/>
              <a:headEnd type="none" w="med" len="med"/>
              <a:tailEnd type="none" w="med" len="med"/>
            </a:ln>
            <a:effectLst/>
          </p:spPr>
        </p:cxnSp>
        <p:cxnSp>
          <p:nvCxnSpPr>
            <p:cNvPr id="230" name="Straight Arrow Connector 229"/>
            <p:cNvCxnSpPr>
              <a:stCxn id="227" idx="0"/>
              <a:endCxn id="223" idx="2"/>
            </p:cNvCxnSpPr>
            <p:nvPr/>
          </p:nvCxnSpPr>
          <p:spPr>
            <a:xfrm flipV="1">
              <a:off x="7227802" y="3906274"/>
              <a:ext cx="643649" cy="969305"/>
            </a:xfrm>
            <a:prstGeom prst="straightConnector1">
              <a:avLst/>
            </a:prstGeom>
            <a:noFill/>
            <a:ln w="6350" cap="flat" cmpd="sng" algn="ctr">
              <a:solidFill>
                <a:srgbClr val="000000"/>
              </a:solidFill>
              <a:prstDash val="solid"/>
              <a:headEnd type="none" w="med" len="med"/>
              <a:tailEnd type="none" w="med" len="med"/>
            </a:ln>
            <a:effectLst/>
          </p:spPr>
        </p:cxnSp>
        <p:cxnSp>
          <p:nvCxnSpPr>
            <p:cNvPr id="231" name="Straight Arrow Connector 230"/>
            <p:cNvCxnSpPr>
              <a:stCxn id="202" idx="0"/>
              <a:endCxn id="221" idx="2"/>
            </p:cNvCxnSpPr>
            <p:nvPr/>
          </p:nvCxnSpPr>
          <p:spPr>
            <a:xfrm flipV="1">
              <a:off x="5475302" y="3906274"/>
              <a:ext cx="1633287" cy="976400"/>
            </a:xfrm>
            <a:prstGeom prst="straightConnector1">
              <a:avLst/>
            </a:prstGeom>
            <a:noFill/>
            <a:ln w="6350" cap="flat" cmpd="sng" algn="ctr">
              <a:solidFill>
                <a:srgbClr val="000000"/>
              </a:solidFill>
              <a:prstDash val="solid"/>
              <a:headEnd type="none" w="med" len="med"/>
              <a:tailEnd type="none" w="med" len="med"/>
            </a:ln>
            <a:effectLst/>
          </p:spPr>
        </p:cxnSp>
        <p:cxnSp>
          <p:nvCxnSpPr>
            <p:cNvPr id="232" name="Straight Arrow Connector 231"/>
            <p:cNvCxnSpPr>
              <a:stCxn id="217" idx="0"/>
              <a:endCxn id="222" idx="2"/>
            </p:cNvCxnSpPr>
            <p:nvPr/>
          </p:nvCxnSpPr>
          <p:spPr>
            <a:xfrm flipV="1">
              <a:off x="6362169" y="3906274"/>
              <a:ext cx="1139741" cy="976400"/>
            </a:xfrm>
            <a:prstGeom prst="straightConnector1">
              <a:avLst/>
            </a:prstGeom>
            <a:noFill/>
            <a:ln w="6350" cap="flat" cmpd="sng" algn="ctr">
              <a:solidFill>
                <a:srgbClr val="000000"/>
              </a:solidFill>
              <a:prstDash val="solid"/>
              <a:headEnd type="none" w="med" len="med"/>
              <a:tailEnd type="none" w="med" len="med"/>
            </a:ln>
            <a:effectLst/>
          </p:spPr>
        </p:cxnSp>
        <p:grpSp>
          <p:nvGrpSpPr>
            <p:cNvPr id="235" name="Group 234"/>
            <p:cNvGrpSpPr/>
            <p:nvPr/>
          </p:nvGrpSpPr>
          <p:grpSpPr>
            <a:xfrm>
              <a:off x="3380330" y="1531412"/>
              <a:ext cx="5899888" cy="784240"/>
              <a:chOff x="1658091" y="1868558"/>
              <a:chExt cx="5899888" cy="784240"/>
            </a:xfrm>
          </p:grpSpPr>
          <p:sp>
            <p:nvSpPr>
              <p:cNvPr id="236" name="Rectangle 235"/>
              <p:cNvSpPr/>
              <p:nvPr/>
            </p:nvSpPr>
            <p:spPr bwMode="gray">
              <a:xfrm>
                <a:off x="2852802" y="1875653"/>
                <a:ext cx="1091865" cy="777145"/>
              </a:xfrm>
              <a:prstGeom prst="rect">
                <a:avLst/>
              </a:prstGeom>
              <a:solidFill>
                <a:srgbClr val="F0AB00"/>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200" i="0" u="none" strike="noStrike" kern="0" cap="none" spc="0" normalizeH="0" baseline="0" noProof="0" dirty="0">
                    <a:ln>
                      <a:noFill/>
                    </a:ln>
                    <a:solidFill>
                      <a:srgbClr val="FFFFFF"/>
                    </a:solidFill>
                    <a:effectLst/>
                    <a:uLnTx/>
                    <a:uFillTx/>
                    <a:latin typeface="Arial"/>
                  </a:rPr>
                  <a:t>Data </a:t>
                </a:r>
                <a:br>
                  <a:rPr kumimoji="0" lang="en-US" sz="1200" i="0" u="none" strike="noStrike" kern="0" cap="none" spc="0" normalizeH="0" baseline="0" noProof="0" dirty="0">
                    <a:ln>
                      <a:noFill/>
                    </a:ln>
                    <a:solidFill>
                      <a:srgbClr val="FFFFFF"/>
                    </a:solidFill>
                    <a:effectLst/>
                    <a:uLnTx/>
                    <a:uFillTx/>
                    <a:latin typeface="Arial"/>
                  </a:rPr>
                </a:br>
                <a:r>
                  <a:rPr kumimoji="0" lang="en-US" sz="1200" i="0" u="none" strike="noStrike" kern="0" cap="none" spc="0" normalizeH="0" baseline="0" noProof="0" dirty="0">
                    <a:ln>
                      <a:noFill/>
                    </a:ln>
                    <a:solidFill>
                      <a:srgbClr val="FFFFFF"/>
                    </a:solidFill>
                    <a:effectLst/>
                    <a:uLnTx/>
                    <a:uFillTx/>
                    <a:latin typeface="Arial"/>
                  </a:rPr>
                  <a:t>Integration</a:t>
                </a:r>
              </a:p>
            </p:txBody>
          </p:sp>
          <p:sp>
            <p:nvSpPr>
              <p:cNvPr id="237" name="Rectangle 236"/>
              <p:cNvSpPr/>
              <p:nvPr/>
            </p:nvSpPr>
            <p:spPr bwMode="gray">
              <a:xfrm>
                <a:off x="1658091" y="1875653"/>
                <a:ext cx="1091865" cy="777145"/>
              </a:xfrm>
              <a:prstGeom prst="rect">
                <a:avLst/>
              </a:prstGeom>
              <a:solidFill>
                <a:srgbClr val="4FB81C"/>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200" i="0" u="none" strike="noStrike" kern="0" cap="none" spc="0" normalizeH="0" baseline="0" noProof="0" dirty="0">
                    <a:ln>
                      <a:noFill/>
                    </a:ln>
                    <a:solidFill>
                      <a:srgbClr val="FFFFFF"/>
                    </a:solidFill>
                    <a:effectLst/>
                    <a:uLnTx/>
                    <a:uFillTx/>
                    <a:latin typeface="Arial"/>
                  </a:rPr>
                  <a:t>Process </a:t>
                </a:r>
                <a:br>
                  <a:rPr kumimoji="0" lang="en-US" sz="1200" i="0" u="none" strike="noStrike" kern="0" cap="none" spc="0" normalizeH="0" baseline="0" noProof="0" dirty="0">
                    <a:ln>
                      <a:noFill/>
                    </a:ln>
                    <a:solidFill>
                      <a:srgbClr val="FFFFFF"/>
                    </a:solidFill>
                    <a:effectLst/>
                    <a:uLnTx/>
                    <a:uFillTx/>
                    <a:latin typeface="Arial"/>
                  </a:rPr>
                </a:br>
                <a:r>
                  <a:rPr kumimoji="0" lang="en-US" sz="1200" i="0" u="none" strike="noStrike" kern="0" cap="none" spc="0" normalizeH="0" baseline="0" noProof="0" dirty="0">
                    <a:ln>
                      <a:noFill/>
                    </a:ln>
                    <a:solidFill>
                      <a:srgbClr val="FFFFFF"/>
                    </a:solidFill>
                    <a:effectLst/>
                    <a:uLnTx/>
                    <a:uFillTx/>
                    <a:latin typeface="Arial"/>
                  </a:rPr>
                  <a:t>Integration</a:t>
                </a:r>
              </a:p>
            </p:txBody>
          </p:sp>
          <p:sp>
            <p:nvSpPr>
              <p:cNvPr id="238" name="Rectangle 237"/>
              <p:cNvSpPr/>
              <p:nvPr/>
            </p:nvSpPr>
            <p:spPr bwMode="gray">
              <a:xfrm>
                <a:off x="4021663" y="1875653"/>
                <a:ext cx="1091858" cy="777145"/>
              </a:xfrm>
              <a:prstGeom prst="rect">
                <a:avLst/>
              </a:prstGeom>
              <a:solidFill>
                <a:srgbClr val="0076CB"/>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200" i="0" u="none" strike="noStrike" kern="0" cap="none" spc="0" normalizeH="0" baseline="0" noProof="0" dirty="0">
                    <a:ln>
                      <a:noFill/>
                    </a:ln>
                    <a:solidFill>
                      <a:srgbClr val="FFFFFF"/>
                    </a:solidFill>
                    <a:effectLst/>
                    <a:uLnTx/>
                    <a:uFillTx/>
                    <a:latin typeface="Arial"/>
                  </a:rPr>
                  <a:t>User </a:t>
                </a:r>
                <a:br>
                  <a:rPr kumimoji="0" lang="en-US" sz="1200" i="0" u="none" strike="noStrike" kern="0" cap="none" spc="0" normalizeH="0" baseline="0" noProof="0" dirty="0">
                    <a:ln>
                      <a:noFill/>
                    </a:ln>
                    <a:solidFill>
                      <a:srgbClr val="FFFFFF"/>
                    </a:solidFill>
                    <a:effectLst/>
                    <a:uLnTx/>
                    <a:uFillTx/>
                    <a:latin typeface="Arial"/>
                  </a:rPr>
                </a:br>
                <a:r>
                  <a:rPr kumimoji="0" lang="en-US" sz="1200" i="0" u="none" strike="noStrike" kern="0" cap="none" spc="0" normalizeH="0" baseline="0" noProof="0" dirty="0">
                    <a:ln>
                      <a:noFill/>
                    </a:ln>
                    <a:solidFill>
                      <a:srgbClr val="FFFFFF"/>
                    </a:solidFill>
                    <a:effectLst/>
                    <a:uLnTx/>
                    <a:uFillTx/>
                    <a:latin typeface="Arial"/>
                  </a:rPr>
                  <a:t>Integration</a:t>
                </a:r>
              </a:p>
            </p:txBody>
          </p:sp>
          <p:sp>
            <p:nvSpPr>
              <p:cNvPr id="239" name="Rectangle 238"/>
              <p:cNvSpPr/>
              <p:nvPr/>
            </p:nvSpPr>
            <p:spPr bwMode="gray">
              <a:xfrm>
                <a:off x="5248483" y="1868558"/>
                <a:ext cx="1091865" cy="777145"/>
              </a:xfrm>
              <a:prstGeom prst="rect">
                <a:avLst/>
              </a:prstGeom>
              <a:solidFill>
                <a:srgbClr val="E35500"/>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200" i="0" u="none" strike="noStrike" kern="0" cap="none" spc="0" normalizeH="0" baseline="0" noProof="0" dirty="0">
                    <a:ln>
                      <a:noFill/>
                    </a:ln>
                    <a:solidFill>
                      <a:srgbClr val="FFFFFF"/>
                    </a:solidFill>
                    <a:effectLst/>
                    <a:uLnTx/>
                    <a:uFillTx/>
                    <a:latin typeface="Arial"/>
                  </a:rPr>
                  <a:t>Thing</a:t>
                </a:r>
                <a:br>
                  <a:rPr kumimoji="0" lang="en-US" sz="1200" i="0" u="none" strike="noStrike" kern="0" cap="none" spc="0" normalizeH="0" baseline="0" noProof="0" dirty="0">
                    <a:ln>
                      <a:noFill/>
                    </a:ln>
                    <a:solidFill>
                      <a:srgbClr val="FFFFFF"/>
                    </a:solidFill>
                    <a:effectLst/>
                    <a:uLnTx/>
                    <a:uFillTx/>
                    <a:latin typeface="Arial"/>
                  </a:rPr>
                </a:br>
                <a:r>
                  <a:rPr kumimoji="0" lang="en-US" sz="1200" i="0" u="none" strike="noStrike" kern="0" cap="none" spc="0" normalizeH="0" baseline="0" noProof="0" dirty="0">
                    <a:ln>
                      <a:noFill/>
                    </a:ln>
                    <a:solidFill>
                      <a:srgbClr val="FFFFFF"/>
                    </a:solidFill>
                    <a:effectLst/>
                    <a:uLnTx/>
                    <a:uFillTx/>
                    <a:latin typeface="Arial"/>
                  </a:rPr>
                  <a:t>Integration</a:t>
                </a:r>
              </a:p>
            </p:txBody>
          </p:sp>
          <p:sp>
            <p:nvSpPr>
              <p:cNvPr id="240" name="Rectangle 239"/>
              <p:cNvSpPr/>
              <p:nvPr/>
            </p:nvSpPr>
            <p:spPr bwMode="gray">
              <a:xfrm>
                <a:off x="6466114" y="1868558"/>
                <a:ext cx="1091865" cy="777145"/>
              </a:xfrm>
              <a:prstGeom prst="rect">
                <a:avLst/>
              </a:prstGeom>
              <a:solidFill>
                <a:srgbClr val="800080"/>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200" i="0" u="none" strike="noStrike" kern="0" cap="none" spc="0" normalizeH="0" baseline="0" noProof="0" dirty="0">
                    <a:ln>
                      <a:noFill/>
                    </a:ln>
                    <a:solidFill>
                      <a:srgbClr val="FFFFFF"/>
                    </a:solidFill>
                    <a:effectLst/>
                    <a:uLnTx/>
                    <a:uFillTx/>
                    <a:latin typeface="Arial"/>
                  </a:rPr>
                  <a:t>Cross Use Cases</a:t>
                </a:r>
              </a:p>
            </p:txBody>
          </p:sp>
        </p:grpSp>
        <p:sp>
          <p:nvSpPr>
            <p:cNvPr id="241" name="Rectangle 240"/>
            <p:cNvSpPr/>
            <p:nvPr/>
          </p:nvSpPr>
          <p:spPr bwMode="gray">
            <a:xfrm>
              <a:off x="8200033" y="3354714"/>
              <a:ext cx="305642" cy="551560"/>
            </a:xfrm>
            <a:prstGeom prst="rect">
              <a:avLst/>
            </a:prstGeom>
            <a:solidFill>
              <a:srgbClr val="760A85">
                <a:lumMod val="20000"/>
                <a:lumOff val="80000"/>
              </a:srgb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lang="en-US" sz="1300" kern="0" dirty="0">
                  <a:solidFill>
                    <a:srgbClr val="000000"/>
                  </a:solidFill>
                  <a:latin typeface="Arial"/>
                </a:rPr>
                <a:t>C</a:t>
              </a:r>
              <a:r>
                <a:rPr kumimoji="0" lang="en-US" sz="1300" i="0" u="none" strike="noStrike" kern="0" cap="none" spc="0" normalizeH="0" baseline="0" noProof="0" dirty="0">
                  <a:ln>
                    <a:noFill/>
                  </a:ln>
                  <a:solidFill>
                    <a:srgbClr val="000000"/>
                  </a:solidFill>
                  <a:effectLst/>
                  <a:uLnTx/>
                  <a:uFillTx/>
                  <a:latin typeface="Arial"/>
                </a:rPr>
                <a:t>1</a:t>
              </a:r>
            </a:p>
          </p:txBody>
        </p:sp>
        <p:sp>
          <p:nvSpPr>
            <p:cNvPr id="242" name="Rectangle 241"/>
            <p:cNvSpPr/>
            <p:nvPr/>
          </p:nvSpPr>
          <p:spPr bwMode="gray">
            <a:xfrm>
              <a:off x="8593354" y="3354714"/>
              <a:ext cx="305642" cy="551560"/>
            </a:xfrm>
            <a:prstGeom prst="rect">
              <a:avLst/>
            </a:prstGeom>
            <a:solidFill>
              <a:srgbClr val="760A85">
                <a:lumMod val="20000"/>
                <a:lumOff val="80000"/>
              </a:srgb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lang="en-US" sz="1300" kern="0" dirty="0">
                  <a:solidFill>
                    <a:srgbClr val="000000"/>
                  </a:solidFill>
                  <a:latin typeface="Arial"/>
                </a:rPr>
                <a:t>C</a:t>
              </a:r>
              <a:r>
                <a:rPr kumimoji="0" lang="en-US" sz="1300" i="0" u="none" strike="noStrike" kern="0" cap="none" spc="0" normalizeH="0" baseline="0" noProof="0" dirty="0">
                  <a:ln>
                    <a:noFill/>
                  </a:ln>
                  <a:solidFill>
                    <a:srgbClr val="000000"/>
                  </a:solidFill>
                  <a:effectLst/>
                  <a:uLnTx/>
                  <a:uFillTx/>
                  <a:latin typeface="Arial"/>
                </a:rPr>
                <a:t>2</a:t>
              </a:r>
            </a:p>
          </p:txBody>
        </p:sp>
        <p:sp>
          <p:nvSpPr>
            <p:cNvPr id="243" name="Rectangle 242"/>
            <p:cNvSpPr/>
            <p:nvPr/>
          </p:nvSpPr>
          <p:spPr bwMode="gray">
            <a:xfrm>
              <a:off x="8962895" y="3354714"/>
              <a:ext cx="305642" cy="551560"/>
            </a:xfrm>
            <a:prstGeom prst="rect">
              <a:avLst/>
            </a:prstGeom>
            <a:solidFill>
              <a:srgbClr val="760A85">
                <a:lumMod val="20000"/>
                <a:lumOff val="80000"/>
              </a:srgb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i="0" u="none" strike="noStrike" kern="0" cap="none" spc="0" normalizeH="0" baseline="0" noProof="0" dirty="0">
                  <a:ln>
                    <a:noFill/>
                  </a:ln>
                  <a:solidFill>
                    <a:srgbClr val="000000"/>
                  </a:solidFill>
                  <a:effectLst/>
                  <a:uLnTx/>
                  <a:uFillTx/>
                  <a:latin typeface="Arial"/>
                </a:rPr>
                <a:t>…</a:t>
              </a:r>
            </a:p>
          </p:txBody>
        </p:sp>
        <p:cxnSp>
          <p:nvCxnSpPr>
            <p:cNvPr id="244" name="Straight Arrow Connector 243"/>
            <p:cNvCxnSpPr>
              <a:stCxn id="240" idx="2"/>
              <a:endCxn id="241" idx="0"/>
            </p:cNvCxnSpPr>
            <p:nvPr/>
          </p:nvCxnSpPr>
          <p:spPr>
            <a:xfrm flipH="1">
              <a:off x="8352854" y="2308557"/>
              <a:ext cx="381432" cy="1046157"/>
            </a:xfrm>
            <a:prstGeom prst="straightConnector1">
              <a:avLst/>
            </a:prstGeom>
            <a:solidFill>
              <a:srgbClr val="0076CB">
                <a:lumMod val="20000"/>
                <a:lumOff val="80000"/>
              </a:srgbClr>
            </a:solidFill>
            <a:ln w="6350" cap="flat" cmpd="sng" algn="ctr">
              <a:solidFill>
                <a:srgbClr val="000000"/>
              </a:solidFill>
              <a:prstDash val="solid"/>
              <a:headEnd type="none" w="med" len="med"/>
              <a:tailEnd type="none" w="med" len="med"/>
            </a:ln>
            <a:effectLst/>
          </p:spPr>
        </p:cxnSp>
        <p:cxnSp>
          <p:nvCxnSpPr>
            <p:cNvPr id="245" name="Straight Arrow Connector 244"/>
            <p:cNvCxnSpPr>
              <a:stCxn id="240" idx="2"/>
              <a:endCxn id="242" idx="0"/>
            </p:cNvCxnSpPr>
            <p:nvPr/>
          </p:nvCxnSpPr>
          <p:spPr>
            <a:xfrm>
              <a:off x="8734286" y="2308557"/>
              <a:ext cx="11889" cy="1046157"/>
            </a:xfrm>
            <a:prstGeom prst="straightConnector1">
              <a:avLst/>
            </a:prstGeom>
            <a:solidFill>
              <a:srgbClr val="0076CB">
                <a:lumMod val="20000"/>
                <a:lumOff val="80000"/>
              </a:srgbClr>
            </a:solidFill>
            <a:ln w="6350" cap="flat" cmpd="sng" algn="ctr">
              <a:solidFill>
                <a:srgbClr val="000000"/>
              </a:solidFill>
              <a:prstDash val="solid"/>
              <a:headEnd type="none" w="med" len="med"/>
              <a:tailEnd type="none" w="med" len="med"/>
            </a:ln>
            <a:effectLst/>
          </p:spPr>
        </p:cxnSp>
        <p:cxnSp>
          <p:nvCxnSpPr>
            <p:cNvPr id="246" name="Straight Arrow Connector 245"/>
            <p:cNvCxnSpPr>
              <a:stCxn id="240" idx="2"/>
              <a:endCxn id="243" idx="0"/>
            </p:cNvCxnSpPr>
            <p:nvPr/>
          </p:nvCxnSpPr>
          <p:spPr>
            <a:xfrm>
              <a:off x="8734286" y="2308557"/>
              <a:ext cx="381430" cy="1046157"/>
            </a:xfrm>
            <a:prstGeom prst="straightConnector1">
              <a:avLst/>
            </a:prstGeom>
            <a:solidFill>
              <a:srgbClr val="0076CB">
                <a:lumMod val="20000"/>
                <a:lumOff val="80000"/>
              </a:srgbClr>
            </a:solidFill>
            <a:ln w="6350" cap="flat" cmpd="sng" algn="ctr">
              <a:solidFill>
                <a:srgbClr val="000000"/>
              </a:solidFill>
              <a:prstDash val="solid"/>
              <a:headEnd type="none" w="med" len="med"/>
              <a:tailEnd type="none" w="med" len="med"/>
            </a:ln>
            <a:effectLst/>
          </p:spPr>
        </p:cxnSp>
        <p:sp>
          <p:nvSpPr>
            <p:cNvPr id="247" name="Rectangle 246"/>
            <p:cNvSpPr/>
            <p:nvPr/>
          </p:nvSpPr>
          <p:spPr bwMode="gray">
            <a:xfrm>
              <a:off x="7773255" y="4875579"/>
              <a:ext cx="722896" cy="551560"/>
            </a:xfrm>
            <a:prstGeom prst="rect">
              <a:avLst/>
            </a:prstGeom>
            <a:solidFill>
              <a:srgbClr val="FFFFFF">
                <a:lumMod val="85000"/>
              </a:srgb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i="0" u="none" strike="noStrike" kern="0" cap="none" spc="0" normalizeH="0" baseline="0" noProof="0" dirty="0">
                  <a:ln>
                    <a:noFill/>
                  </a:ln>
                  <a:solidFill>
                    <a:srgbClr val="000000"/>
                  </a:solidFill>
                  <a:effectLst/>
                  <a:uLnTx/>
                  <a:uFillTx/>
                  <a:latin typeface="Arial"/>
                </a:rPr>
                <a:t>T6</a:t>
              </a:r>
            </a:p>
          </p:txBody>
        </p:sp>
        <p:cxnSp>
          <p:nvCxnSpPr>
            <p:cNvPr id="248" name="Straight Arrow Connector 247"/>
            <p:cNvCxnSpPr>
              <a:stCxn id="247" idx="0"/>
              <a:endCxn id="242" idx="2"/>
            </p:cNvCxnSpPr>
            <p:nvPr/>
          </p:nvCxnSpPr>
          <p:spPr>
            <a:xfrm flipV="1">
              <a:off x="8134703" y="3906274"/>
              <a:ext cx="611472" cy="969305"/>
            </a:xfrm>
            <a:prstGeom prst="straightConnector1">
              <a:avLst/>
            </a:prstGeom>
            <a:noFill/>
            <a:ln w="6350" cap="flat" cmpd="sng" algn="ctr">
              <a:solidFill>
                <a:srgbClr val="000000"/>
              </a:solidFill>
              <a:prstDash val="solid"/>
              <a:headEnd type="none" w="med" len="med"/>
              <a:tailEnd type="none" w="med" len="med"/>
            </a:ln>
            <a:effectLst/>
          </p:spPr>
        </p:cxnSp>
        <p:cxnSp>
          <p:nvCxnSpPr>
            <p:cNvPr id="249" name="Straight Arrow Connector 248"/>
            <p:cNvCxnSpPr>
              <a:stCxn id="247" idx="0"/>
              <a:endCxn id="241" idx="2"/>
            </p:cNvCxnSpPr>
            <p:nvPr/>
          </p:nvCxnSpPr>
          <p:spPr>
            <a:xfrm flipV="1">
              <a:off x="8134703" y="3906274"/>
              <a:ext cx="218151" cy="969305"/>
            </a:xfrm>
            <a:prstGeom prst="straightConnector1">
              <a:avLst/>
            </a:prstGeom>
            <a:noFill/>
            <a:ln w="6350" cap="flat" cmpd="sng" algn="ctr">
              <a:solidFill>
                <a:srgbClr val="000000"/>
              </a:solidFill>
              <a:prstDash val="solid"/>
              <a:headEnd type="none" w="med" len="med"/>
              <a:tailEnd type="none" w="med" len="med"/>
            </a:ln>
            <a:effectLst/>
          </p:spPr>
        </p:cxnSp>
        <p:sp>
          <p:nvSpPr>
            <p:cNvPr id="250" name="Rectangle 249"/>
            <p:cNvSpPr/>
            <p:nvPr/>
          </p:nvSpPr>
          <p:spPr bwMode="gray">
            <a:xfrm>
              <a:off x="8605058" y="4882674"/>
              <a:ext cx="722896" cy="551560"/>
            </a:xfrm>
            <a:prstGeom prst="rect">
              <a:avLst/>
            </a:prstGeom>
            <a:solidFill>
              <a:srgbClr val="FFFFFF">
                <a:lumMod val="85000"/>
              </a:srgbClr>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300" i="0" u="none" strike="noStrike" kern="0" cap="none" spc="0" normalizeH="0" baseline="0" noProof="0" dirty="0">
                  <a:ln>
                    <a:noFill/>
                  </a:ln>
                  <a:solidFill>
                    <a:srgbClr val="000000"/>
                  </a:solidFill>
                  <a:effectLst/>
                  <a:uLnTx/>
                  <a:uFillTx/>
                  <a:latin typeface="Arial"/>
                </a:rPr>
                <a:t>…</a:t>
              </a:r>
            </a:p>
          </p:txBody>
        </p:sp>
        <p:cxnSp>
          <p:nvCxnSpPr>
            <p:cNvPr id="251" name="Straight Arrow Connector 250"/>
            <p:cNvCxnSpPr>
              <a:stCxn id="250" idx="0"/>
              <a:endCxn id="242" idx="2"/>
            </p:cNvCxnSpPr>
            <p:nvPr/>
          </p:nvCxnSpPr>
          <p:spPr>
            <a:xfrm flipH="1" flipV="1">
              <a:off x="8746175" y="3906274"/>
              <a:ext cx="220331" cy="976400"/>
            </a:xfrm>
            <a:prstGeom prst="straightConnector1">
              <a:avLst/>
            </a:prstGeom>
            <a:noFill/>
            <a:ln w="6350" cap="flat" cmpd="sng" algn="ctr">
              <a:solidFill>
                <a:srgbClr val="000000"/>
              </a:solidFill>
              <a:prstDash val="solid"/>
              <a:headEnd type="none" w="med" len="med"/>
              <a:tailEnd type="none" w="med" len="med"/>
            </a:ln>
            <a:effectLst/>
          </p:spPr>
        </p:cxnSp>
        <p:cxnSp>
          <p:nvCxnSpPr>
            <p:cNvPr id="252" name="Straight Arrow Connector 251"/>
            <p:cNvCxnSpPr>
              <a:endCxn id="243" idx="2"/>
            </p:cNvCxnSpPr>
            <p:nvPr/>
          </p:nvCxnSpPr>
          <p:spPr>
            <a:xfrm flipV="1">
              <a:off x="8966506" y="3906274"/>
              <a:ext cx="149210" cy="969305"/>
            </a:xfrm>
            <a:prstGeom prst="straightConnector1">
              <a:avLst/>
            </a:prstGeom>
            <a:noFill/>
            <a:ln w="6350" cap="flat" cmpd="sng" algn="ctr">
              <a:solidFill>
                <a:srgbClr val="000000"/>
              </a:solidFill>
              <a:prstDash val="solid"/>
              <a:headEnd type="none" w="med" len="med"/>
              <a:tailEnd type="none" w="med" len="med"/>
            </a:ln>
            <a:effectLst/>
          </p:spPr>
        </p:cxnSp>
      </p:grpSp>
      <p:sp>
        <p:nvSpPr>
          <p:cNvPr id="4" name="Slide Number Placeholder 3">
            <a:extLst>
              <a:ext uri="{FF2B5EF4-FFF2-40B4-BE49-F238E27FC236}">
                <a16:creationId xmlns:a16="http://schemas.microsoft.com/office/drawing/2014/main" id="{FC76FABB-44CA-4ADC-9A45-E6C4FD6EA226}"/>
              </a:ext>
            </a:extLst>
          </p:cNvPr>
          <p:cNvSpPr>
            <a:spLocks noGrp="1"/>
          </p:cNvSpPr>
          <p:nvPr>
            <p:ph type="sldNum" sz="quarter" idx="12"/>
          </p:nvPr>
        </p:nvSpPr>
        <p:spPr/>
        <p:txBody>
          <a:bodyPr/>
          <a:lstStyle/>
          <a:p>
            <a:fld id="{DB6A9238-A6DB-4432-B073-8C8D0256CD0B}" type="slidenum">
              <a:rPr lang="de-DE" sz="1000" smtClean="0"/>
              <a:pPr/>
              <a:t>33</a:t>
            </a:fld>
            <a:endParaRPr lang="de-DE" sz="1000" dirty="0"/>
          </a:p>
        </p:txBody>
      </p:sp>
      <p:grpSp>
        <p:nvGrpSpPr>
          <p:cNvPr id="28" name="Group 27">
            <a:extLst>
              <a:ext uri="{FF2B5EF4-FFF2-40B4-BE49-F238E27FC236}">
                <a16:creationId xmlns:a16="http://schemas.microsoft.com/office/drawing/2014/main" id="{0C514E7F-B422-468C-B79C-E6B29C97CB13}"/>
              </a:ext>
            </a:extLst>
          </p:cNvPr>
          <p:cNvGrpSpPr/>
          <p:nvPr/>
        </p:nvGrpSpPr>
        <p:grpSpPr>
          <a:xfrm>
            <a:off x="606817" y="5946274"/>
            <a:ext cx="10911882" cy="645748"/>
            <a:chOff x="778585" y="5957160"/>
            <a:chExt cx="10638001" cy="645748"/>
          </a:xfrm>
        </p:grpSpPr>
        <p:sp>
          <p:nvSpPr>
            <p:cNvPr id="73" name="TextBox 72">
              <a:extLst>
                <a:ext uri="{FF2B5EF4-FFF2-40B4-BE49-F238E27FC236}">
                  <a16:creationId xmlns:a16="http://schemas.microsoft.com/office/drawing/2014/main" id="{72A0507D-5B0E-4C47-94B7-311E66EEA3C7}"/>
                </a:ext>
              </a:extLst>
            </p:cNvPr>
            <p:cNvSpPr txBox="1"/>
            <p:nvPr/>
          </p:nvSpPr>
          <p:spPr>
            <a:xfrm>
              <a:off x="2235703" y="5957160"/>
              <a:ext cx="9180883" cy="645743"/>
            </a:xfrm>
            <a:prstGeom prst="rect">
              <a:avLst/>
            </a:prstGeom>
            <a:solidFill>
              <a:schemeClr val="bg1">
                <a:lumMod val="85000"/>
              </a:schemeClr>
            </a:solidFill>
          </p:spPr>
          <p:txBody>
            <a:bodyPr wrap="square" lIns="72000" tIns="36000" rIns="72000" bIns="36000" rtlCol="0" anchor="ctr">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lang="en-US" sz="1100" kern="0" dirty="0">
                  <a:solidFill>
                    <a:srgbClr val="000000"/>
                  </a:solidFill>
                  <a:latin typeface="Arial"/>
                </a:rPr>
                <a:t>In the third step of the methodology, integration styles and use case patterns (all technology-agnostic) can be mapped to integration technologies or services that should be used in your customer context (SAP and/or Non-SAP). This mapping highly depends on your specific customer context – some sample factors that might need to be considered are listed on the next slide. This allows you to derive your own decision framework.</a:t>
              </a:r>
            </a:p>
          </p:txBody>
        </p:sp>
        <p:sp>
          <p:nvSpPr>
            <p:cNvPr id="74" name="TextBox 73">
              <a:extLst>
                <a:ext uri="{FF2B5EF4-FFF2-40B4-BE49-F238E27FC236}">
                  <a16:creationId xmlns:a16="http://schemas.microsoft.com/office/drawing/2014/main" id="{F8DA5039-BB6B-4422-A5A1-42230C7792D9}"/>
                </a:ext>
              </a:extLst>
            </p:cNvPr>
            <p:cNvSpPr txBox="1"/>
            <p:nvPr/>
          </p:nvSpPr>
          <p:spPr>
            <a:xfrm>
              <a:off x="1129034" y="5957160"/>
              <a:ext cx="1106669" cy="645748"/>
            </a:xfrm>
            <a:prstGeom prst="rect">
              <a:avLst/>
            </a:prstGeom>
            <a:solidFill>
              <a:schemeClr val="tx1"/>
            </a:solidFill>
          </p:spPr>
          <p:txBody>
            <a:bodyPr wrap="square" lIns="72000" tIns="36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br>
                <a:rPr kumimoji="0" lang="en-US" sz="1300" b="0" i="0" u="none" strike="noStrike" kern="0" cap="none" spc="0" normalizeH="0" baseline="0" noProof="0" dirty="0">
                  <a:ln>
                    <a:noFill/>
                  </a:ln>
                  <a:solidFill>
                    <a:schemeClr val="bg1"/>
                  </a:solidFill>
                  <a:effectLst/>
                  <a:uLnTx/>
                  <a:uFillTx/>
                  <a:latin typeface="Arial"/>
                </a:rPr>
              </a:b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79" name="TextBox 78">
              <a:extLst>
                <a:ext uri="{FF2B5EF4-FFF2-40B4-BE49-F238E27FC236}">
                  <a16:creationId xmlns:a16="http://schemas.microsoft.com/office/drawing/2014/main" id="{05C1B097-F232-4E6A-9334-527C73081116}"/>
                </a:ext>
              </a:extLst>
            </p:cNvPr>
            <p:cNvSpPr txBox="1"/>
            <p:nvPr/>
          </p:nvSpPr>
          <p:spPr>
            <a:xfrm>
              <a:off x="778585" y="5957160"/>
              <a:ext cx="432191" cy="645744"/>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6" name="Straight Connector 5">
              <a:extLst>
                <a:ext uri="{FF2B5EF4-FFF2-40B4-BE49-F238E27FC236}">
                  <a16:creationId xmlns:a16="http://schemas.microsoft.com/office/drawing/2014/main" id="{20141CCD-4985-4FD4-B795-46EBF57C5171}"/>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3E10F2-6021-4E43-B478-3961C86D912C}"/>
                </a:ext>
              </a:extLst>
            </p:cNvPr>
            <p:cNvCxnSpPr>
              <a:cxnSpLocks/>
            </p:cNvCxnSpPr>
            <p:nvPr/>
          </p:nvCxnSpPr>
          <p:spPr>
            <a:xfrm flipH="1">
              <a:off x="1173294" y="6458892"/>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9D99D5EA-789A-493C-9114-9B568BE4B003}"/>
              </a:ext>
            </a:extLst>
          </p:cNvPr>
          <p:cNvGrpSpPr/>
          <p:nvPr/>
        </p:nvGrpSpPr>
        <p:grpSpPr>
          <a:xfrm>
            <a:off x="8372079" y="467378"/>
            <a:ext cx="3410607" cy="677108"/>
            <a:chOff x="8348701" y="504000"/>
            <a:chExt cx="3410607" cy="677108"/>
          </a:xfrm>
        </p:grpSpPr>
        <p:sp>
          <p:nvSpPr>
            <p:cNvPr id="83" name="Rectangle 82">
              <a:extLst>
                <a:ext uri="{FF2B5EF4-FFF2-40B4-BE49-F238E27FC236}">
                  <a16:creationId xmlns:a16="http://schemas.microsoft.com/office/drawing/2014/main" id="{1F46B90E-5B2B-440D-AC52-BECECEA4189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4" name="Rectangle 83">
              <a:extLst>
                <a:ext uri="{FF2B5EF4-FFF2-40B4-BE49-F238E27FC236}">
                  <a16:creationId xmlns:a16="http://schemas.microsoft.com/office/drawing/2014/main" id="{C5253508-1941-41B4-8E1A-EAF652827F1A}"/>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5" name="Rectangle 84">
              <a:extLst>
                <a:ext uri="{FF2B5EF4-FFF2-40B4-BE49-F238E27FC236}">
                  <a16:creationId xmlns:a16="http://schemas.microsoft.com/office/drawing/2014/main" id="{6A3A2706-CCF4-4EE1-997A-EA7CE48BF048}"/>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7" name="Straight Arrow Connector 86">
              <a:extLst>
                <a:ext uri="{FF2B5EF4-FFF2-40B4-BE49-F238E27FC236}">
                  <a16:creationId xmlns:a16="http://schemas.microsoft.com/office/drawing/2014/main" id="{722E3990-F57A-4450-9393-6C6C3DE7A295}"/>
                </a:ext>
              </a:extLst>
            </p:cNvPr>
            <p:cNvCxnSpPr>
              <a:stCxn id="83" idx="3"/>
              <a:endCxn id="8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FF38CD3-97CB-4E72-825F-A14FB8E07D9D}"/>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pic>
        <p:nvPicPr>
          <p:cNvPr id="89" name="Picture 88">
            <a:extLst>
              <a:ext uri="{FF2B5EF4-FFF2-40B4-BE49-F238E27FC236}">
                <a16:creationId xmlns:a16="http://schemas.microsoft.com/office/drawing/2014/main" id="{37F76499-D49D-4CF1-92AC-476ABCB0E9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085" y="5952035"/>
            <a:ext cx="522156" cy="522156"/>
          </a:xfrm>
          <a:prstGeom prst="rect">
            <a:avLst/>
          </a:prstGeom>
        </p:spPr>
      </p:pic>
      <p:cxnSp>
        <p:nvCxnSpPr>
          <p:cNvPr id="90" name="Straight Arrow Connector 89">
            <a:extLst>
              <a:ext uri="{FF2B5EF4-FFF2-40B4-BE49-F238E27FC236}">
                <a16:creationId xmlns:a16="http://schemas.microsoft.com/office/drawing/2014/main" id="{9DE74A3D-6D94-458D-AE00-093F2BC2BE7E}"/>
              </a:ext>
            </a:extLst>
          </p:cNvPr>
          <p:cNvCxnSpPr>
            <a:cxnSpLocks/>
          </p:cNvCxnSpPr>
          <p:nvPr/>
        </p:nvCxnSpPr>
        <p:spPr>
          <a:xfrm>
            <a:off x="9049915" y="1375589"/>
            <a:ext cx="0" cy="2923063"/>
          </a:xfrm>
          <a:prstGeom prst="straightConnector1">
            <a:avLst/>
          </a:prstGeom>
          <a:noFill/>
          <a:ln w="57150" cap="flat" cmpd="sng" algn="ctr">
            <a:solidFill>
              <a:srgbClr val="999999">
                <a:lumMod val="60000"/>
                <a:lumOff val="40000"/>
              </a:srgbClr>
            </a:solidFill>
            <a:prstDash val="solid"/>
            <a:headEnd type="triangle" w="med" len="med"/>
            <a:tailEnd type="triangle" w="med" len="med"/>
          </a:ln>
          <a:effectLst/>
        </p:spPr>
      </p:cxnSp>
      <p:cxnSp>
        <p:nvCxnSpPr>
          <p:cNvPr id="91" name="Straight Arrow Connector 90">
            <a:extLst>
              <a:ext uri="{FF2B5EF4-FFF2-40B4-BE49-F238E27FC236}">
                <a16:creationId xmlns:a16="http://schemas.microsoft.com/office/drawing/2014/main" id="{447A1924-D3B7-4FFE-A4F6-7CCF871A040C}"/>
              </a:ext>
            </a:extLst>
          </p:cNvPr>
          <p:cNvCxnSpPr>
            <a:cxnSpLocks/>
          </p:cNvCxnSpPr>
          <p:nvPr/>
        </p:nvCxnSpPr>
        <p:spPr>
          <a:xfrm>
            <a:off x="9048963" y="4632933"/>
            <a:ext cx="0" cy="1123059"/>
          </a:xfrm>
          <a:prstGeom prst="straightConnector1">
            <a:avLst/>
          </a:prstGeom>
          <a:noFill/>
          <a:ln w="57150" cap="flat" cmpd="sng" algn="ctr">
            <a:solidFill>
              <a:srgbClr val="999999">
                <a:lumMod val="60000"/>
                <a:lumOff val="40000"/>
              </a:srgbClr>
            </a:solidFill>
            <a:prstDash val="solid"/>
            <a:headEnd type="triangle" w="med" len="med"/>
            <a:tailEnd type="triangle" w="med" len="med"/>
          </a:ln>
          <a:effectLst/>
        </p:spPr>
      </p:cxnSp>
      <p:sp>
        <p:nvSpPr>
          <p:cNvPr id="7" name="TextBox 6">
            <a:extLst>
              <a:ext uri="{FF2B5EF4-FFF2-40B4-BE49-F238E27FC236}">
                <a16:creationId xmlns:a16="http://schemas.microsoft.com/office/drawing/2014/main" id="{A787F2DD-4C0B-4F10-9C00-A4A4B8E6322A}"/>
              </a:ext>
            </a:extLst>
          </p:cNvPr>
          <p:cNvSpPr txBox="1"/>
          <p:nvPr/>
        </p:nvSpPr>
        <p:spPr>
          <a:xfrm>
            <a:off x="9131936" y="2662073"/>
            <a:ext cx="2222236" cy="523220"/>
          </a:xfrm>
          <a:prstGeom prst="rect">
            <a:avLst/>
          </a:prstGeom>
          <a:noFill/>
        </p:spPr>
        <p:txBody>
          <a:bodyPr wrap="square" rtlCol="0">
            <a:spAutoFit/>
          </a:bodyPr>
          <a:lstStyle/>
          <a:p>
            <a:r>
              <a:rPr lang="en-AU" sz="1400" dirty="0">
                <a:solidFill>
                  <a:schemeClr val="tx1">
                    <a:lumMod val="85000"/>
                    <a:lumOff val="15000"/>
                  </a:schemeClr>
                </a:solidFill>
                <a:latin typeface="Arial" panose="020B0604020202020204" pitchFamily="34" charset="0"/>
                <a:cs typeface="Arial" panose="020B0604020202020204" pitchFamily="34" charset="0"/>
              </a:rPr>
              <a:t>Technology-Agnostic</a:t>
            </a:r>
            <a:br>
              <a:rPr lang="en-AU" sz="1400" dirty="0">
                <a:solidFill>
                  <a:schemeClr val="tx1">
                    <a:lumMod val="85000"/>
                    <a:lumOff val="15000"/>
                  </a:schemeClr>
                </a:solidFill>
                <a:latin typeface="Arial" panose="020B0604020202020204" pitchFamily="34" charset="0"/>
                <a:cs typeface="Arial" panose="020B0604020202020204" pitchFamily="34" charset="0"/>
              </a:rPr>
            </a:br>
            <a:r>
              <a:rPr lang="en-AU" sz="1400" dirty="0">
                <a:solidFill>
                  <a:schemeClr val="tx1">
                    <a:lumMod val="85000"/>
                    <a:lumOff val="15000"/>
                  </a:schemeClr>
                </a:solidFill>
                <a:latin typeface="Arial" panose="020B0604020202020204" pitchFamily="34" charset="0"/>
                <a:cs typeface="Arial" panose="020B0604020202020204" pitchFamily="34" charset="0"/>
              </a:rPr>
              <a:t>Concepts</a:t>
            </a:r>
          </a:p>
        </p:txBody>
      </p:sp>
      <p:sp>
        <p:nvSpPr>
          <p:cNvPr id="94" name="TextBox 93">
            <a:extLst>
              <a:ext uri="{FF2B5EF4-FFF2-40B4-BE49-F238E27FC236}">
                <a16:creationId xmlns:a16="http://schemas.microsoft.com/office/drawing/2014/main" id="{BA80DF4C-96D7-475A-89B9-0EBF85BD8F9D}"/>
              </a:ext>
            </a:extLst>
          </p:cNvPr>
          <p:cNvSpPr txBox="1"/>
          <p:nvPr/>
        </p:nvSpPr>
        <p:spPr>
          <a:xfrm>
            <a:off x="9172529" y="4989407"/>
            <a:ext cx="2610148" cy="523220"/>
          </a:xfrm>
          <a:prstGeom prst="rect">
            <a:avLst/>
          </a:prstGeom>
          <a:noFill/>
        </p:spPr>
        <p:txBody>
          <a:bodyPr wrap="square" rtlCol="0">
            <a:spAutoFit/>
          </a:bodyPr>
          <a:lstStyle/>
          <a:p>
            <a:r>
              <a:rPr lang="en-AU" sz="1400" dirty="0">
                <a:solidFill>
                  <a:schemeClr val="tx1">
                    <a:lumMod val="85000"/>
                    <a:lumOff val="15000"/>
                  </a:schemeClr>
                </a:solidFill>
                <a:latin typeface="Arial" panose="020B0604020202020204" pitchFamily="34" charset="0"/>
                <a:cs typeface="Arial" panose="020B0604020202020204" pitchFamily="34" charset="0"/>
              </a:rPr>
              <a:t>SAP and/or Non-SAP</a:t>
            </a:r>
            <a:br>
              <a:rPr lang="en-AU" sz="1400" dirty="0">
                <a:solidFill>
                  <a:schemeClr val="tx1">
                    <a:lumMod val="85000"/>
                    <a:lumOff val="15000"/>
                  </a:schemeClr>
                </a:solidFill>
                <a:latin typeface="Arial" panose="020B0604020202020204" pitchFamily="34" charset="0"/>
                <a:cs typeface="Arial" panose="020B0604020202020204" pitchFamily="34" charset="0"/>
              </a:rPr>
            </a:br>
            <a:r>
              <a:rPr lang="en-AU" sz="1400" dirty="0">
                <a:solidFill>
                  <a:schemeClr val="tx1">
                    <a:lumMod val="85000"/>
                    <a:lumOff val="15000"/>
                  </a:schemeClr>
                </a:solidFill>
                <a:latin typeface="Arial" panose="020B0604020202020204" pitchFamily="34" charset="0"/>
                <a:cs typeface="Arial" panose="020B0604020202020204" pitchFamily="34" charset="0"/>
              </a:rPr>
              <a:t>Components  </a:t>
            </a:r>
          </a:p>
        </p:txBody>
      </p:sp>
      <p:sp>
        <p:nvSpPr>
          <p:cNvPr id="95" name="Title 3">
            <a:extLst>
              <a:ext uri="{FF2B5EF4-FFF2-40B4-BE49-F238E27FC236}">
                <a16:creationId xmlns:a16="http://schemas.microsoft.com/office/drawing/2014/main" id="{8C5FFC6F-AD64-45B1-93A7-CEF0B4BE145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Integration Technology Mapping</a:t>
            </a:r>
            <a:br>
              <a:rPr lang="en-US" dirty="0">
                <a:solidFill>
                  <a:srgbClr val="000000"/>
                </a:solidFill>
                <a:latin typeface="Arial"/>
              </a:rPr>
            </a:br>
            <a:r>
              <a:rPr lang="en-US" sz="2000" b="0" dirty="0">
                <a:solidFill>
                  <a:srgbClr val="000000"/>
                </a:solidFill>
                <a:latin typeface="Arial"/>
              </a:rPr>
              <a:t>Overview</a:t>
            </a:r>
            <a:endParaRPr lang="de-DE" b="0" dirty="0">
              <a:solidFill>
                <a:srgbClr val="000000"/>
              </a:solidFill>
              <a:latin typeface="Arial"/>
            </a:endParaRPr>
          </a:p>
        </p:txBody>
      </p:sp>
    </p:spTree>
    <p:extLst>
      <p:ext uri="{BB962C8B-B14F-4D97-AF65-F5344CB8AC3E}">
        <p14:creationId xmlns:p14="http://schemas.microsoft.com/office/powerpoint/2010/main" val="1829082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6FABB-44CA-4ADC-9A45-E6C4FD6EA226}"/>
              </a:ext>
            </a:extLst>
          </p:cNvPr>
          <p:cNvSpPr>
            <a:spLocks noGrp="1"/>
          </p:cNvSpPr>
          <p:nvPr>
            <p:ph type="sldNum" sz="quarter" idx="12"/>
          </p:nvPr>
        </p:nvSpPr>
        <p:spPr/>
        <p:txBody>
          <a:bodyPr/>
          <a:lstStyle/>
          <a:p>
            <a:fld id="{DB6A9238-A6DB-4432-B073-8C8D0256CD0B}" type="slidenum">
              <a:rPr lang="de-DE" sz="1000" smtClean="0"/>
              <a:pPr/>
              <a:t>34</a:t>
            </a:fld>
            <a:endParaRPr lang="de-DE" sz="1000" dirty="0"/>
          </a:p>
        </p:txBody>
      </p:sp>
      <p:grpSp>
        <p:nvGrpSpPr>
          <p:cNvPr id="28" name="Group 27">
            <a:extLst>
              <a:ext uri="{FF2B5EF4-FFF2-40B4-BE49-F238E27FC236}">
                <a16:creationId xmlns:a16="http://schemas.microsoft.com/office/drawing/2014/main" id="{0C514E7F-B422-468C-B79C-E6B29C97CB13}"/>
              </a:ext>
            </a:extLst>
          </p:cNvPr>
          <p:cNvGrpSpPr/>
          <p:nvPr/>
        </p:nvGrpSpPr>
        <p:grpSpPr>
          <a:xfrm>
            <a:off x="606817" y="5946274"/>
            <a:ext cx="10911882" cy="645748"/>
            <a:chOff x="778585" y="5957160"/>
            <a:chExt cx="10638001" cy="645748"/>
          </a:xfrm>
        </p:grpSpPr>
        <p:sp>
          <p:nvSpPr>
            <p:cNvPr id="73" name="TextBox 72">
              <a:extLst>
                <a:ext uri="{FF2B5EF4-FFF2-40B4-BE49-F238E27FC236}">
                  <a16:creationId xmlns:a16="http://schemas.microsoft.com/office/drawing/2014/main" id="{72A0507D-5B0E-4C47-94B7-311E66EEA3C7}"/>
                </a:ext>
              </a:extLst>
            </p:cNvPr>
            <p:cNvSpPr txBox="1"/>
            <p:nvPr/>
          </p:nvSpPr>
          <p:spPr>
            <a:xfrm>
              <a:off x="2235703" y="5957160"/>
              <a:ext cx="9180883" cy="645743"/>
            </a:xfrm>
            <a:prstGeom prst="rect">
              <a:avLst/>
            </a:prstGeom>
            <a:solidFill>
              <a:schemeClr val="bg1">
                <a:lumMod val="85000"/>
              </a:schemeClr>
            </a:solidFill>
          </p:spPr>
          <p:txBody>
            <a:bodyPr wrap="square" lIns="72000" tIns="36000" rIns="72000" bIns="36000" rtlCol="0" anchor="ctr">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lang="en-US" sz="1100" kern="0" dirty="0">
                  <a:solidFill>
                    <a:srgbClr val="000000"/>
                  </a:solidFill>
                  <a:latin typeface="Arial"/>
                </a:rPr>
                <a:t>The mapping to integration technologies / services highly depends on your specific customer context. This slide shows some sample factors that might need to be evaluated or considered in your organization. The listed factors can be adapted/extended to your specific needs. </a:t>
              </a:r>
            </a:p>
          </p:txBody>
        </p:sp>
        <p:sp>
          <p:nvSpPr>
            <p:cNvPr id="74" name="TextBox 73">
              <a:extLst>
                <a:ext uri="{FF2B5EF4-FFF2-40B4-BE49-F238E27FC236}">
                  <a16:creationId xmlns:a16="http://schemas.microsoft.com/office/drawing/2014/main" id="{F8DA5039-BB6B-4422-A5A1-42230C7792D9}"/>
                </a:ext>
              </a:extLst>
            </p:cNvPr>
            <p:cNvSpPr txBox="1"/>
            <p:nvPr/>
          </p:nvSpPr>
          <p:spPr>
            <a:xfrm>
              <a:off x="1129034" y="5957160"/>
              <a:ext cx="1106669" cy="645748"/>
            </a:xfrm>
            <a:prstGeom prst="rect">
              <a:avLst/>
            </a:prstGeom>
            <a:solidFill>
              <a:schemeClr val="tx1"/>
            </a:solidFill>
          </p:spPr>
          <p:txBody>
            <a:bodyPr wrap="square" lIns="72000" tIns="36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br>
                <a:rPr kumimoji="0" lang="en-US" sz="1300" b="0" i="0" u="none" strike="noStrike" kern="0" cap="none" spc="0" normalizeH="0" baseline="0" noProof="0" dirty="0">
                  <a:ln>
                    <a:noFill/>
                  </a:ln>
                  <a:solidFill>
                    <a:schemeClr val="bg1"/>
                  </a:solidFill>
                  <a:effectLst/>
                  <a:uLnTx/>
                  <a:uFillTx/>
                  <a:latin typeface="Arial"/>
                </a:rPr>
              </a:b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79" name="TextBox 78">
              <a:extLst>
                <a:ext uri="{FF2B5EF4-FFF2-40B4-BE49-F238E27FC236}">
                  <a16:creationId xmlns:a16="http://schemas.microsoft.com/office/drawing/2014/main" id="{05C1B097-F232-4E6A-9334-527C73081116}"/>
                </a:ext>
              </a:extLst>
            </p:cNvPr>
            <p:cNvSpPr txBox="1"/>
            <p:nvPr/>
          </p:nvSpPr>
          <p:spPr>
            <a:xfrm>
              <a:off x="778585" y="5957160"/>
              <a:ext cx="432191" cy="645744"/>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6" name="Straight Connector 5">
              <a:extLst>
                <a:ext uri="{FF2B5EF4-FFF2-40B4-BE49-F238E27FC236}">
                  <a16:creationId xmlns:a16="http://schemas.microsoft.com/office/drawing/2014/main" id="{20141CCD-4985-4FD4-B795-46EBF57C5171}"/>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3E10F2-6021-4E43-B478-3961C86D912C}"/>
                </a:ext>
              </a:extLst>
            </p:cNvPr>
            <p:cNvCxnSpPr>
              <a:cxnSpLocks/>
            </p:cNvCxnSpPr>
            <p:nvPr/>
          </p:nvCxnSpPr>
          <p:spPr>
            <a:xfrm flipH="1">
              <a:off x="1178420" y="6458892"/>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9D99D5EA-789A-493C-9114-9B568BE4B003}"/>
              </a:ext>
            </a:extLst>
          </p:cNvPr>
          <p:cNvGrpSpPr/>
          <p:nvPr/>
        </p:nvGrpSpPr>
        <p:grpSpPr>
          <a:xfrm>
            <a:off x="8372079" y="467378"/>
            <a:ext cx="3410607" cy="677108"/>
            <a:chOff x="8348701" y="504000"/>
            <a:chExt cx="3410607" cy="677108"/>
          </a:xfrm>
        </p:grpSpPr>
        <p:sp>
          <p:nvSpPr>
            <p:cNvPr id="83" name="Rectangle 82">
              <a:extLst>
                <a:ext uri="{FF2B5EF4-FFF2-40B4-BE49-F238E27FC236}">
                  <a16:creationId xmlns:a16="http://schemas.microsoft.com/office/drawing/2014/main" id="{1F46B90E-5B2B-440D-AC52-BECECEA4189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4" name="Rectangle 83">
              <a:extLst>
                <a:ext uri="{FF2B5EF4-FFF2-40B4-BE49-F238E27FC236}">
                  <a16:creationId xmlns:a16="http://schemas.microsoft.com/office/drawing/2014/main" id="{C5253508-1941-41B4-8E1A-EAF652827F1A}"/>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5" name="Rectangle 84">
              <a:extLst>
                <a:ext uri="{FF2B5EF4-FFF2-40B4-BE49-F238E27FC236}">
                  <a16:creationId xmlns:a16="http://schemas.microsoft.com/office/drawing/2014/main" id="{6A3A2706-CCF4-4EE1-997A-EA7CE48BF048}"/>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7" name="Straight Arrow Connector 86">
              <a:extLst>
                <a:ext uri="{FF2B5EF4-FFF2-40B4-BE49-F238E27FC236}">
                  <a16:creationId xmlns:a16="http://schemas.microsoft.com/office/drawing/2014/main" id="{722E3990-F57A-4450-9393-6C6C3DE7A295}"/>
                </a:ext>
              </a:extLst>
            </p:cNvPr>
            <p:cNvCxnSpPr>
              <a:stCxn id="83" idx="3"/>
              <a:endCxn id="8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FF38CD3-97CB-4E72-825F-A14FB8E07D9D}"/>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pic>
        <p:nvPicPr>
          <p:cNvPr id="89" name="Picture 88">
            <a:extLst>
              <a:ext uri="{FF2B5EF4-FFF2-40B4-BE49-F238E27FC236}">
                <a16:creationId xmlns:a16="http://schemas.microsoft.com/office/drawing/2014/main" id="{37F76499-D49D-4CF1-92AC-476ABCB0E9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085" y="5952035"/>
            <a:ext cx="522156" cy="522156"/>
          </a:xfrm>
          <a:prstGeom prst="rect">
            <a:avLst/>
          </a:prstGeom>
        </p:spPr>
      </p:pic>
      <p:sp>
        <p:nvSpPr>
          <p:cNvPr id="95" name="Title 3">
            <a:extLst>
              <a:ext uri="{FF2B5EF4-FFF2-40B4-BE49-F238E27FC236}">
                <a16:creationId xmlns:a16="http://schemas.microsoft.com/office/drawing/2014/main" id="{8C5FFC6F-AD64-45B1-93A7-CEF0B4BE145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Integration Technology Mapping</a:t>
            </a:r>
            <a:br>
              <a:rPr lang="en-US" dirty="0">
                <a:solidFill>
                  <a:srgbClr val="000000"/>
                </a:solidFill>
                <a:latin typeface="Arial"/>
              </a:rPr>
            </a:br>
            <a:r>
              <a:rPr lang="en-US" sz="2000" b="0" dirty="0">
                <a:solidFill>
                  <a:srgbClr val="000000"/>
                </a:solidFill>
                <a:latin typeface="Arial"/>
              </a:rPr>
              <a:t>Customer Context</a:t>
            </a:r>
            <a:endParaRPr lang="de-DE" b="0" dirty="0">
              <a:solidFill>
                <a:srgbClr val="000000"/>
              </a:solidFill>
              <a:latin typeface="Arial"/>
            </a:endParaRPr>
          </a:p>
        </p:txBody>
      </p:sp>
      <p:grpSp>
        <p:nvGrpSpPr>
          <p:cNvPr id="121" name="Group 120">
            <a:extLst>
              <a:ext uri="{FF2B5EF4-FFF2-40B4-BE49-F238E27FC236}">
                <a16:creationId xmlns:a16="http://schemas.microsoft.com/office/drawing/2014/main" id="{8BD79FF4-84D8-47E9-B266-B87FD9D2E5D6}"/>
              </a:ext>
            </a:extLst>
          </p:cNvPr>
          <p:cNvGrpSpPr/>
          <p:nvPr/>
        </p:nvGrpSpPr>
        <p:grpSpPr>
          <a:xfrm>
            <a:off x="3573712" y="2928882"/>
            <a:ext cx="5205205" cy="2797087"/>
            <a:chOff x="2955756" y="2968213"/>
            <a:chExt cx="6103175" cy="3279623"/>
          </a:xfrm>
        </p:grpSpPr>
        <p:sp>
          <p:nvSpPr>
            <p:cNvPr id="144" name="Rectangle 143">
              <a:extLst>
                <a:ext uri="{FF2B5EF4-FFF2-40B4-BE49-F238E27FC236}">
                  <a16:creationId xmlns:a16="http://schemas.microsoft.com/office/drawing/2014/main" id="{352AC282-EFF4-4B01-91B6-8A01614E4C04}"/>
                </a:ext>
              </a:extLst>
            </p:cNvPr>
            <p:cNvSpPr/>
            <p:nvPr/>
          </p:nvSpPr>
          <p:spPr bwMode="gray">
            <a:xfrm>
              <a:off x="2955756" y="2968213"/>
              <a:ext cx="6103175" cy="3279623"/>
            </a:xfrm>
            <a:prstGeom prst="rect">
              <a:avLst/>
            </a:prstGeom>
            <a:solidFill>
              <a:srgbClr val="FFFFFF"/>
            </a:solidFill>
            <a:ln w="25400" algn="ctr">
              <a:solidFill>
                <a:srgbClr val="FFFFFF">
                  <a:lumMod val="75000"/>
                </a:srgbClr>
              </a:solidFill>
              <a:miter lim="800000"/>
              <a:headEnd/>
              <a:tailEnd/>
            </a:ln>
            <a:effectLst>
              <a:outerShdw blurRad="50800" dist="38100" dir="2700000" algn="tl" rotWithShape="0">
                <a:prstClr val="black">
                  <a:alpha val="40000"/>
                </a:prstClr>
              </a:outerShdw>
            </a:effectLst>
          </p:spPr>
          <p:txBody>
            <a:bodyPr lIns="90000" tIns="72000" rIns="90000" bIns="72000" rtlCol="0" anchor="b"/>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a:ln>
                  <a:noFill/>
                </a:ln>
                <a:solidFill>
                  <a:srgbClr val="0070C0"/>
                </a:solidFill>
                <a:effectLst/>
                <a:uLnTx/>
                <a:uFillTx/>
                <a:latin typeface="Arial"/>
                <a:ea typeface="Arial Unicode MS" pitchFamily="34" charset="-128"/>
                <a:cs typeface="Arial Unicode MS" pitchFamily="34" charset="-128"/>
              </a:endParaRPr>
            </a:p>
          </p:txBody>
        </p:sp>
        <p:pic>
          <p:nvPicPr>
            <p:cNvPr id="145" name="Picture 144">
              <a:extLst>
                <a:ext uri="{FF2B5EF4-FFF2-40B4-BE49-F238E27FC236}">
                  <a16:creationId xmlns:a16="http://schemas.microsoft.com/office/drawing/2014/main" id="{B2A48CA9-06CE-4C3E-8527-1A889B5FDA2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54971" y="3088804"/>
              <a:ext cx="5652739" cy="3038442"/>
            </a:xfrm>
            <a:prstGeom prst="rect">
              <a:avLst/>
            </a:prstGeom>
          </p:spPr>
        </p:pic>
      </p:grpSp>
      <p:grpSp>
        <p:nvGrpSpPr>
          <p:cNvPr id="123" name="Group 122">
            <a:extLst>
              <a:ext uri="{FF2B5EF4-FFF2-40B4-BE49-F238E27FC236}">
                <a16:creationId xmlns:a16="http://schemas.microsoft.com/office/drawing/2014/main" id="{FB9D5BB5-1A3F-4547-83E8-21F9CD9F6E1E}"/>
              </a:ext>
            </a:extLst>
          </p:cNvPr>
          <p:cNvGrpSpPr/>
          <p:nvPr/>
        </p:nvGrpSpPr>
        <p:grpSpPr>
          <a:xfrm>
            <a:off x="3057742" y="1466959"/>
            <a:ext cx="1686899" cy="1564770"/>
            <a:chOff x="2350774" y="1401864"/>
            <a:chExt cx="1977912" cy="1834715"/>
          </a:xfrm>
        </p:grpSpPr>
        <p:sp>
          <p:nvSpPr>
            <p:cNvPr id="141" name="Rectangle 140">
              <a:extLst>
                <a:ext uri="{FF2B5EF4-FFF2-40B4-BE49-F238E27FC236}">
                  <a16:creationId xmlns:a16="http://schemas.microsoft.com/office/drawing/2014/main" id="{C2A41993-AAFD-4870-A04F-B25684C3615B}"/>
                </a:ext>
              </a:extLst>
            </p:cNvPr>
            <p:cNvSpPr/>
            <p:nvPr/>
          </p:nvSpPr>
          <p:spPr bwMode="gray">
            <a:xfrm>
              <a:off x="2350774" y="1401864"/>
              <a:ext cx="1977912" cy="1208666"/>
            </a:xfrm>
            <a:prstGeom prst="rect">
              <a:avLst/>
            </a:prstGeom>
            <a:solidFill>
              <a:srgbClr val="008FD3"/>
            </a:solidFill>
            <a:ln w="25400" algn="ctr">
              <a:noFill/>
              <a:miter lim="800000"/>
              <a:headEnd/>
              <a:tailEnd/>
            </a:ln>
          </p:spPr>
          <p:txBody>
            <a:bodyPr lIns="90000" tIns="72000" rIns="90000" bIns="72000" rtlCol="0" anchor="t"/>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Industry &amp; Business Requirements</a:t>
              </a:r>
            </a:p>
          </p:txBody>
        </p:sp>
        <p:sp>
          <p:nvSpPr>
            <p:cNvPr id="142" name="Arrow: Down 141">
              <a:extLst>
                <a:ext uri="{FF2B5EF4-FFF2-40B4-BE49-F238E27FC236}">
                  <a16:creationId xmlns:a16="http://schemas.microsoft.com/office/drawing/2014/main" id="{C65D8605-C2BD-43D3-8798-4B10822556D5}"/>
                </a:ext>
              </a:extLst>
            </p:cNvPr>
            <p:cNvSpPr/>
            <p:nvPr/>
          </p:nvSpPr>
          <p:spPr bwMode="gray">
            <a:xfrm>
              <a:off x="3036087" y="2658699"/>
              <a:ext cx="543864" cy="577880"/>
            </a:xfrm>
            <a:prstGeom prst="downArrow">
              <a:avLst/>
            </a:prstGeom>
            <a:solidFill>
              <a:srgbClr val="F0AB00"/>
            </a:solidFill>
            <a:ln w="254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143" name="Picture 142">
              <a:extLst>
                <a:ext uri="{FF2B5EF4-FFF2-40B4-BE49-F238E27FC236}">
                  <a16:creationId xmlns:a16="http://schemas.microsoft.com/office/drawing/2014/main" id="{BBF7F130-4E24-4FCB-AFD5-FE79E6A8452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02750" y="1839888"/>
              <a:ext cx="810537" cy="810537"/>
            </a:xfrm>
            <a:prstGeom prst="rect">
              <a:avLst/>
            </a:prstGeom>
          </p:spPr>
        </p:pic>
      </p:grpSp>
      <p:grpSp>
        <p:nvGrpSpPr>
          <p:cNvPr id="124" name="Group 123">
            <a:extLst>
              <a:ext uri="{FF2B5EF4-FFF2-40B4-BE49-F238E27FC236}">
                <a16:creationId xmlns:a16="http://schemas.microsoft.com/office/drawing/2014/main" id="{7E537245-EBF4-471B-80C6-F85A19758E95}"/>
              </a:ext>
            </a:extLst>
          </p:cNvPr>
          <p:cNvGrpSpPr/>
          <p:nvPr/>
        </p:nvGrpSpPr>
        <p:grpSpPr>
          <a:xfrm>
            <a:off x="5332865" y="1466959"/>
            <a:ext cx="1686899" cy="1564770"/>
            <a:chOff x="5018387" y="1401864"/>
            <a:chExt cx="1977912" cy="1834715"/>
          </a:xfrm>
        </p:grpSpPr>
        <p:sp>
          <p:nvSpPr>
            <p:cNvPr id="138" name="Rectangle 137">
              <a:extLst>
                <a:ext uri="{FF2B5EF4-FFF2-40B4-BE49-F238E27FC236}">
                  <a16:creationId xmlns:a16="http://schemas.microsoft.com/office/drawing/2014/main" id="{E13F8BF6-260E-43D0-BC81-CBDD61577E24}"/>
                </a:ext>
              </a:extLst>
            </p:cNvPr>
            <p:cNvSpPr/>
            <p:nvPr/>
          </p:nvSpPr>
          <p:spPr bwMode="gray">
            <a:xfrm>
              <a:off x="5018387" y="1401864"/>
              <a:ext cx="1977912" cy="1208666"/>
            </a:xfrm>
            <a:prstGeom prst="rect">
              <a:avLst/>
            </a:prstGeom>
            <a:solidFill>
              <a:srgbClr val="008FD3"/>
            </a:solidFill>
            <a:ln w="25400" algn="ctr">
              <a:noFill/>
              <a:miter lim="800000"/>
              <a:headEnd/>
              <a:tailEnd/>
            </a:ln>
          </p:spPr>
          <p:txBody>
            <a:bodyPr lIns="36000" tIns="72000" rIns="36000" bIns="72000" rtlCol="0" anchor="t"/>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Existing</a:t>
              </a:r>
              <a:r>
                <a:rPr kumimoji="0" lang="en-US"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 &amp; Future</a:t>
              </a:r>
              <a:br>
                <a:rPr kumimoji="0" lang="en-US"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br>
              <a:r>
                <a:rPr kumimoji="0" lang="en-US"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Application Landscape</a:t>
              </a:r>
            </a:p>
          </p:txBody>
        </p:sp>
        <p:sp>
          <p:nvSpPr>
            <p:cNvPr id="139" name="Arrow: Down 138">
              <a:extLst>
                <a:ext uri="{FF2B5EF4-FFF2-40B4-BE49-F238E27FC236}">
                  <a16:creationId xmlns:a16="http://schemas.microsoft.com/office/drawing/2014/main" id="{1A1EAB5D-C613-4502-8BD2-E1F7B5B70EF0}"/>
                </a:ext>
              </a:extLst>
            </p:cNvPr>
            <p:cNvSpPr/>
            <p:nvPr/>
          </p:nvSpPr>
          <p:spPr bwMode="gray">
            <a:xfrm>
              <a:off x="5740644" y="2658699"/>
              <a:ext cx="543864" cy="577880"/>
            </a:xfrm>
            <a:prstGeom prst="downArrow">
              <a:avLst/>
            </a:prstGeom>
            <a:solidFill>
              <a:srgbClr val="F0AB00"/>
            </a:solidFill>
            <a:ln w="254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140" name="Picture 139">
              <a:extLst>
                <a:ext uri="{FF2B5EF4-FFF2-40B4-BE49-F238E27FC236}">
                  <a16:creationId xmlns:a16="http://schemas.microsoft.com/office/drawing/2014/main" id="{69A32DE3-F536-422A-B1D6-40A6E8C0F5E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94821" y="1734302"/>
              <a:ext cx="991872" cy="991872"/>
            </a:xfrm>
            <a:prstGeom prst="rect">
              <a:avLst/>
            </a:prstGeom>
          </p:spPr>
        </p:pic>
      </p:grpSp>
      <p:grpSp>
        <p:nvGrpSpPr>
          <p:cNvPr id="125" name="Group 124">
            <a:extLst>
              <a:ext uri="{FF2B5EF4-FFF2-40B4-BE49-F238E27FC236}">
                <a16:creationId xmlns:a16="http://schemas.microsoft.com/office/drawing/2014/main" id="{DF07E03C-7F0D-4D80-AA6D-A8334CB4FEDD}"/>
              </a:ext>
            </a:extLst>
          </p:cNvPr>
          <p:cNvGrpSpPr/>
          <p:nvPr/>
        </p:nvGrpSpPr>
        <p:grpSpPr>
          <a:xfrm>
            <a:off x="7581212" y="1446418"/>
            <a:ext cx="1686899" cy="1585312"/>
            <a:chOff x="7654605" y="1377779"/>
            <a:chExt cx="1977912" cy="1858800"/>
          </a:xfrm>
        </p:grpSpPr>
        <p:sp>
          <p:nvSpPr>
            <p:cNvPr id="134" name="Arrow: Down 133">
              <a:extLst>
                <a:ext uri="{FF2B5EF4-FFF2-40B4-BE49-F238E27FC236}">
                  <a16:creationId xmlns:a16="http://schemas.microsoft.com/office/drawing/2014/main" id="{993F46C1-0122-4DFE-8044-20F21B6AE85C}"/>
                </a:ext>
              </a:extLst>
            </p:cNvPr>
            <p:cNvSpPr/>
            <p:nvPr/>
          </p:nvSpPr>
          <p:spPr bwMode="gray">
            <a:xfrm>
              <a:off x="8371313" y="2658699"/>
              <a:ext cx="543864" cy="577880"/>
            </a:xfrm>
            <a:prstGeom prst="downArrow">
              <a:avLst/>
            </a:prstGeom>
            <a:solidFill>
              <a:srgbClr val="F0AB00"/>
            </a:solidFill>
            <a:ln w="254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grpSp>
          <p:nvGrpSpPr>
            <p:cNvPr id="135" name="Group 134">
              <a:extLst>
                <a:ext uri="{FF2B5EF4-FFF2-40B4-BE49-F238E27FC236}">
                  <a16:creationId xmlns:a16="http://schemas.microsoft.com/office/drawing/2014/main" id="{8CABB2E2-054A-43D0-828A-5B880908FC74}"/>
                </a:ext>
              </a:extLst>
            </p:cNvPr>
            <p:cNvGrpSpPr/>
            <p:nvPr/>
          </p:nvGrpSpPr>
          <p:grpSpPr>
            <a:xfrm>
              <a:off x="7654605" y="1377779"/>
              <a:ext cx="1977912" cy="1208666"/>
              <a:chOff x="7525301" y="1377779"/>
              <a:chExt cx="1977912" cy="1208666"/>
            </a:xfrm>
          </p:grpSpPr>
          <p:sp>
            <p:nvSpPr>
              <p:cNvPr id="136" name="Rectangle 135">
                <a:extLst>
                  <a:ext uri="{FF2B5EF4-FFF2-40B4-BE49-F238E27FC236}">
                    <a16:creationId xmlns:a16="http://schemas.microsoft.com/office/drawing/2014/main" id="{C13D57F2-EE65-4D18-8316-4D78AE09A920}"/>
                  </a:ext>
                </a:extLst>
              </p:cNvPr>
              <p:cNvSpPr/>
              <p:nvPr/>
            </p:nvSpPr>
            <p:spPr bwMode="gray">
              <a:xfrm>
                <a:off x="7525301" y="1377779"/>
                <a:ext cx="1977912" cy="1208666"/>
              </a:xfrm>
              <a:prstGeom prst="rect">
                <a:avLst/>
              </a:prstGeom>
              <a:solidFill>
                <a:srgbClr val="008FD3"/>
              </a:solidFill>
              <a:ln w="25400" algn="ctr">
                <a:noFill/>
                <a:miter lim="800000"/>
                <a:headEnd/>
                <a:tailEnd/>
              </a:ln>
            </p:spPr>
            <p:txBody>
              <a:bodyPr lIns="90000" tIns="72000" rIns="90000" bIns="72000" rtlCol="0" anchor="t"/>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IT / Enterprise Architecture Strategy</a:t>
                </a:r>
              </a:p>
            </p:txBody>
          </p:sp>
          <p:pic>
            <p:nvPicPr>
              <p:cNvPr id="137" name="Picture 136">
                <a:extLst>
                  <a:ext uri="{FF2B5EF4-FFF2-40B4-BE49-F238E27FC236}">
                    <a16:creationId xmlns:a16="http://schemas.microsoft.com/office/drawing/2014/main" id="{2A3412BB-B13A-47D3-8203-BB2784E5C8F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46433" y="1849124"/>
                <a:ext cx="698221" cy="698221"/>
              </a:xfrm>
              <a:prstGeom prst="rect">
                <a:avLst/>
              </a:prstGeom>
            </p:spPr>
          </p:pic>
        </p:grpSp>
      </p:grpSp>
      <p:grpSp>
        <p:nvGrpSpPr>
          <p:cNvPr id="126" name="Group 125">
            <a:extLst>
              <a:ext uri="{FF2B5EF4-FFF2-40B4-BE49-F238E27FC236}">
                <a16:creationId xmlns:a16="http://schemas.microsoft.com/office/drawing/2014/main" id="{BAA20CC9-51E2-445F-BA6F-FC6C4A616D9B}"/>
              </a:ext>
            </a:extLst>
          </p:cNvPr>
          <p:cNvGrpSpPr/>
          <p:nvPr/>
        </p:nvGrpSpPr>
        <p:grpSpPr>
          <a:xfrm>
            <a:off x="1379781" y="3087732"/>
            <a:ext cx="2278883" cy="1138912"/>
            <a:chOff x="383342" y="4037287"/>
            <a:chExt cx="2672022" cy="1335390"/>
          </a:xfrm>
        </p:grpSpPr>
        <p:sp>
          <p:nvSpPr>
            <p:cNvPr id="131" name="Rectangle 130">
              <a:extLst>
                <a:ext uri="{FF2B5EF4-FFF2-40B4-BE49-F238E27FC236}">
                  <a16:creationId xmlns:a16="http://schemas.microsoft.com/office/drawing/2014/main" id="{D0A236B4-978F-4A7F-A6EE-15149C8C991E}"/>
                </a:ext>
              </a:extLst>
            </p:cNvPr>
            <p:cNvSpPr/>
            <p:nvPr/>
          </p:nvSpPr>
          <p:spPr bwMode="gray">
            <a:xfrm>
              <a:off x="383342" y="4037287"/>
              <a:ext cx="1701392" cy="1292240"/>
            </a:xfrm>
            <a:prstGeom prst="rect">
              <a:avLst/>
            </a:prstGeom>
            <a:solidFill>
              <a:srgbClr val="008FD3"/>
            </a:solidFill>
            <a:ln w="25400" algn="ctr">
              <a:noFill/>
              <a:miter lim="800000"/>
              <a:headEnd/>
              <a:tailEnd/>
            </a:ln>
          </p:spPr>
          <p:txBody>
            <a:bodyPr lIns="90000" tIns="72000" rIns="90000" bIns="72000" rtlCol="0" anchor="t"/>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Existing Investments</a:t>
              </a:r>
            </a:p>
          </p:txBody>
        </p:sp>
        <p:sp>
          <p:nvSpPr>
            <p:cNvPr id="132" name="Arrow: Down 131">
              <a:extLst>
                <a:ext uri="{FF2B5EF4-FFF2-40B4-BE49-F238E27FC236}">
                  <a16:creationId xmlns:a16="http://schemas.microsoft.com/office/drawing/2014/main" id="{77582C7D-AC52-46B0-A93A-CECBB20ED3F1}"/>
                </a:ext>
              </a:extLst>
            </p:cNvPr>
            <p:cNvSpPr/>
            <p:nvPr/>
          </p:nvSpPr>
          <p:spPr bwMode="gray">
            <a:xfrm rot="16200000">
              <a:off x="2396441" y="4308185"/>
              <a:ext cx="543864" cy="773982"/>
            </a:xfrm>
            <a:prstGeom prst="downArrow">
              <a:avLst/>
            </a:prstGeom>
            <a:solidFill>
              <a:srgbClr val="F0AB00"/>
            </a:solidFill>
            <a:ln w="254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pic>
          <p:nvPicPr>
            <p:cNvPr id="133" name="Picture 132">
              <a:extLst>
                <a:ext uri="{FF2B5EF4-FFF2-40B4-BE49-F238E27FC236}">
                  <a16:creationId xmlns:a16="http://schemas.microsoft.com/office/drawing/2014/main" id="{34E6B584-EAD5-4018-80C8-5F38425657E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4014" y="4469424"/>
              <a:ext cx="903253" cy="903253"/>
            </a:xfrm>
            <a:prstGeom prst="rect">
              <a:avLst/>
            </a:prstGeom>
          </p:spPr>
        </p:pic>
      </p:grpSp>
      <p:grpSp>
        <p:nvGrpSpPr>
          <p:cNvPr id="127" name="Group 126">
            <a:extLst>
              <a:ext uri="{FF2B5EF4-FFF2-40B4-BE49-F238E27FC236}">
                <a16:creationId xmlns:a16="http://schemas.microsoft.com/office/drawing/2014/main" id="{22CC70EA-E803-4E76-ABE0-615271536F1A}"/>
              </a:ext>
            </a:extLst>
          </p:cNvPr>
          <p:cNvGrpSpPr/>
          <p:nvPr/>
        </p:nvGrpSpPr>
        <p:grpSpPr>
          <a:xfrm>
            <a:off x="8689875" y="3087731"/>
            <a:ext cx="2279961" cy="1102111"/>
            <a:chOff x="8940970" y="4037287"/>
            <a:chExt cx="2673286" cy="1292240"/>
          </a:xfrm>
        </p:grpSpPr>
        <p:sp>
          <p:nvSpPr>
            <p:cNvPr id="128" name="Rectangle 127">
              <a:extLst>
                <a:ext uri="{FF2B5EF4-FFF2-40B4-BE49-F238E27FC236}">
                  <a16:creationId xmlns:a16="http://schemas.microsoft.com/office/drawing/2014/main" id="{A8FE19B7-1F39-45BB-9873-3248B7EA284E}"/>
                </a:ext>
              </a:extLst>
            </p:cNvPr>
            <p:cNvSpPr/>
            <p:nvPr/>
          </p:nvSpPr>
          <p:spPr bwMode="gray">
            <a:xfrm>
              <a:off x="9912864" y="4037287"/>
              <a:ext cx="1701392" cy="1292240"/>
            </a:xfrm>
            <a:prstGeom prst="rect">
              <a:avLst/>
            </a:prstGeom>
            <a:solidFill>
              <a:srgbClr val="008FD3"/>
            </a:solidFill>
            <a:ln w="25400" algn="ctr">
              <a:noFill/>
              <a:miter lim="800000"/>
              <a:headEnd/>
              <a:tailEnd/>
            </a:ln>
          </p:spPr>
          <p:txBody>
            <a:bodyPr lIns="90000" tIns="72000" rIns="90000" bIns="72000" rtlCol="0" anchor="t"/>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Availability of Pre-Packaged Content</a:t>
              </a:r>
            </a:p>
          </p:txBody>
        </p:sp>
        <p:sp>
          <p:nvSpPr>
            <p:cNvPr id="129" name="Arrow: Down 128">
              <a:extLst>
                <a:ext uri="{FF2B5EF4-FFF2-40B4-BE49-F238E27FC236}">
                  <a16:creationId xmlns:a16="http://schemas.microsoft.com/office/drawing/2014/main" id="{17710658-E5CD-4D87-8D01-F463A9EFD7C0}"/>
                </a:ext>
              </a:extLst>
            </p:cNvPr>
            <p:cNvSpPr/>
            <p:nvPr/>
          </p:nvSpPr>
          <p:spPr bwMode="gray">
            <a:xfrm rot="5400000">
              <a:off x="9056029" y="4308185"/>
              <a:ext cx="543864" cy="773982"/>
            </a:xfrm>
            <a:prstGeom prst="downArrow">
              <a:avLst/>
            </a:prstGeom>
            <a:solidFill>
              <a:srgbClr val="F0AB00"/>
            </a:solidFill>
            <a:ln w="254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grpSp>
      <p:grpSp>
        <p:nvGrpSpPr>
          <p:cNvPr id="146" name="Group 145">
            <a:extLst>
              <a:ext uri="{FF2B5EF4-FFF2-40B4-BE49-F238E27FC236}">
                <a16:creationId xmlns:a16="http://schemas.microsoft.com/office/drawing/2014/main" id="{57A420CF-0A6C-4B19-B96A-0E365C6960BA}"/>
              </a:ext>
            </a:extLst>
          </p:cNvPr>
          <p:cNvGrpSpPr/>
          <p:nvPr/>
        </p:nvGrpSpPr>
        <p:grpSpPr>
          <a:xfrm>
            <a:off x="1379781" y="4515396"/>
            <a:ext cx="2278883" cy="1102111"/>
            <a:chOff x="383342" y="4037287"/>
            <a:chExt cx="2672022" cy="1292240"/>
          </a:xfrm>
        </p:grpSpPr>
        <p:sp>
          <p:nvSpPr>
            <p:cNvPr id="147" name="Rectangle 146">
              <a:extLst>
                <a:ext uri="{FF2B5EF4-FFF2-40B4-BE49-F238E27FC236}">
                  <a16:creationId xmlns:a16="http://schemas.microsoft.com/office/drawing/2014/main" id="{6E6FB012-3D2D-495D-8E99-F71DA65C6630}"/>
                </a:ext>
              </a:extLst>
            </p:cNvPr>
            <p:cNvSpPr/>
            <p:nvPr/>
          </p:nvSpPr>
          <p:spPr bwMode="gray">
            <a:xfrm>
              <a:off x="383342" y="4037287"/>
              <a:ext cx="1701392" cy="1292240"/>
            </a:xfrm>
            <a:prstGeom prst="rect">
              <a:avLst/>
            </a:prstGeom>
            <a:solidFill>
              <a:srgbClr val="008FD3"/>
            </a:solidFill>
            <a:ln w="25400" algn="ctr">
              <a:noFill/>
              <a:miter lim="800000"/>
              <a:headEnd/>
              <a:tailEnd/>
            </a:ln>
          </p:spPr>
          <p:txBody>
            <a:bodyPr lIns="90000" tIns="72000" rIns="90000" bIns="72000" rtlCol="0" anchor="t"/>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Existing </a:t>
              </a:r>
              <a:br>
                <a:rPr kumimoji="0" lang="en-US"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br>
              <a:r>
                <a:rPr kumimoji="0" lang="en-US" sz="1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Skillsets</a:t>
              </a:r>
            </a:p>
          </p:txBody>
        </p:sp>
        <p:sp>
          <p:nvSpPr>
            <p:cNvPr id="148" name="Arrow: Down 147">
              <a:extLst>
                <a:ext uri="{FF2B5EF4-FFF2-40B4-BE49-F238E27FC236}">
                  <a16:creationId xmlns:a16="http://schemas.microsoft.com/office/drawing/2014/main" id="{619C7181-4C39-43A0-AA51-6D56A55CD00A}"/>
                </a:ext>
              </a:extLst>
            </p:cNvPr>
            <p:cNvSpPr/>
            <p:nvPr/>
          </p:nvSpPr>
          <p:spPr bwMode="gray">
            <a:xfrm rot="16200000">
              <a:off x="2396441" y="4308185"/>
              <a:ext cx="543864" cy="773982"/>
            </a:xfrm>
            <a:prstGeom prst="downArrow">
              <a:avLst/>
            </a:prstGeom>
            <a:solidFill>
              <a:srgbClr val="F0AB00"/>
            </a:solidFill>
            <a:ln w="254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grpSp>
      <p:pic>
        <p:nvPicPr>
          <p:cNvPr id="150" name="Picture 149">
            <a:extLst>
              <a:ext uri="{FF2B5EF4-FFF2-40B4-BE49-F238E27FC236}">
                <a16:creationId xmlns:a16="http://schemas.microsoft.com/office/drawing/2014/main" id="{5FE42D61-DD35-46A1-957F-DE446489F4A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745222" y="4918286"/>
            <a:ext cx="744225" cy="744225"/>
          </a:xfrm>
          <a:prstGeom prst="rect">
            <a:avLst/>
          </a:prstGeom>
        </p:spPr>
      </p:pic>
      <p:grpSp>
        <p:nvGrpSpPr>
          <p:cNvPr id="151" name="Group 150">
            <a:extLst>
              <a:ext uri="{FF2B5EF4-FFF2-40B4-BE49-F238E27FC236}">
                <a16:creationId xmlns:a16="http://schemas.microsoft.com/office/drawing/2014/main" id="{CFC365D3-BB84-4FFB-A8EA-2F4D05B36836}"/>
              </a:ext>
            </a:extLst>
          </p:cNvPr>
          <p:cNvGrpSpPr/>
          <p:nvPr/>
        </p:nvGrpSpPr>
        <p:grpSpPr>
          <a:xfrm>
            <a:off x="8706809" y="4510407"/>
            <a:ext cx="2279961" cy="1102111"/>
            <a:chOff x="8940970" y="4037287"/>
            <a:chExt cx="2673286" cy="1292240"/>
          </a:xfrm>
        </p:grpSpPr>
        <p:sp>
          <p:nvSpPr>
            <p:cNvPr id="152" name="Rectangle 151">
              <a:extLst>
                <a:ext uri="{FF2B5EF4-FFF2-40B4-BE49-F238E27FC236}">
                  <a16:creationId xmlns:a16="http://schemas.microsoft.com/office/drawing/2014/main" id="{41D1BF15-A55B-4F42-A3DD-03FCAAB42661}"/>
                </a:ext>
              </a:extLst>
            </p:cNvPr>
            <p:cNvSpPr/>
            <p:nvPr/>
          </p:nvSpPr>
          <p:spPr bwMode="gray">
            <a:xfrm>
              <a:off x="9912864" y="4037287"/>
              <a:ext cx="1701392" cy="1292240"/>
            </a:xfrm>
            <a:prstGeom prst="rect">
              <a:avLst/>
            </a:prstGeom>
            <a:solidFill>
              <a:srgbClr val="008FD3"/>
            </a:solidFill>
            <a:ln w="254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32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a:t>
              </a:r>
            </a:p>
          </p:txBody>
        </p:sp>
        <p:sp>
          <p:nvSpPr>
            <p:cNvPr id="153" name="Arrow: Down 152">
              <a:extLst>
                <a:ext uri="{FF2B5EF4-FFF2-40B4-BE49-F238E27FC236}">
                  <a16:creationId xmlns:a16="http://schemas.microsoft.com/office/drawing/2014/main" id="{3D86015A-07AC-447A-AEAB-6219B55D76A4}"/>
                </a:ext>
              </a:extLst>
            </p:cNvPr>
            <p:cNvSpPr/>
            <p:nvPr/>
          </p:nvSpPr>
          <p:spPr bwMode="gray">
            <a:xfrm rot="5400000">
              <a:off x="9056029" y="4308185"/>
              <a:ext cx="543864" cy="773982"/>
            </a:xfrm>
            <a:prstGeom prst="downArrow">
              <a:avLst/>
            </a:prstGeom>
            <a:solidFill>
              <a:srgbClr val="F0AB00"/>
            </a:solidFill>
            <a:ln w="254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grpSp>
      <p:pic>
        <p:nvPicPr>
          <p:cNvPr id="155" name="Picture 154">
            <a:extLst>
              <a:ext uri="{FF2B5EF4-FFF2-40B4-BE49-F238E27FC236}">
                <a16:creationId xmlns:a16="http://schemas.microsoft.com/office/drawing/2014/main" id="{939C7052-8690-4382-B6CF-C241B11F0F5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957805" y="3536081"/>
            <a:ext cx="610770" cy="610770"/>
          </a:xfrm>
          <a:prstGeom prst="rect">
            <a:avLst/>
          </a:prstGeom>
        </p:spPr>
      </p:pic>
    </p:spTree>
    <p:extLst>
      <p:ext uri="{BB962C8B-B14F-4D97-AF65-F5344CB8AC3E}">
        <p14:creationId xmlns:p14="http://schemas.microsoft.com/office/powerpoint/2010/main" val="3041474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6FABB-44CA-4ADC-9A45-E6C4FD6EA226}"/>
              </a:ext>
            </a:extLst>
          </p:cNvPr>
          <p:cNvSpPr>
            <a:spLocks noGrp="1"/>
          </p:cNvSpPr>
          <p:nvPr>
            <p:ph type="sldNum" sz="quarter" idx="12"/>
          </p:nvPr>
        </p:nvSpPr>
        <p:spPr/>
        <p:txBody>
          <a:bodyPr/>
          <a:lstStyle/>
          <a:p>
            <a:fld id="{DB6A9238-A6DB-4432-B073-8C8D0256CD0B}" type="slidenum">
              <a:rPr lang="de-DE" sz="1000" smtClean="0"/>
              <a:pPr/>
              <a:t>35</a:t>
            </a:fld>
            <a:endParaRPr lang="de-DE" sz="1000" dirty="0"/>
          </a:p>
        </p:txBody>
      </p:sp>
      <p:grpSp>
        <p:nvGrpSpPr>
          <p:cNvPr id="82" name="Group 81">
            <a:extLst>
              <a:ext uri="{FF2B5EF4-FFF2-40B4-BE49-F238E27FC236}">
                <a16:creationId xmlns:a16="http://schemas.microsoft.com/office/drawing/2014/main" id="{9D99D5EA-789A-493C-9114-9B568BE4B003}"/>
              </a:ext>
            </a:extLst>
          </p:cNvPr>
          <p:cNvGrpSpPr/>
          <p:nvPr/>
        </p:nvGrpSpPr>
        <p:grpSpPr>
          <a:xfrm>
            <a:off x="8372079" y="467378"/>
            <a:ext cx="3410607" cy="677108"/>
            <a:chOff x="8348701" y="504000"/>
            <a:chExt cx="3410607" cy="677108"/>
          </a:xfrm>
        </p:grpSpPr>
        <p:sp>
          <p:nvSpPr>
            <p:cNvPr id="83" name="Rectangle 82">
              <a:extLst>
                <a:ext uri="{FF2B5EF4-FFF2-40B4-BE49-F238E27FC236}">
                  <a16:creationId xmlns:a16="http://schemas.microsoft.com/office/drawing/2014/main" id="{1F46B90E-5B2B-440D-AC52-BECECEA4189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4" name="Rectangle 83">
              <a:extLst>
                <a:ext uri="{FF2B5EF4-FFF2-40B4-BE49-F238E27FC236}">
                  <a16:creationId xmlns:a16="http://schemas.microsoft.com/office/drawing/2014/main" id="{C5253508-1941-41B4-8E1A-EAF652827F1A}"/>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5" name="Rectangle 84">
              <a:extLst>
                <a:ext uri="{FF2B5EF4-FFF2-40B4-BE49-F238E27FC236}">
                  <a16:creationId xmlns:a16="http://schemas.microsoft.com/office/drawing/2014/main" id="{6A3A2706-CCF4-4EE1-997A-EA7CE48BF048}"/>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7" name="Straight Arrow Connector 86">
              <a:extLst>
                <a:ext uri="{FF2B5EF4-FFF2-40B4-BE49-F238E27FC236}">
                  <a16:creationId xmlns:a16="http://schemas.microsoft.com/office/drawing/2014/main" id="{722E3990-F57A-4450-9393-6C6C3DE7A295}"/>
                </a:ext>
              </a:extLst>
            </p:cNvPr>
            <p:cNvCxnSpPr>
              <a:stCxn id="83" idx="3"/>
              <a:endCxn id="8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FF38CD3-97CB-4E72-825F-A14FB8E07D9D}"/>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95" name="Title 3">
            <a:extLst>
              <a:ext uri="{FF2B5EF4-FFF2-40B4-BE49-F238E27FC236}">
                <a16:creationId xmlns:a16="http://schemas.microsoft.com/office/drawing/2014/main" id="{8C5FFC6F-AD64-45B1-93A7-CEF0B4BE145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Integration Technology Mapping </a:t>
            </a:r>
            <a:br>
              <a:rPr lang="en-US" dirty="0">
                <a:solidFill>
                  <a:srgbClr val="000000"/>
                </a:solidFill>
                <a:latin typeface="Arial"/>
              </a:rPr>
            </a:br>
            <a:r>
              <a:rPr lang="en-US" sz="2000" b="0" dirty="0">
                <a:solidFill>
                  <a:srgbClr val="000000"/>
                </a:solidFill>
                <a:latin typeface="Arial"/>
              </a:rPr>
              <a:t>Recommendation Degrees</a:t>
            </a:r>
            <a:endParaRPr lang="de-DE" b="0" dirty="0">
              <a:solidFill>
                <a:srgbClr val="000000"/>
              </a:solidFill>
              <a:latin typeface="Arial"/>
            </a:endParaRPr>
          </a:p>
        </p:txBody>
      </p:sp>
      <p:pic>
        <p:nvPicPr>
          <p:cNvPr id="5" name="Picture 4">
            <a:extLst>
              <a:ext uri="{FF2B5EF4-FFF2-40B4-BE49-F238E27FC236}">
                <a16:creationId xmlns:a16="http://schemas.microsoft.com/office/drawing/2014/main" id="{08B81851-9C8D-4823-87BF-E3F27BF300A0}"/>
              </a:ext>
            </a:extLst>
          </p:cNvPr>
          <p:cNvPicPr>
            <a:picLocks noChangeAspect="1"/>
          </p:cNvPicPr>
          <p:nvPr/>
        </p:nvPicPr>
        <p:blipFill>
          <a:blip r:embed="rId3">
            <a:grayscl/>
          </a:blip>
          <a:stretch>
            <a:fillRect/>
          </a:stretch>
        </p:blipFill>
        <p:spPr>
          <a:xfrm>
            <a:off x="445413" y="1517577"/>
            <a:ext cx="4153427" cy="2476942"/>
          </a:xfrm>
          <a:prstGeom prst="rect">
            <a:avLst/>
          </a:prstGeom>
        </p:spPr>
      </p:pic>
      <p:graphicFrame>
        <p:nvGraphicFramePr>
          <p:cNvPr id="7" name="Table 6">
            <a:extLst>
              <a:ext uri="{FF2B5EF4-FFF2-40B4-BE49-F238E27FC236}">
                <a16:creationId xmlns:a16="http://schemas.microsoft.com/office/drawing/2014/main" id="{7A63974D-0E02-4EDE-BE0D-0D144371FD18}"/>
              </a:ext>
            </a:extLst>
          </p:cNvPr>
          <p:cNvGraphicFramePr>
            <a:graphicFrameLocks noGrp="1"/>
          </p:cNvGraphicFramePr>
          <p:nvPr>
            <p:extLst>
              <p:ext uri="{D42A27DB-BD31-4B8C-83A1-F6EECF244321}">
                <p14:modId xmlns:p14="http://schemas.microsoft.com/office/powerpoint/2010/main" val="2801464291"/>
              </p:ext>
            </p:extLst>
          </p:nvPr>
        </p:nvGraphicFramePr>
        <p:xfrm>
          <a:off x="4945458" y="3243815"/>
          <a:ext cx="6837227" cy="3172099"/>
        </p:xfrm>
        <a:graphic>
          <a:graphicData uri="http://schemas.openxmlformats.org/drawingml/2006/table">
            <a:tbl>
              <a:tblPr firstRow="1" bandRow="1">
                <a:tableStyleId>{073A0DAA-6AF3-43AB-8588-CEC1D06C72B9}</a:tableStyleId>
              </a:tblPr>
              <a:tblGrid>
                <a:gridCol w="1337718">
                  <a:extLst>
                    <a:ext uri="{9D8B030D-6E8A-4147-A177-3AD203B41FA5}">
                      <a16:colId xmlns:a16="http://schemas.microsoft.com/office/drawing/2014/main" val="2752108749"/>
                    </a:ext>
                  </a:extLst>
                </a:gridCol>
                <a:gridCol w="5499509">
                  <a:extLst>
                    <a:ext uri="{9D8B030D-6E8A-4147-A177-3AD203B41FA5}">
                      <a16:colId xmlns:a16="http://schemas.microsoft.com/office/drawing/2014/main" val="1396793148"/>
                    </a:ext>
                  </a:extLst>
                </a:gridCol>
              </a:tblGrid>
              <a:tr h="466068">
                <a:tc>
                  <a:txBody>
                    <a:bodyPr/>
                    <a:lstStyle/>
                    <a:p>
                      <a:r>
                        <a:rPr lang="en-AU" sz="1100" b="0" noProof="0" dirty="0">
                          <a:latin typeface="Arial" panose="020B0604020202020204" pitchFamily="34" charset="0"/>
                          <a:cs typeface="Arial" panose="020B0604020202020204" pitchFamily="34" charset="0"/>
                        </a:rPr>
                        <a:t>Recommendation Degree</a:t>
                      </a:r>
                    </a:p>
                  </a:txBody>
                  <a:tcPr/>
                </a:tc>
                <a:tc>
                  <a:txBody>
                    <a:bodyPr/>
                    <a:lstStyle/>
                    <a:p>
                      <a:r>
                        <a:rPr lang="en-AU" sz="1100" b="0" noProof="0" dirty="0">
                          <a:latin typeface="Arial" panose="020B0604020202020204" pitchFamily="34" charset="0"/>
                          <a:cs typeface="Arial" panose="020B0604020202020204" pitchFamily="34" charset="0"/>
                        </a:rPr>
                        <a:t>Description </a:t>
                      </a:r>
                    </a:p>
                  </a:txBody>
                  <a:tcPr/>
                </a:tc>
                <a:extLst>
                  <a:ext uri="{0D108BD9-81ED-4DB2-BD59-A6C34878D82A}">
                    <a16:rowId xmlns:a16="http://schemas.microsoft.com/office/drawing/2014/main" val="1899502698"/>
                  </a:ext>
                </a:extLst>
              </a:tr>
              <a:tr h="692306">
                <a:tc>
                  <a:txBody>
                    <a:bodyPr/>
                    <a:lstStyle/>
                    <a:p>
                      <a:r>
                        <a:rPr lang="en-AU" sz="1100" noProof="0" dirty="0">
                          <a:latin typeface="Arial" panose="020B0604020202020204" pitchFamily="34" charset="0"/>
                          <a:cs typeface="Arial" panose="020B0604020202020204" pitchFamily="34" charset="0"/>
                        </a:rPr>
                        <a:t>General Recommendation</a:t>
                      </a:r>
                    </a:p>
                  </a:txBody>
                  <a:tcPr/>
                </a:tc>
                <a:tc>
                  <a:txBody>
                    <a:bodyPr/>
                    <a:lstStyle/>
                    <a:p>
                      <a:r>
                        <a:rPr lang="en-AU" sz="1100" noProof="0" dirty="0">
                          <a:latin typeface="Arial" panose="020B0604020202020204" pitchFamily="34" charset="0"/>
                          <a:cs typeface="Arial" panose="020B0604020202020204" pitchFamily="34" charset="0"/>
                        </a:rPr>
                        <a:t>Assign this degree to your default recommendation for a specific integration style and/or use case pattern, e.g. if you want to establish SAP Cloud Platform Integration as your company standard for hybrid or cloud integration scenarios. </a:t>
                      </a:r>
                    </a:p>
                  </a:txBody>
                  <a:tcPr/>
                </a:tc>
                <a:extLst>
                  <a:ext uri="{0D108BD9-81ED-4DB2-BD59-A6C34878D82A}">
                    <a16:rowId xmlns:a16="http://schemas.microsoft.com/office/drawing/2014/main" val="1496900305"/>
                  </a:ext>
                </a:extLst>
              </a:tr>
              <a:tr h="692306">
                <a:tc>
                  <a:txBody>
                    <a:bodyPr/>
                    <a:lstStyle/>
                    <a:p>
                      <a:r>
                        <a:rPr lang="en-AU" sz="1100" noProof="0" dirty="0">
                          <a:latin typeface="Arial" panose="020B0604020202020204" pitchFamily="34" charset="0"/>
                          <a:cs typeface="Arial" panose="020B0604020202020204" pitchFamily="34" charset="0"/>
                        </a:rPr>
                        <a:t>Reasonable Alternative</a:t>
                      </a:r>
                    </a:p>
                  </a:txBody>
                  <a:tcPr/>
                </a:tc>
                <a:tc>
                  <a:txBody>
                    <a:bodyPr/>
                    <a:lstStyle/>
                    <a:p>
                      <a:r>
                        <a:rPr lang="en-AU" sz="1100" noProof="0" dirty="0">
                          <a:latin typeface="Arial" panose="020B0604020202020204" pitchFamily="34" charset="0"/>
                          <a:cs typeface="Arial" panose="020B0604020202020204" pitchFamily="34" charset="0"/>
                        </a:rPr>
                        <a:t>Assign this degree to possible alternatives that are valid for specific integration scenarios, e.g. if you want to allow certain SAP-to-SAP scenarios to be implemented with a direct integration approach e.g. for migration purposes. </a:t>
                      </a:r>
                    </a:p>
                  </a:txBody>
                  <a:tcPr/>
                </a:tc>
                <a:extLst>
                  <a:ext uri="{0D108BD9-81ED-4DB2-BD59-A6C34878D82A}">
                    <a16:rowId xmlns:a16="http://schemas.microsoft.com/office/drawing/2014/main" val="3446201327"/>
                  </a:ext>
                </a:extLst>
              </a:tr>
              <a:tr h="672254">
                <a:tc>
                  <a:txBody>
                    <a:bodyPr/>
                    <a:lstStyle/>
                    <a:p>
                      <a:r>
                        <a:rPr lang="en-AU" sz="1100" noProof="0" dirty="0">
                          <a:latin typeface="Arial" panose="020B0604020202020204" pitchFamily="34" charset="0"/>
                          <a:cs typeface="Arial" panose="020B0604020202020204" pitchFamily="34" charset="0"/>
                        </a:rPr>
                        <a:t>Possible Exception </a:t>
                      </a:r>
                    </a:p>
                  </a:txBody>
                  <a:tcPr/>
                </a:tc>
                <a:tc>
                  <a:txBody>
                    <a:bodyPr/>
                    <a:lstStyle/>
                    <a:p>
                      <a:pPr marL="0" marR="0" lvl="0" indent="0" algn="l" defTabSz="1220084" rtl="0" eaLnBrk="1" fontAlgn="auto" latinLnBrk="0" hangingPunct="1">
                        <a:lnSpc>
                          <a:spcPct val="100000"/>
                        </a:lnSpc>
                        <a:spcBef>
                          <a:spcPts val="0"/>
                        </a:spcBef>
                        <a:spcAft>
                          <a:spcPts val="0"/>
                        </a:spcAft>
                        <a:buClrTx/>
                        <a:buSzTx/>
                        <a:buFontTx/>
                        <a:buNone/>
                        <a:tabLst/>
                        <a:defRPr/>
                      </a:pPr>
                      <a:r>
                        <a:rPr lang="en-AU" sz="1100" noProof="0" dirty="0">
                          <a:latin typeface="Arial" panose="020B0604020202020204" pitchFamily="34" charset="0"/>
                          <a:cs typeface="Arial" panose="020B0604020202020204" pitchFamily="34" charset="0"/>
                        </a:rPr>
                        <a:t>Assign this degree to possible exceptions for your general recommendations that you would like to allow for restricted use cases, e.g. if you want to allow for some restricted scenarios file-based interfaces. </a:t>
                      </a:r>
                    </a:p>
                  </a:txBody>
                  <a:tcPr/>
                </a:tc>
                <a:extLst>
                  <a:ext uri="{0D108BD9-81ED-4DB2-BD59-A6C34878D82A}">
                    <a16:rowId xmlns:a16="http://schemas.microsoft.com/office/drawing/2014/main" val="1735656137"/>
                  </a:ext>
                </a:extLst>
              </a:tr>
              <a:tr h="649165">
                <a:tc>
                  <a:txBody>
                    <a:bodyPr/>
                    <a:lstStyle/>
                    <a:p>
                      <a:pPr marL="0" algn="l" defTabSz="1220084" rtl="0" eaLnBrk="1" latinLnBrk="0" hangingPunct="1"/>
                      <a:r>
                        <a:rPr lang="en-AU" sz="1100" kern="1200" noProof="0" dirty="0">
                          <a:solidFill>
                            <a:schemeClr val="dk1"/>
                          </a:solidFill>
                          <a:latin typeface="Arial" panose="020B0604020202020204" pitchFamily="34" charset="0"/>
                          <a:ea typeface="+mn-ea"/>
                          <a:cs typeface="Arial" panose="020B0604020202020204" pitchFamily="34" charset="0"/>
                        </a:rPr>
                        <a:t>To Be Avoided </a:t>
                      </a:r>
                    </a:p>
                  </a:txBody>
                  <a:tcPr/>
                </a:tc>
                <a:tc>
                  <a:txBody>
                    <a:bodyPr/>
                    <a:lstStyle/>
                    <a:p>
                      <a:pPr marL="0" marR="0" lvl="0" indent="0" algn="l" defTabSz="1220084" rtl="0" eaLnBrk="1" fontAlgn="auto" latinLnBrk="0" hangingPunct="1">
                        <a:lnSpc>
                          <a:spcPct val="100000"/>
                        </a:lnSpc>
                        <a:spcBef>
                          <a:spcPts val="0"/>
                        </a:spcBef>
                        <a:spcAft>
                          <a:spcPts val="0"/>
                        </a:spcAft>
                        <a:buClrTx/>
                        <a:buSzTx/>
                        <a:buFontTx/>
                        <a:buNone/>
                        <a:tabLst/>
                        <a:defRPr/>
                      </a:pPr>
                      <a:r>
                        <a:rPr lang="en-AU" sz="1100" kern="1200" noProof="0" dirty="0">
                          <a:solidFill>
                            <a:schemeClr val="dk1"/>
                          </a:solidFill>
                          <a:latin typeface="Arial" panose="020B0604020202020204" pitchFamily="34" charset="0"/>
                          <a:ea typeface="+mn-ea"/>
                          <a:cs typeface="Arial" panose="020B0604020202020204" pitchFamily="34" charset="0"/>
                        </a:rPr>
                        <a:t>Assign this degree to explicitly cover integration techniques / approaches that you would not like to be further used for new integration scenarios, e.g. to phase out some non strategic integration technologies in you organization.</a:t>
                      </a:r>
                    </a:p>
                  </a:txBody>
                  <a:tcPr/>
                </a:tc>
                <a:extLst>
                  <a:ext uri="{0D108BD9-81ED-4DB2-BD59-A6C34878D82A}">
                    <a16:rowId xmlns:a16="http://schemas.microsoft.com/office/drawing/2014/main" val="2353051743"/>
                  </a:ext>
                </a:extLst>
              </a:tr>
            </a:tbl>
          </a:graphicData>
        </a:graphic>
      </p:graphicFrame>
      <p:sp>
        <p:nvSpPr>
          <p:cNvPr id="23" name="TextBox 22">
            <a:extLst>
              <a:ext uri="{FF2B5EF4-FFF2-40B4-BE49-F238E27FC236}">
                <a16:creationId xmlns:a16="http://schemas.microsoft.com/office/drawing/2014/main" id="{2AF6668A-B114-4EBC-84E7-F40F39D05F74}"/>
              </a:ext>
            </a:extLst>
          </p:cNvPr>
          <p:cNvSpPr txBox="1"/>
          <p:nvPr/>
        </p:nvSpPr>
        <p:spPr>
          <a:xfrm>
            <a:off x="4945459" y="1589585"/>
            <a:ext cx="6840761" cy="1556939"/>
          </a:xfrm>
          <a:prstGeom prst="rect">
            <a:avLst/>
          </a:prstGeom>
          <a:solidFill>
            <a:schemeClr val="bg1">
              <a:lumMod val="85000"/>
            </a:schemeClr>
          </a:solidFill>
        </p:spPr>
        <p:txBody>
          <a:bodyPr wrap="square" lIns="72000" tIns="792000" rIns="72000" bIns="36000" rtlCol="0" anchor="t">
            <a:noAutofit/>
          </a:bodyPr>
          <a:lstStyle/>
          <a:p>
            <a:pPr lvl="0" defTabSz="661988" eaLnBrk="0" fontAlgn="base" hangingPunct="0">
              <a:spcBef>
                <a:spcPts val="600"/>
              </a:spcBef>
              <a:spcAft>
                <a:spcPct val="0"/>
              </a:spcAft>
              <a:defRPr/>
            </a:pPr>
            <a:r>
              <a:rPr lang="en-US" sz="1100" kern="0" dirty="0">
                <a:solidFill>
                  <a:srgbClr val="000000"/>
                </a:solidFill>
                <a:latin typeface="Arial"/>
              </a:rPr>
              <a:t>ISA-M foresees various levels of recommendation degrees that you can assign to integration technologies / services in your organization. This allows you to define integration guidelines for your organization including default recommendations, reasonable alternatives, possible exceptions or techniques that you would like to avoid in your organization. The table below provides some further explanations. </a:t>
            </a:r>
          </a:p>
          <a:p>
            <a:pPr lvl="0" defTabSz="661988" eaLnBrk="0" fontAlgn="base" hangingPunct="0">
              <a:spcBef>
                <a:spcPts val="600"/>
              </a:spcBef>
              <a:spcAft>
                <a:spcPct val="0"/>
              </a:spcAft>
              <a:defRPr/>
            </a:pPr>
            <a:r>
              <a:rPr lang="en-US" sz="1100" kern="0" dirty="0">
                <a:solidFill>
                  <a:srgbClr val="000000"/>
                </a:solidFill>
                <a:latin typeface="Arial"/>
              </a:rPr>
              <a:t> </a:t>
            </a:r>
            <a:br>
              <a:rPr lang="en-US" sz="1100" kern="0" dirty="0">
                <a:solidFill>
                  <a:srgbClr val="000000"/>
                </a:solidFill>
                <a:latin typeface="Arial"/>
              </a:rPr>
            </a:br>
            <a:endParaRPr lang="en-US" sz="1100" kern="0" dirty="0">
              <a:solidFill>
                <a:srgbClr val="000000"/>
              </a:solidFill>
              <a:latin typeface="Arial"/>
            </a:endParaRPr>
          </a:p>
        </p:txBody>
      </p:sp>
      <p:grpSp>
        <p:nvGrpSpPr>
          <p:cNvPr id="24" name="Group 23">
            <a:extLst>
              <a:ext uri="{FF2B5EF4-FFF2-40B4-BE49-F238E27FC236}">
                <a16:creationId xmlns:a16="http://schemas.microsoft.com/office/drawing/2014/main" id="{1B9091BF-30A1-44C9-B22B-AF2078584C53}"/>
              </a:ext>
            </a:extLst>
          </p:cNvPr>
          <p:cNvGrpSpPr/>
          <p:nvPr/>
        </p:nvGrpSpPr>
        <p:grpSpPr>
          <a:xfrm>
            <a:off x="4902604" y="1561893"/>
            <a:ext cx="1483013" cy="642700"/>
            <a:chOff x="8288501" y="1546260"/>
            <a:chExt cx="1595437" cy="642700"/>
          </a:xfrm>
        </p:grpSpPr>
        <p:grpSp>
          <p:nvGrpSpPr>
            <p:cNvPr id="25" name="Group 24">
              <a:extLst>
                <a:ext uri="{FF2B5EF4-FFF2-40B4-BE49-F238E27FC236}">
                  <a16:creationId xmlns:a16="http://schemas.microsoft.com/office/drawing/2014/main" id="{211D8C23-1F7B-45AC-B4CE-A49A3C1E7832}"/>
                </a:ext>
              </a:extLst>
            </p:cNvPr>
            <p:cNvGrpSpPr/>
            <p:nvPr/>
          </p:nvGrpSpPr>
          <p:grpSpPr>
            <a:xfrm>
              <a:off x="8335599" y="1573603"/>
              <a:ext cx="1548339" cy="615357"/>
              <a:chOff x="539890" y="5608167"/>
              <a:chExt cx="1548339" cy="1120882"/>
            </a:xfrm>
          </p:grpSpPr>
          <p:sp>
            <p:nvSpPr>
              <p:cNvPr id="30" name="TextBox 29">
                <a:extLst>
                  <a:ext uri="{FF2B5EF4-FFF2-40B4-BE49-F238E27FC236}">
                    <a16:creationId xmlns:a16="http://schemas.microsoft.com/office/drawing/2014/main" id="{1A094F5C-4F0D-4220-A25F-641D525DFB08}"/>
                  </a:ext>
                </a:extLst>
              </p:cNvPr>
              <p:cNvSpPr txBox="1"/>
              <p:nvPr/>
            </p:nvSpPr>
            <p:spPr>
              <a:xfrm>
                <a:off x="890338" y="5608169"/>
                <a:ext cx="1197891" cy="1120880"/>
              </a:xfrm>
              <a:prstGeom prst="rect">
                <a:avLst/>
              </a:prstGeom>
              <a:solidFill>
                <a:schemeClr val="tx1"/>
              </a:solidFill>
            </p:spPr>
            <p:txBody>
              <a:bodyPr wrap="square" lIns="72000" tIns="252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31" name="TextBox 30">
                <a:extLst>
                  <a:ext uri="{FF2B5EF4-FFF2-40B4-BE49-F238E27FC236}">
                    <a16:creationId xmlns:a16="http://schemas.microsoft.com/office/drawing/2014/main" id="{C19976F1-B5AA-4C3C-B6E8-C2AD9052ED54}"/>
                  </a:ext>
                </a:extLst>
              </p:cNvPr>
              <p:cNvSpPr txBox="1"/>
              <p:nvPr/>
            </p:nvSpPr>
            <p:spPr>
              <a:xfrm>
                <a:off x="539890" y="5608167"/>
                <a:ext cx="432191" cy="1120869"/>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grpSp>
        <p:cxnSp>
          <p:nvCxnSpPr>
            <p:cNvPr id="26" name="Straight Connector 25">
              <a:extLst>
                <a:ext uri="{FF2B5EF4-FFF2-40B4-BE49-F238E27FC236}">
                  <a16:creationId xmlns:a16="http://schemas.microsoft.com/office/drawing/2014/main" id="{FD5989AC-82ED-4C1D-87AA-7EF7BF1E7706}"/>
                </a:ext>
              </a:extLst>
            </p:cNvPr>
            <p:cNvCxnSpPr>
              <a:cxnSpLocks/>
            </p:cNvCxnSpPr>
            <p:nvPr/>
          </p:nvCxnSpPr>
          <p:spPr>
            <a:xfrm>
              <a:off x="8773643" y="1546260"/>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13AD0B8-EA58-4738-A2AF-07CC28A4A265}"/>
                </a:ext>
              </a:extLst>
            </p:cNvPr>
            <p:cNvCxnSpPr>
              <a:cxnSpLocks/>
            </p:cNvCxnSpPr>
            <p:nvPr/>
          </p:nvCxnSpPr>
          <p:spPr>
            <a:xfrm flipH="1">
              <a:off x="8725998" y="2086625"/>
              <a:ext cx="100300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9E540A62-0791-44E0-9E2C-ECC972B280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8501" y="1625898"/>
              <a:ext cx="530373" cy="530373"/>
            </a:xfrm>
            <a:prstGeom prst="rect">
              <a:avLst/>
            </a:prstGeom>
          </p:spPr>
        </p:pic>
      </p:grpSp>
      <p:sp>
        <p:nvSpPr>
          <p:cNvPr id="10" name="Oval 9">
            <a:extLst>
              <a:ext uri="{FF2B5EF4-FFF2-40B4-BE49-F238E27FC236}">
                <a16:creationId xmlns:a16="http://schemas.microsoft.com/office/drawing/2014/main" id="{8550973E-2721-4124-BF22-FBC158F0EA85}"/>
              </a:ext>
            </a:extLst>
          </p:cNvPr>
          <p:cNvSpPr/>
          <p:nvPr/>
        </p:nvSpPr>
        <p:spPr>
          <a:xfrm>
            <a:off x="343491" y="2930500"/>
            <a:ext cx="4313936" cy="12494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Arrow: Bent-Up 10">
            <a:extLst>
              <a:ext uri="{FF2B5EF4-FFF2-40B4-BE49-F238E27FC236}">
                <a16:creationId xmlns:a16="http://schemas.microsoft.com/office/drawing/2014/main" id="{21B0575D-D002-49AA-9F8D-B507F1C99F1A}"/>
              </a:ext>
            </a:extLst>
          </p:cNvPr>
          <p:cNvSpPr/>
          <p:nvPr/>
        </p:nvSpPr>
        <p:spPr>
          <a:xfrm rot="5400000">
            <a:off x="2794639" y="3831889"/>
            <a:ext cx="1249431" cy="2276383"/>
          </a:xfrm>
          <a:prstGeom prst="ben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65925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44623F31-1968-4441-B077-63F863B519D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Integration Technology Mapping</a:t>
            </a:r>
            <a:br>
              <a:rPr lang="en-US" dirty="0">
                <a:solidFill>
                  <a:srgbClr val="000000"/>
                </a:solidFill>
                <a:latin typeface="Arial"/>
              </a:rPr>
            </a:br>
            <a:r>
              <a:rPr lang="en-US" sz="2000" b="0" dirty="0">
                <a:solidFill>
                  <a:srgbClr val="000000"/>
                </a:solidFill>
                <a:latin typeface="Arial"/>
              </a:rPr>
              <a:t>Derive Integration Guidelines for Your Organization </a:t>
            </a:r>
            <a:endParaRPr lang="de-DE" b="0" dirty="0">
              <a:solidFill>
                <a:srgbClr val="000000"/>
              </a:solidFill>
              <a:latin typeface="Arial"/>
            </a:endParaRPr>
          </a:p>
        </p:txBody>
      </p:sp>
      <p:sp>
        <p:nvSpPr>
          <p:cNvPr id="5" name="Slide Number Placeholder 4">
            <a:extLst>
              <a:ext uri="{FF2B5EF4-FFF2-40B4-BE49-F238E27FC236}">
                <a16:creationId xmlns:a16="http://schemas.microsoft.com/office/drawing/2014/main" id="{2272113A-2B70-4E0B-AA27-C5A5603E4284}"/>
              </a:ext>
            </a:extLst>
          </p:cNvPr>
          <p:cNvSpPr>
            <a:spLocks noGrp="1"/>
          </p:cNvSpPr>
          <p:nvPr>
            <p:ph type="sldNum" sz="quarter" idx="12"/>
          </p:nvPr>
        </p:nvSpPr>
        <p:spPr/>
        <p:txBody>
          <a:bodyPr/>
          <a:lstStyle/>
          <a:p>
            <a:fld id="{DB6A9238-A6DB-4432-B073-8C8D0256CD0B}" type="slidenum">
              <a:rPr lang="de-DE" sz="1000" smtClean="0"/>
              <a:pPr/>
              <a:t>36</a:t>
            </a:fld>
            <a:endParaRPr lang="de-DE" sz="1000" dirty="0"/>
          </a:p>
        </p:txBody>
      </p:sp>
      <p:grpSp>
        <p:nvGrpSpPr>
          <p:cNvPr id="12" name="Group 11">
            <a:extLst>
              <a:ext uri="{FF2B5EF4-FFF2-40B4-BE49-F238E27FC236}">
                <a16:creationId xmlns:a16="http://schemas.microsoft.com/office/drawing/2014/main" id="{ADE68A68-BC7D-4F00-B9E8-EBE12E1E6582}"/>
              </a:ext>
            </a:extLst>
          </p:cNvPr>
          <p:cNvGrpSpPr/>
          <p:nvPr/>
        </p:nvGrpSpPr>
        <p:grpSpPr>
          <a:xfrm>
            <a:off x="8372079" y="467378"/>
            <a:ext cx="3410607" cy="677108"/>
            <a:chOff x="8348701" y="504000"/>
            <a:chExt cx="3410607" cy="677108"/>
          </a:xfrm>
        </p:grpSpPr>
        <p:sp>
          <p:nvSpPr>
            <p:cNvPr id="13" name="Rectangle 12">
              <a:extLst>
                <a:ext uri="{FF2B5EF4-FFF2-40B4-BE49-F238E27FC236}">
                  <a16:creationId xmlns:a16="http://schemas.microsoft.com/office/drawing/2014/main" id="{E2FB1A95-A82A-422C-9F4D-91E87805C40C}"/>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14" name="Rectangle 13">
              <a:extLst>
                <a:ext uri="{FF2B5EF4-FFF2-40B4-BE49-F238E27FC236}">
                  <a16:creationId xmlns:a16="http://schemas.microsoft.com/office/drawing/2014/main" id="{92C794A4-6F75-40C7-A039-2AA5EA1E3E21}"/>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15" name="Rectangle 14">
              <a:extLst>
                <a:ext uri="{FF2B5EF4-FFF2-40B4-BE49-F238E27FC236}">
                  <a16:creationId xmlns:a16="http://schemas.microsoft.com/office/drawing/2014/main" id="{6E8DA997-878A-42BD-B267-90475EEDBFA0}"/>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17" name="Straight Arrow Connector 16">
              <a:extLst>
                <a:ext uri="{FF2B5EF4-FFF2-40B4-BE49-F238E27FC236}">
                  <a16:creationId xmlns:a16="http://schemas.microsoft.com/office/drawing/2014/main" id="{EC304190-2A19-460E-8A4C-CBD6ED3A0FE2}"/>
                </a:ext>
              </a:extLst>
            </p:cNvPr>
            <p:cNvCxnSpPr>
              <a:stCxn id="13" idx="3"/>
              <a:endCxn id="1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2117621-1702-4B72-9D0B-3F37E6A7A245}"/>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E7D13F8C-0125-4660-92F4-C8E1D3987BF2}"/>
              </a:ext>
            </a:extLst>
          </p:cNvPr>
          <p:cNvGrpSpPr/>
          <p:nvPr/>
        </p:nvGrpSpPr>
        <p:grpSpPr>
          <a:xfrm>
            <a:off x="504001" y="3367420"/>
            <a:ext cx="1993186" cy="1737936"/>
            <a:chOff x="913011" y="3434556"/>
            <a:chExt cx="1728192" cy="1584176"/>
          </a:xfrm>
        </p:grpSpPr>
        <p:sp>
          <p:nvSpPr>
            <p:cNvPr id="27" name="Rectangle 26">
              <a:extLst>
                <a:ext uri="{FF2B5EF4-FFF2-40B4-BE49-F238E27FC236}">
                  <a16:creationId xmlns:a16="http://schemas.microsoft.com/office/drawing/2014/main" id="{1428907E-38D3-41F3-A048-8FC8074E90AE}"/>
                </a:ext>
              </a:extLst>
            </p:cNvPr>
            <p:cNvSpPr/>
            <p:nvPr/>
          </p:nvSpPr>
          <p:spPr bwMode="gray">
            <a:xfrm>
              <a:off x="913011" y="3988611"/>
              <a:ext cx="1728192" cy="1030121"/>
            </a:xfrm>
            <a:prstGeom prst="rect">
              <a:avLst/>
            </a:prstGeom>
            <a:solidFill>
              <a:srgbClr val="4FB81C"/>
            </a:solid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Process  </a:t>
              </a:r>
              <a:br>
                <a:rPr lang="en-US" sz="1800" kern="0" dirty="0">
                  <a:solidFill>
                    <a:srgbClr val="FFFFFF"/>
                  </a:solidFill>
                  <a:latin typeface="Arial"/>
                </a:rPr>
              </a:br>
              <a:r>
                <a:rPr lang="en-US" sz="1800" kern="0" dirty="0">
                  <a:solidFill>
                    <a:srgbClr val="FFFFFF"/>
                  </a:solidFill>
                  <a:latin typeface="Arial"/>
                </a:rPr>
                <a:t>Integration</a:t>
              </a:r>
            </a:p>
          </p:txBody>
        </p:sp>
        <p:sp>
          <p:nvSpPr>
            <p:cNvPr id="102" name="Rectangle 101">
              <a:extLst>
                <a:ext uri="{FF2B5EF4-FFF2-40B4-BE49-F238E27FC236}">
                  <a16:creationId xmlns:a16="http://schemas.microsoft.com/office/drawing/2014/main" id="{091CE2B0-4DC6-4049-9D6A-D3F372006B02}"/>
                </a:ext>
              </a:extLst>
            </p:cNvPr>
            <p:cNvSpPr/>
            <p:nvPr/>
          </p:nvSpPr>
          <p:spPr bwMode="gray">
            <a:xfrm>
              <a:off x="913011" y="3434556"/>
              <a:ext cx="1728192" cy="605100"/>
            </a:xfrm>
            <a:prstGeom prst="rect">
              <a:avLst/>
            </a:prstGeom>
            <a:solidFill>
              <a:srgbClr val="4FB81C"/>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A</a:t>
              </a:r>
            </a:p>
          </p:txBody>
        </p:sp>
        <p:cxnSp>
          <p:nvCxnSpPr>
            <p:cNvPr id="9" name="Straight Connector 8">
              <a:extLst>
                <a:ext uri="{FF2B5EF4-FFF2-40B4-BE49-F238E27FC236}">
                  <a16:creationId xmlns:a16="http://schemas.microsoft.com/office/drawing/2014/main" id="{F51726FB-988E-46F8-B91B-652BF30875D1}"/>
                </a:ext>
              </a:extLst>
            </p:cNvPr>
            <p:cNvCxnSpPr>
              <a:cxnSpLocks/>
            </p:cNvCxnSpPr>
            <p:nvPr/>
          </p:nvCxnSpPr>
          <p:spPr>
            <a:xfrm>
              <a:off x="1076023" y="4082628"/>
              <a:ext cx="143022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F2ADC50F-6429-4131-B2A4-B55274FD7FC6}"/>
              </a:ext>
            </a:extLst>
          </p:cNvPr>
          <p:cNvGrpSpPr/>
          <p:nvPr/>
        </p:nvGrpSpPr>
        <p:grpSpPr>
          <a:xfrm>
            <a:off x="2825376" y="3367420"/>
            <a:ext cx="1993186" cy="1737936"/>
            <a:chOff x="913011" y="3434556"/>
            <a:chExt cx="1728192" cy="1584176"/>
          </a:xfrm>
          <a:solidFill>
            <a:srgbClr val="F0AB00"/>
          </a:solidFill>
        </p:grpSpPr>
        <p:sp>
          <p:nvSpPr>
            <p:cNvPr id="145" name="Rectangle 144">
              <a:extLst>
                <a:ext uri="{FF2B5EF4-FFF2-40B4-BE49-F238E27FC236}">
                  <a16:creationId xmlns:a16="http://schemas.microsoft.com/office/drawing/2014/main" id="{104EC913-4BAF-405E-A6F7-6AEB67371619}"/>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Data</a:t>
              </a:r>
              <a:br>
                <a:rPr lang="en-US" sz="1800" kern="0" dirty="0">
                  <a:solidFill>
                    <a:srgbClr val="FFFFFF"/>
                  </a:solidFill>
                  <a:latin typeface="Arial"/>
                </a:rPr>
              </a:br>
              <a:r>
                <a:rPr lang="en-US" sz="1800" kern="0" dirty="0">
                  <a:solidFill>
                    <a:srgbClr val="FFFFFF"/>
                  </a:solidFill>
                  <a:latin typeface="Arial"/>
                </a:rPr>
                <a:t>Integration</a:t>
              </a:r>
            </a:p>
          </p:txBody>
        </p:sp>
        <p:sp>
          <p:nvSpPr>
            <p:cNvPr id="146" name="Rectangle 145">
              <a:extLst>
                <a:ext uri="{FF2B5EF4-FFF2-40B4-BE49-F238E27FC236}">
                  <a16:creationId xmlns:a16="http://schemas.microsoft.com/office/drawing/2014/main" id="{9B7A9C59-9F83-46C5-958F-7B505FDEC3A7}"/>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B</a:t>
              </a:r>
            </a:p>
          </p:txBody>
        </p:sp>
        <p:cxnSp>
          <p:nvCxnSpPr>
            <p:cNvPr id="147" name="Straight Connector 146">
              <a:extLst>
                <a:ext uri="{FF2B5EF4-FFF2-40B4-BE49-F238E27FC236}">
                  <a16:creationId xmlns:a16="http://schemas.microsoft.com/office/drawing/2014/main" id="{A6103D65-EF64-4D06-B5BD-124B860A4333}"/>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E06955A8-6879-4EB6-9E1A-9500FBCBA949}"/>
              </a:ext>
            </a:extLst>
          </p:cNvPr>
          <p:cNvGrpSpPr/>
          <p:nvPr/>
        </p:nvGrpSpPr>
        <p:grpSpPr>
          <a:xfrm>
            <a:off x="5146751" y="3367420"/>
            <a:ext cx="1993186" cy="1737936"/>
            <a:chOff x="913011" y="3434556"/>
            <a:chExt cx="1728192" cy="1584176"/>
          </a:xfrm>
          <a:solidFill>
            <a:srgbClr val="0076CB"/>
          </a:solidFill>
        </p:grpSpPr>
        <p:sp>
          <p:nvSpPr>
            <p:cNvPr id="149" name="Rectangle 148">
              <a:extLst>
                <a:ext uri="{FF2B5EF4-FFF2-40B4-BE49-F238E27FC236}">
                  <a16:creationId xmlns:a16="http://schemas.microsoft.com/office/drawing/2014/main" id="{EBEF4E53-9A92-48C0-8CBF-2E97DFC57DB6}"/>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User   </a:t>
              </a:r>
              <a:br>
                <a:rPr lang="en-US" sz="1800" kern="0" dirty="0">
                  <a:solidFill>
                    <a:srgbClr val="FFFFFF"/>
                  </a:solidFill>
                  <a:latin typeface="Arial"/>
                </a:rPr>
              </a:br>
              <a:r>
                <a:rPr lang="en-US" sz="1800" kern="0" dirty="0">
                  <a:solidFill>
                    <a:srgbClr val="FFFFFF"/>
                  </a:solidFill>
                  <a:latin typeface="Arial"/>
                </a:rPr>
                <a:t>Integration</a:t>
              </a:r>
            </a:p>
          </p:txBody>
        </p:sp>
        <p:sp>
          <p:nvSpPr>
            <p:cNvPr id="150" name="Rectangle 149">
              <a:extLst>
                <a:ext uri="{FF2B5EF4-FFF2-40B4-BE49-F238E27FC236}">
                  <a16:creationId xmlns:a16="http://schemas.microsoft.com/office/drawing/2014/main" id="{4AEFDC02-F36B-4E8E-8680-57E8D556B5EA}"/>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C</a:t>
              </a:r>
            </a:p>
          </p:txBody>
        </p:sp>
        <p:cxnSp>
          <p:nvCxnSpPr>
            <p:cNvPr id="151" name="Straight Connector 150">
              <a:extLst>
                <a:ext uri="{FF2B5EF4-FFF2-40B4-BE49-F238E27FC236}">
                  <a16:creationId xmlns:a16="http://schemas.microsoft.com/office/drawing/2014/main" id="{C2A0856C-47E3-44DC-84DE-A47A8186C220}"/>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E96211B3-1D4A-4C4E-80EA-C00BBB7E9752}"/>
              </a:ext>
            </a:extLst>
          </p:cNvPr>
          <p:cNvGrpSpPr/>
          <p:nvPr/>
        </p:nvGrpSpPr>
        <p:grpSpPr>
          <a:xfrm>
            <a:off x="7468126" y="3367420"/>
            <a:ext cx="1993186" cy="1737936"/>
            <a:chOff x="913011" y="3434556"/>
            <a:chExt cx="1728192" cy="1584176"/>
          </a:xfrm>
          <a:solidFill>
            <a:srgbClr val="E35500"/>
          </a:solidFill>
        </p:grpSpPr>
        <p:sp>
          <p:nvSpPr>
            <p:cNvPr id="153" name="Rectangle 152">
              <a:extLst>
                <a:ext uri="{FF2B5EF4-FFF2-40B4-BE49-F238E27FC236}">
                  <a16:creationId xmlns:a16="http://schemas.microsoft.com/office/drawing/2014/main" id="{21F60719-A7A7-4C31-834D-81D77A10D826}"/>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Thing</a:t>
              </a:r>
              <a:br>
                <a:rPr lang="en-US" sz="1800" kern="0" dirty="0">
                  <a:solidFill>
                    <a:srgbClr val="FFFFFF"/>
                  </a:solidFill>
                  <a:latin typeface="Arial"/>
                </a:rPr>
              </a:br>
              <a:r>
                <a:rPr lang="en-US" sz="1800" kern="0" dirty="0">
                  <a:solidFill>
                    <a:srgbClr val="FFFFFF"/>
                  </a:solidFill>
                  <a:latin typeface="Arial"/>
                </a:rPr>
                <a:t>Integration</a:t>
              </a:r>
            </a:p>
          </p:txBody>
        </p:sp>
        <p:sp>
          <p:nvSpPr>
            <p:cNvPr id="154" name="Rectangle 153">
              <a:extLst>
                <a:ext uri="{FF2B5EF4-FFF2-40B4-BE49-F238E27FC236}">
                  <a16:creationId xmlns:a16="http://schemas.microsoft.com/office/drawing/2014/main" id="{84C31711-F231-40C3-9216-03144C7E9DC6}"/>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D</a:t>
              </a:r>
            </a:p>
          </p:txBody>
        </p:sp>
        <p:cxnSp>
          <p:nvCxnSpPr>
            <p:cNvPr id="155" name="Straight Connector 154">
              <a:extLst>
                <a:ext uri="{FF2B5EF4-FFF2-40B4-BE49-F238E27FC236}">
                  <a16:creationId xmlns:a16="http://schemas.microsoft.com/office/drawing/2014/main" id="{0DB01A26-F510-41A0-AD1D-275CE502D4B8}"/>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9A70B85-E6E4-4396-8A6B-32F1EA49020A}"/>
              </a:ext>
            </a:extLst>
          </p:cNvPr>
          <p:cNvGrpSpPr/>
          <p:nvPr/>
        </p:nvGrpSpPr>
        <p:grpSpPr>
          <a:xfrm>
            <a:off x="9789500" y="3367420"/>
            <a:ext cx="1993186" cy="1737936"/>
            <a:chOff x="913011" y="3434556"/>
            <a:chExt cx="1728192" cy="1584176"/>
          </a:xfrm>
          <a:solidFill>
            <a:srgbClr val="800080"/>
          </a:solidFill>
        </p:grpSpPr>
        <p:sp>
          <p:nvSpPr>
            <p:cNvPr id="157" name="Rectangle 156">
              <a:extLst>
                <a:ext uri="{FF2B5EF4-FFF2-40B4-BE49-F238E27FC236}">
                  <a16:creationId xmlns:a16="http://schemas.microsoft.com/office/drawing/2014/main" id="{5E472624-21A3-4A16-A79F-60B5F55BDCF2}"/>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Cross </a:t>
              </a:r>
              <a:br>
                <a:rPr lang="en-US" sz="1800" kern="0" dirty="0">
                  <a:solidFill>
                    <a:srgbClr val="FFFFFF"/>
                  </a:solidFill>
                  <a:latin typeface="Arial"/>
                </a:rPr>
              </a:br>
              <a:r>
                <a:rPr lang="en-US" sz="1800" kern="0" dirty="0">
                  <a:solidFill>
                    <a:srgbClr val="FFFFFF"/>
                  </a:solidFill>
                  <a:latin typeface="Arial"/>
                </a:rPr>
                <a:t>Use Cases</a:t>
              </a:r>
            </a:p>
          </p:txBody>
        </p:sp>
        <p:sp>
          <p:nvSpPr>
            <p:cNvPr id="158" name="Rectangle 157">
              <a:extLst>
                <a:ext uri="{FF2B5EF4-FFF2-40B4-BE49-F238E27FC236}">
                  <a16:creationId xmlns:a16="http://schemas.microsoft.com/office/drawing/2014/main" id="{10ED839F-A6B0-4A5E-8D49-2FA47442A287}"/>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E</a:t>
              </a:r>
            </a:p>
          </p:txBody>
        </p:sp>
        <p:cxnSp>
          <p:nvCxnSpPr>
            <p:cNvPr id="159" name="Straight Connector 158">
              <a:extLst>
                <a:ext uri="{FF2B5EF4-FFF2-40B4-BE49-F238E27FC236}">
                  <a16:creationId xmlns:a16="http://schemas.microsoft.com/office/drawing/2014/main" id="{B82638FD-A2A8-464D-B0D8-F575F8871953}"/>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8779CD9-C174-4209-A5C4-7A8E1EDF3715}"/>
              </a:ext>
            </a:extLst>
          </p:cNvPr>
          <p:cNvGrpSpPr/>
          <p:nvPr/>
        </p:nvGrpSpPr>
        <p:grpSpPr>
          <a:xfrm>
            <a:off x="456263" y="5709766"/>
            <a:ext cx="11428156" cy="677118"/>
            <a:chOff x="778585" y="6122525"/>
            <a:chExt cx="10878145" cy="677118"/>
          </a:xfrm>
        </p:grpSpPr>
        <p:sp>
          <p:nvSpPr>
            <p:cNvPr id="33" name="TextBox 32">
              <a:extLst>
                <a:ext uri="{FF2B5EF4-FFF2-40B4-BE49-F238E27FC236}">
                  <a16:creationId xmlns:a16="http://schemas.microsoft.com/office/drawing/2014/main" id="{5E29497B-D4F6-446D-B9C2-F19A5C6DFE34}"/>
                </a:ext>
              </a:extLst>
            </p:cNvPr>
            <p:cNvSpPr txBox="1"/>
            <p:nvPr/>
          </p:nvSpPr>
          <p:spPr>
            <a:xfrm>
              <a:off x="2224418" y="6122535"/>
              <a:ext cx="9432312" cy="677108"/>
            </a:xfrm>
            <a:prstGeom prst="rect">
              <a:avLst/>
            </a:prstGeom>
            <a:solidFill>
              <a:schemeClr val="bg1">
                <a:lumMod val="85000"/>
              </a:schemeClr>
            </a:solidFill>
          </p:spPr>
          <p:txBody>
            <a:bodyPr wrap="square" lIns="72000" tIns="36000" rIns="72000" bIns="36000" rtlCol="0" anchor="t">
              <a:noAutofit/>
            </a:bodyPr>
            <a:lstStyle/>
            <a:p>
              <a:pPr lvl="0" algn="just" defTabSz="661988" eaLnBrk="0" fontAlgn="base" hangingPunct="0">
                <a:spcBef>
                  <a:spcPts val="600"/>
                </a:spcBef>
                <a:spcAft>
                  <a:spcPct val="0"/>
                </a:spcAft>
                <a:defRPr/>
              </a:pPr>
              <a:r>
                <a:rPr lang="en-US" sz="1100" kern="0" dirty="0">
                  <a:solidFill>
                    <a:srgbClr val="000000"/>
                  </a:solidFill>
                  <a:latin typeface="Arial"/>
                </a:rPr>
                <a:t>In the next sections, decision table templates are provided per integration style (A to E) that allow you to define integration guidelines for your organization. This template also includes examples on how to map integration styles to technologies/services from the SAP portfolio (based on a typical hybrid landscape). </a:t>
              </a:r>
            </a:p>
            <a:p>
              <a:pPr lvl="0" algn="just" defTabSz="661988" eaLnBrk="0" fontAlgn="base" hangingPunct="0">
                <a:spcBef>
                  <a:spcPts val="600"/>
                </a:spcBef>
                <a:spcAft>
                  <a:spcPct val="0"/>
                </a:spcAft>
                <a:defRPr/>
              </a:pPr>
              <a:r>
                <a:rPr lang="en-US" sz="1100" kern="0" dirty="0">
                  <a:solidFill>
                    <a:srgbClr val="C00000"/>
                  </a:solidFill>
                  <a:latin typeface="Arial"/>
                </a:rPr>
                <a:t>The technology mappings given in the next slides are only illustrative examples that need to be aligned with your specific customer context. </a:t>
              </a:r>
            </a:p>
          </p:txBody>
        </p:sp>
        <p:sp>
          <p:nvSpPr>
            <p:cNvPr id="34" name="TextBox 33">
              <a:extLst>
                <a:ext uri="{FF2B5EF4-FFF2-40B4-BE49-F238E27FC236}">
                  <a16:creationId xmlns:a16="http://schemas.microsoft.com/office/drawing/2014/main" id="{088DB253-613C-411B-A44B-05B2061F9C3C}"/>
                </a:ext>
              </a:extLst>
            </p:cNvPr>
            <p:cNvSpPr txBox="1"/>
            <p:nvPr/>
          </p:nvSpPr>
          <p:spPr>
            <a:xfrm>
              <a:off x="1129034" y="6122534"/>
              <a:ext cx="1106669" cy="677108"/>
            </a:xfrm>
            <a:prstGeom prst="rect">
              <a:avLst/>
            </a:prstGeom>
            <a:solidFill>
              <a:schemeClr val="tx1"/>
            </a:solidFill>
          </p:spPr>
          <p:txBody>
            <a:bodyPr wrap="square" lIns="72000" tIns="288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Explanation</a:t>
              </a:r>
            </a:p>
          </p:txBody>
        </p:sp>
        <p:sp>
          <p:nvSpPr>
            <p:cNvPr id="35" name="TextBox 34">
              <a:extLst>
                <a:ext uri="{FF2B5EF4-FFF2-40B4-BE49-F238E27FC236}">
                  <a16:creationId xmlns:a16="http://schemas.microsoft.com/office/drawing/2014/main" id="{CABE3751-4B94-4F58-9A41-A9C20C65A0FE}"/>
                </a:ext>
              </a:extLst>
            </p:cNvPr>
            <p:cNvSpPr txBox="1"/>
            <p:nvPr/>
          </p:nvSpPr>
          <p:spPr>
            <a:xfrm>
              <a:off x="778585" y="6122525"/>
              <a:ext cx="432191" cy="677108"/>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36" name="Straight Connector 35">
              <a:extLst>
                <a:ext uri="{FF2B5EF4-FFF2-40B4-BE49-F238E27FC236}">
                  <a16:creationId xmlns:a16="http://schemas.microsoft.com/office/drawing/2014/main" id="{257AD98D-C034-45A0-8C56-F837E0A5C73B}"/>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B0E4CB-B8DE-4F8E-AFD2-47AAB9CDF0F8}"/>
                </a:ext>
              </a:extLst>
            </p:cNvPr>
            <p:cNvCxnSpPr>
              <a:cxnSpLocks/>
            </p:cNvCxnSpPr>
            <p:nvPr/>
          </p:nvCxnSpPr>
          <p:spPr>
            <a:xfrm flipH="1">
              <a:off x="1144717" y="6674302"/>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0" name="Picture 39">
            <a:extLst>
              <a:ext uri="{FF2B5EF4-FFF2-40B4-BE49-F238E27FC236}">
                <a16:creationId xmlns:a16="http://schemas.microsoft.com/office/drawing/2014/main" id="{E331966D-9C5F-4B01-A227-033735961B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717" y="5728756"/>
            <a:ext cx="525620" cy="513806"/>
          </a:xfrm>
          <a:prstGeom prst="rect">
            <a:avLst/>
          </a:prstGeom>
        </p:spPr>
      </p:pic>
    </p:spTree>
    <p:extLst>
      <p:ext uri="{BB962C8B-B14F-4D97-AF65-F5344CB8AC3E}">
        <p14:creationId xmlns:p14="http://schemas.microsoft.com/office/powerpoint/2010/main" val="597958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44623F31-1968-4441-B077-63F863B519D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Integration Technology Mapping</a:t>
            </a:r>
            <a:br>
              <a:rPr lang="en-US" dirty="0">
                <a:solidFill>
                  <a:srgbClr val="000000"/>
                </a:solidFill>
                <a:latin typeface="Arial"/>
              </a:rPr>
            </a:br>
            <a:r>
              <a:rPr lang="en-US" sz="2000" b="0" dirty="0">
                <a:solidFill>
                  <a:srgbClr val="000000"/>
                </a:solidFill>
                <a:latin typeface="Arial"/>
              </a:rPr>
              <a:t>Derive Integration Guidelines for Your Organization </a:t>
            </a:r>
            <a:endParaRPr lang="de-DE" b="0" dirty="0">
              <a:solidFill>
                <a:srgbClr val="000000"/>
              </a:solidFill>
              <a:latin typeface="Arial"/>
            </a:endParaRPr>
          </a:p>
        </p:txBody>
      </p:sp>
      <p:sp>
        <p:nvSpPr>
          <p:cNvPr id="5" name="Slide Number Placeholder 4">
            <a:extLst>
              <a:ext uri="{FF2B5EF4-FFF2-40B4-BE49-F238E27FC236}">
                <a16:creationId xmlns:a16="http://schemas.microsoft.com/office/drawing/2014/main" id="{2272113A-2B70-4E0B-AA27-C5A5603E4284}"/>
              </a:ext>
            </a:extLst>
          </p:cNvPr>
          <p:cNvSpPr>
            <a:spLocks noGrp="1"/>
          </p:cNvSpPr>
          <p:nvPr>
            <p:ph type="sldNum" sz="quarter" idx="12"/>
          </p:nvPr>
        </p:nvSpPr>
        <p:spPr/>
        <p:txBody>
          <a:bodyPr/>
          <a:lstStyle/>
          <a:p>
            <a:fld id="{DB6A9238-A6DB-4432-B073-8C8D0256CD0B}" type="slidenum">
              <a:rPr lang="de-DE" sz="1000" smtClean="0"/>
              <a:pPr/>
              <a:t>37</a:t>
            </a:fld>
            <a:endParaRPr lang="de-DE" sz="1000" dirty="0"/>
          </a:p>
        </p:txBody>
      </p:sp>
      <p:grpSp>
        <p:nvGrpSpPr>
          <p:cNvPr id="12" name="Group 11">
            <a:extLst>
              <a:ext uri="{FF2B5EF4-FFF2-40B4-BE49-F238E27FC236}">
                <a16:creationId xmlns:a16="http://schemas.microsoft.com/office/drawing/2014/main" id="{ADE68A68-BC7D-4F00-B9E8-EBE12E1E6582}"/>
              </a:ext>
            </a:extLst>
          </p:cNvPr>
          <p:cNvGrpSpPr/>
          <p:nvPr/>
        </p:nvGrpSpPr>
        <p:grpSpPr>
          <a:xfrm>
            <a:off x="8372079" y="467378"/>
            <a:ext cx="3410607" cy="677108"/>
            <a:chOff x="8348701" y="504000"/>
            <a:chExt cx="3410607" cy="677108"/>
          </a:xfrm>
        </p:grpSpPr>
        <p:sp>
          <p:nvSpPr>
            <p:cNvPr id="13" name="Rectangle 12">
              <a:extLst>
                <a:ext uri="{FF2B5EF4-FFF2-40B4-BE49-F238E27FC236}">
                  <a16:creationId xmlns:a16="http://schemas.microsoft.com/office/drawing/2014/main" id="{E2FB1A95-A82A-422C-9F4D-91E87805C40C}"/>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14" name="Rectangle 13">
              <a:extLst>
                <a:ext uri="{FF2B5EF4-FFF2-40B4-BE49-F238E27FC236}">
                  <a16:creationId xmlns:a16="http://schemas.microsoft.com/office/drawing/2014/main" id="{92C794A4-6F75-40C7-A039-2AA5EA1E3E21}"/>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15" name="Rectangle 14">
              <a:extLst>
                <a:ext uri="{FF2B5EF4-FFF2-40B4-BE49-F238E27FC236}">
                  <a16:creationId xmlns:a16="http://schemas.microsoft.com/office/drawing/2014/main" id="{6E8DA997-878A-42BD-B267-90475EEDBFA0}"/>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17" name="Straight Arrow Connector 16">
              <a:extLst>
                <a:ext uri="{FF2B5EF4-FFF2-40B4-BE49-F238E27FC236}">
                  <a16:creationId xmlns:a16="http://schemas.microsoft.com/office/drawing/2014/main" id="{EC304190-2A19-460E-8A4C-CBD6ED3A0FE2}"/>
                </a:ext>
              </a:extLst>
            </p:cNvPr>
            <p:cNvCxnSpPr>
              <a:stCxn id="13" idx="3"/>
              <a:endCxn id="1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2117621-1702-4B72-9D0B-3F37E6A7A245}"/>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E7D13F8C-0125-4660-92F4-C8E1D3987BF2}"/>
              </a:ext>
            </a:extLst>
          </p:cNvPr>
          <p:cNvGrpSpPr/>
          <p:nvPr/>
        </p:nvGrpSpPr>
        <p:grpSpPr>
          <a:xfrm>
            <a:off x="504001" y="3367420"/>
            <a:ext cx="1993186" cy="1737936"/>
            <a:chOff x="913011" y="3434556"/>
            <a:chExt cx="1728192" cy="1584176"/>
          </a:xfrm>
        </p:grpSpPr>
        <p:sp>
          <p:nvSpPr>
            <p:cNvPr id="27" name="Rectangle 26">
              <a:extLst>
                <a:ext uri="{FF2B5EF4-FFF2-40B4-BE49-F238E27FC236}">
                  <a16:creationId xmlns:a16="http://schemas.microsoft.com/office/drawing/2014/main" id="{1428907E-38D3-41F3-A048-8FC8074E90AE}"/>
                </a:ext>
              </a:extLst>
            </p:cNvPr>
            <p:cNvSpPr/>
            <p:nvPr/>
          </p:nvSpPr>
          <p:spPr bwMode="gray">
            <a:xfrm>
              <a:off x="913011" y="3988611"/>
              <a:ext cx="1728192" cy="1030121"/>
            </a:xfrm>
            <a:prstGeom prst="rect">
              <a:avLst/>
            </a:prstGeom>
            <a:solidFill>
              <a:srgbClr val="4FB81C"/>
            </a:solid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Process  </a:t>
              </a:r>
              <a:br>
                <a:rPr lang="en-US" sz="1800" kern="0" dirty="0">
                  <a:solidFill>
                    <a:srgbClr val="FFFFFF"/>
                  </a:solidFill>
                  <a:latin typeface="Arial"/>
                </a:rPr>
              </a:br>
              <a:r>
                <a:rPr lang="en-US" sz="1800" kern="0" dirty="0">
                  <a:solidFill>
                    <a:srgbClr val="FFFFFF"/>
                  </a:solidFill>
                  <a:latin typeface="Arial"/>
                </a:rPr>
                <a:t>Integration</a:t>
              </a:r>
            </a:p>
          </p:txBody>
        </p:sp>
        <p:sp>
          <p:nvSpPr>
            <p:cNvPr id="102" name="Rectangle 101">
              <a:extLst>
                <a:ext uri="{FF2B5EF4-FFF2-40B4-BE49-F238E27FC236}">
                  <a16:creationId xmlns:a16="http://schemas.microsoft.com/office/drawing/2014/main" id="{091CE2B0-4DC6-4049-9D6A-D3F372006B02}"/>
                </a:ext>
              </a:extLst>
            </p:cNvPr>
            <p:cNvSpPr/>
            <p:nvPr/>
          </p:nvSpPr>
          <p:spPr bwMode="gray">
            <a:xfrm>
              <a:off x="913011" y="3434556"/>
              <a:ext cx="1728192" cy="605100"/>
            </a:xfrm>
            <a:prstGeom prst="rect">
              <a:avLst/>
            </a:prstGeom>
            <a:solidFill>
              <a:srgbClr val="4FB81C"/>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A</a:t>
              </a:r>
            </a:p>
          </p:txBody>
        </p:sp>
        <p:cxnSp>
          <p:nvCxnSpPr>
            <p:cNvPr id="9" name="Straight Connector 8">
              <a:extLst>
                <a:ext uri="{FF2B5EF4-FFF2-40B4-BE49-F238E27FC236}">
                  <a16:creationId xmlns:a16="http://schemas.microsoft.com/office/drawing/2014/main" id="{F51726FB-988E-46F8-B91B-652BF30875D1}"/>
                </a:ext>
              </a:extLst>
            </p:cNvPr>
            <p:cNvCxnSpPr>
              <a:cxnSpLocks/>
            </p:cNvCxnSpPr>
            <p:nvPr/>
          </p:nvCxnSpPr>
          <p:spPr>
            <a:xfrm>
              <a:off x="1076023" y="4082628"/>
              <a:ext cx="143022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F2ADC50F-6429-4131-B2A4-B55274FD7FC6}"/>
              </a:ext>
            </a:extLst>
          </p:cNvPr>
          <p:cNvGrpSpPr/>
          <p:nvPr/>
        </p:nvGrpSpPr>
        <p:grpSpPr>
          <a:xfrm>
            <a:off x="2825376" y="3367420"/>
            <a:ext cx="1993186" cy="1737936"/>
            <a:chOff x="913011" y="3434556"/>
            <a:chExt cx="1728192" cy="1584176"/>
          </a:xfrm>
          <a:solidFill>
            <a:schemeClr val="bg1">
              <a:lumMod val="85000"/>
            </a:schemeClr>
          </a:solidFill>
        </p:grpSpPr>
        <p:sp>
          <p:nvSpPr>
            <p:cNvPr id="145" name="Rectangle 144">
              <a:extLst>
                <a:ext uri="{FF2B5EF4-FFF2-40B4-BE49-F238E27FC236}">
                  <a16:creationId xmlns:a16="http://schemas.microsoft.com/office/drawing/2014/main" id="{104EC913-4BAF-405E-A6F7-6AEB67371619}"/>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Data</a:t>
              </a:r>
              <a:br>
                <a:rPr lang="en-US" sz="1800" kern="0" dirty="0">
                  <a:solidFill>
                    <a:srgbClr val="FFFFFF"/>
                  </a:solidFill>
                  <a:latin typeface="Arial"/>
                </a:rPr>
              </a:br>
              <a:r>
                <a:rPr lang="en-US" sz="1800" kern="0" dirty="0">
                  <a:solidFill>
                    <a:srgbClr val="FFFFFF"/>
                  </a:solidFill>
                  <a:latin typeface="Arial"/>
                </a:rPr>
                <a:t>Integration</a:t>
              </a:r>
            </a:p>
          </p:txBody>
        </p:sp>
        <p:sp>
          <p:nvSpPr>
            <p:cNvPr id="146" name="Rectangle 145">
              <a:extLst>
                <a:ext uri="{FF2B5EF4-FFF2-40B4-BE49-F238E27FC236}">
                  <a16:creationId xmlns:a16="http://schemas.microsoft.com/office/drawing/2014/main" id="{9B7A9C59-9F83-46C5-958F-7B505FDEC3A7}"/>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B</a:t>
              </a:r>
            </a:p>
          </p:txBody>
        </p:sp>
        <p:cxnSp>
          <p:nvCxnSpPr>
            <p:cNvPr id="147" name="Straight Connector 146">
              <a:extLst>
                <a:ext uri="{FF2B5EF4-FFF2-40B4-BE49-F238E27FC236}">
                  <a16:creationId xmlns:a16="http://schemas.microsoft.com/office/drawing/2014/main" id="{A6103D65-EF64-4D06-B5BD-124B860A4333}"/>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E06955A8-6879-4EB6-9E1A-9500FBCBA949}"/>
              </a:ext>
            </a:extLst>
          </p:cNvPr>
          <p:cNvGrpSpPr/>
          <p:nvPr/>
        </p:nvGrpSpPr>
        <p:grpSpPr>
          <a:xfrm>
            <a:off x="5146751" y="3367420"/>
            <a:ext cx="1993186" cy="1737936"/>
            <a:chOff x="913011" y="3434556"/>
            <a:chExt cx="1728192" cy="1584176"/>
          </a:xfrm>
          <a:solidFill>
            <a:schemeClr val="bg1">
              <a:lumMod val="85000"/>
            </a:schemeClr>
          </a:solidFill>
        </p:grpSpPr>
        <p:sp>
          <p:nvSpPr>
            <p:cNvPr id="149" name="Rectangle 148">
              <a:extLst>
                <a:ext uri="{FF2B5EF4-FFF2-40B4-BE49-F238E27FC236}">
                  <a16:creationId xmlns:a16="http://schemas.microsoft.com/office/drawing/2014/main" id="{EBEF4E53-9A92-48C0-8CBF-2E97DFC57DB6}"/>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User   </a:t>
              </a:r>
              <a:br>
                <a:rPr lang="en-US" sz="1800" kern="0" dirty="0">
                  <a:solidFill>
                    <a:srgbClr val="FFFFFF"/>
                  </a:solidFill>
                  <a:latin typeface="Arial"/>
                </a:rPr>
              </a:br>
              <a:r>
                <a:rPr lang="en-US" sz="1800" kern="0" dirty="0">
                  <a:solidFill>
                    <a:srgbClr val="FFFFFF"/>
                  </a:solidFill>
                  <a:latin typeface="Arial"/>
                </a:rPr>
                <a:t>Integration</a:t>
              </a:r>
            </a:p>
          </p:txBody>
        </p:sp>
        <p:sp>
          <p:nvSpPr>
            <p:cNvPr id="150" name="Rectangle 149">
              <a:extLst>
                <a:ext uri="{FF2B5EF4-FFF2-40B4-BE49-F238E27FC236}">
                  <a16:creationId xmlns:a16="http://schemas.microsoft.com/office/drawing/2014/main" id="{4AEFDC02-F36B-4E8E-8680-57E8D556B5EA}"/>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C</a:t>
              </a:r>
            </a:p>
          </p:txBody>
        </p:sp>
        <p:cxnSp>
          <p:nvCxnSpPr>
            <p:cNvPr id="151" name="Straight Connector 150">
              <a:extLst>
                <a:ext uri="{FF2B5EF4-FFF2-40B4-BE49-F238E27FC236}">
                  <a16:creationId xmlns:a16="http://schemas.microsoft.com/office/drawing/2014/main" id="{C2A0856C-47E3-44DC-84DE-A47A8186C220}"/>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E96211B3-1D4A-4C4E-80EA-C00BBB7E9752}"/>
              </a:ext>
            </a:extLst>
          </p:cNvPr>
          <p:cNvGrpSpPr/>
          <p:nvPr/>
        </p:nvGrpSpPr>
        <p:grpSpPr>
          <a:xfrm>
            <a:off x="7468126" y="3367420"/>
            <a:ext cx="1993186" cy="1737936"/>
            <a:chOff x="913011" y="3434556"/>
            <a:chExt cx="1728192" cy="1584176"/>
          </a:xfrm>
          <a:solidFill>
            <a:schemeClr val="bg1">
              <a:lumMod val="85000"/>
            </a:schemeClr>
          </a:solidFill>
        </p:grpSpPr>
        <p:sp>
          <p:nvSpPr>
            <p:cNvPr id="153" name="Rectangle 152">
              <a:extLst>
                <a:ext uri="{FF2B5EF4-FFF2-40B4-BE49-F238E27FC236}">
                  <a16:creationId xmlns:a16="http://schemas.microsoft.com/office/drawing/2014/main" id="{21F60719-A7A7-4C31-834D-81D77A10D826}"/>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Thing</a:t>
              </a:r>
              <a:br>
                <a:rPr lang="en-US" sz="1800" kern="0" dirty="0">
                  <a:solidFill>
                    <a:srgbClr val="FFFFFF"/>
                  </a:solidFill>
                  <a:latin typeface="Arial"/>
                </a:rPr>
              </a:br>
              <a:r>
                <a:rPr lang="en-US" sz="1800" kern="0" dirty="0">
                  <a:solidFill>
                    <a:srgbClr val="FFFFFF"/>
                  </a:solidFill>
                  <a:latin typeface="Arial"/>
                </a:rPr>
                <a:t>Integration</a:t>
              </a:r>
            </a:p>
          </p:txBody>
        </p:sp>
        <p:sp>
          <p:nvSpPr>
            <p:cNvPr id="154" name="Rectangle 153">
              <a:extLst>
                <a:ext uri="{FF2B5EF4-FFF2-40B4-BE49-F238E27FC236}">
                  <a16:creationId xmlns:a16="http://schemas.microsoft.com/office/drawing/2014/main" id="{84C31711-F231-40C3-9216-03144C7E9DC6}"/>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D</a:t>
              </a:r>
            </a:p>
          </p:txBody>
        </p:sp>
        <p:cxnSp>
          <p:nvCxnSpPr>
            <p:cNvPr id="155" name="Straight Connector 154">
              <a:extLst>
                <a:ext uri="{FF2B5EF4-FFF2-40B4-BE49-F238E27FC236}">
                  <a16:creationId xmlns:a16="http://schemas.microsoft.com/office/drawing/2014/main" id="{0DB01A26-F510-41A0-AD1D-275CE502D4B8}"/>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9A70B85-E6E4-4396-8A6B-32F1EA49020A}"/>
              </a:ext>
            </a:extLst>
          </p:cNvPr>
          <p:cNvGrpSpPr/>
          <p:nvPr/>
        </p:nvGrpSpPr>
        <p:grpSpPr>
          <a:xfrm>
            <a:off x="9789500" y="3367420"/>
            <a:ext cx="1993186" cy="1737936"/>
            <a:chOff x="913011" y="3434556"/>
            <a:chExt cx="1728192" cy="1584176"/>
          </a:xfrm>
          <a:solidFill>
            <a:schemeClr val="bg1">
              <a:lumMod val="85000"/>
            </a:schemeClr>
          </a:solidFill>
        </p:grpSpPr>
        <p:sp>
          <p:nvSpPr>
            <p:cNvPr id="157" name="Rectangle 156">
              <a:extLst>
                <a:ext uri="{FF2B5EF4-FFF2-40B4-BE49-F238E27FC236}">
                  <a16:creationId xmlns:a16="http://schemas.microsoft.com/office/drawing/2014/main" id="{5E472624-21A3-4A16-A79F-60B5F55BDCF2}"/>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Cross </a:t>
              </a:r>
              <a:br>
                <a:rPr lang="en-US" sz="1800" kern="0" dirty="0">
                  <a:solidFill>
                    <a:srgbClr val="FFFFFF"/>
                  </a:solidFill>
                  <a:latin typeface="Arial"/>
                </a:rPr>
              </a:br>
              <a:r>
                <a:rPr lang="en-US" sz="1800" kern="0" dirty="0">
                  <a:solidFill>
                    <a:srgbClr val="FFFFFF"/>
                  </a:solidFill>
                  <a:latin typeface="Arial"/>
                </a:rPr>
                <a:t>Use Cases</a:t>
              </a:r>
            </a:p>
          </p:txBody>
        </p:sp>
        <p:sp>
          <p:nvSpPr>
            <p:cNvPr id="158" name="Rectangle 157">
              <a:extLst>
                <a:ext uri="{FF2B5EF4-FFF2-40B4-BE49-F238E27FC236}">
                  <a16:creationId xmlns:a16="http://schemas.microsoft.com/office/drawing/2014/main" id="{10ED839F-A6B0-4A5E-8D49-2FA47442A287}"/>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E</a:t>
              </a:r>
            </a:p>
          </p:txBody>
        </p:sp>
        <p:cxnSp>
          <p:nvCxnSpPr>
            <p:cNvPr id="159" name="Straight Connector 158">
              <a:extLst>
                <a:ext uri="{FF2B5EF4-FFF2-40B4-BE49-F238E27FC236}">
                  <a16:creationId xmlns:a16="http://schemas.microsoft.com/office/drawing/2014/main" id="{B82638FD-A2A8-464D-B0D8-F575F8871953}"/>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4220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lide Number Placeholder 1">
            <a:extLst>
              <a:ext uri="{FF2B5EF4-FFF2-40B4-BE49-F238E27FC236}">
                <a16:creationId xmlns:a16="http://schemas.microsoft.com/office/drawing/2014/main" id="{CECA16D5-D8B8-4759-9654-79D3E2B25C88}"/>
              </a:ext>
            </a:extLst>
          </p:cNvPr>
          <p:cNvSpPr>
            <a:spLocks noGrp="1"/>
          </p:cNvSpPr>
          <p:nvPr>
            <p:ph type="sldNum" sz="quarter" idx="12"/>
          </p:nvPr>
        </p:nvSpPr>
        <p:spPr>
          <a:xfrm>
            <a:off x="9156702" y="6386884"/>
            <a:ext cx="2845541" cy="365717"/>
          </a:xfrm>
        </p:spPr>
        <p:txBody>
          <a:bodyPr/>
          <a:lstStyle/>
          <a:p>
            <a:fld id="{DB6A9238-A6DB-4432-B073-8C8D0256CD0B}" type="slidenum">
              <a:rPr lang="de-DE" sz="1000" smtClean="0"/>
              <a:pPr/>
              <a:t>38</a:t>
            </a:fld>
            <a:endParaRPr lang="de-DE" sz="1000" dirty="0"/>
          </a:p>
        </p:txBody>
      </p:sp>
      <p:grpSp>
        <p:nvGrpSpPr>
          <p:cNvPr id="188" name="Group 187">
            <a:extLst>
              <a:ext uri="{FF2B5EF4-FFF2-40B4-BE49-F238E27FC236}">
                <a16:creationId xmlns:a16="http://schemas.microsoft.com/office/drawing/2014/main" id="{C289106E-1E69-48FC-8FD7-51C1C29F6A7A}"/>
              </a:ext>
            </a:extLst>
          </p:cNvPr>
          <p:cNvGrpSpPr/>
          <p:nvPr/>
        </p:nvGrpSpPr>
        <p:grpSpPr>
          <a:xfrm>
            <a:off x="8372079" y="467378"/>
            <a:ext cx="3410607" cy="677108"/>
            <a:chOff x="8348701" y="504000"/>
            <a:chExt cx="3410607" cy="677108"/>
          </a:xfrm>
        </p:grpSpPr>
        <p:sp>
          <p:nvSpPr>
            <p:cNvPr id="190" name="Rectangle 189">
              <a:extLst>
                <a:ext uri="{FF2B5EF4-FFF2-40B4-BE49-F238E27FC236}">
                  <a16:creationId xmlns:a16="http://schemas.microsoft.com/office/drawing/2014/main" id="{81A5FE36-D042-4030-BA50-B0BFFA011B5B}"/>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196" name="Rectangle 195">
              <a:extLst>
                <a:ext uri="{FF2B5EF4-FFF2-40B4-BE49-F238E27FC236}">
                  <a16:creationId xmlns:a16="http://schemas.microsoft.com/office/drawing/2014/main" id="{94B8EFCC-4095-4E5A-BA95-D5E980F7DD10}"/>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199" name="Rectangle 198">
              <a:extLst>
                <a:ext uri="{FF2B5EF4-FFF2-40B4-BE49-F238E27FC236}">
                  <a16:creationId xmlns:a16="http://schemas.microsoft.com/office/drawing/2014/main" id="{4DB75013-00B7-4B27-B9BB-FF9F605A5EC2}"/>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200" name="Straight Arrow Connector 199">
              <a:extLst>
                <a:ext uri="{FF2B5EF4-FFF2-40B4-BE49-F238E27FC236}">
                  <a16:creationId xmlns:a16="http://schemas.microsoft.com/office/drawing/2014/main" id="{D0B1C51F-5CE2-4564-90D0-95A1F644C4BC}"/>
                </a:ext>
              </a:extLst>
            </p:cNvPr>
            <p:cNvCxnSpPr>
              <a:stCxn id="190" idx="3"/>
              <a:endCxn id="196"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8FF3DB98-7FD2-4326-9285-F803CDFDFE89}"/>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202" name="Title 3">
            <a:extLst>
              <a:ext uri="{FF2B5EF4-FFF2-40B4-BE49-F238E27FC236}">
                <a16:creationId xmlns:a16="http://schemas.microsoft.com/office/drawing/2014/main" id="{BE78E6D4-0E84-41F9-A286-E40CC5E25E2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Process Integration Style</a:t>
            </a:r>
            <a:br>
              <a:rPr lang="en-US" dirty="0">
                <a:solidFill>
                  <a:srgbClr val="000000"/>
                </a:solidFill>
                <a:latin typeface="Arial"/>
              </a:rPr>
            </a:br>
            <a:r>
              <a:rPr lang="en-US" sz="2000" b="0" dirty="0">
                <a:solidFill>
                  <a:srgbClr val="000000"/>
                </a:solidFill>
                <a:latin typeface="Arial"/>
              </a:rPr>
              <a:t>Overview</a:t>
            </a:r>
            <a:endParaRPr lang="de-DE" b="0" dirty="0">
              <a:solidFill>
                <a:srgbClr val="000000"/>
              </a:solidFill>
              <a:latin typeface="Arial"/>
            </a:endParaRPr>
          </a:p>
        </p:txBody>
      </p:sp>
      <p:grpSp>
        <p:nvGrpSpPr>
          <p:cNvPr id="187" name="Group 186">
            <a:extLst>
              <a:ext uri="{FF2B5EF4-FFF2-40B4-BE49-F238E27FC236}">
                <a16:creationId xmlns:a16="http://schemas.microsoft.com/office/drawing/2014/main" id="{9E763995-8D73-4A92-AEEB-23518AF8072E}"/>
              </a:ext>
            </a:extLst>
          </p:cNvPr>
          <p:cNvGrpSpPr/>
          <p:nvPr/>
        </p:nvGrpSpPr>
        <p:grpSpPr>
          <a:xfrm>
            <a:off x="487708" y="2131620"/>
            <a:ext cx="5340284" cy="3768156"/>
            <a:chOff x="487708" y="2099367"/>
            <a:chExt cx="5340284" cy="3768156"/>
          </a:xfrm>
        </p:grpSpPr>
        <p:sp>
          <p:nvSpPr>
            <p:cNvPr id="189" name="Rectangle 188">
              <a:extLst>
                <a:ext uri="{FF2B5EF4-FFF2-40B4-BE49-F238E27FC236}">
                  <a16:creationId xmlns:a16="http://schemas.microsoft.com/office/drawing/2014/main" id="{7CDF8F84-58F4-4203-A187-25AB7A21D56D}"/>
                </a:ext>
              </a:extLst>
            </p:cNvPr>
            <p:cNvSpPr/>
            <p:nvPr/>
          </p:nvSpPr>
          <p:spPr bwMode="gray">
            <a:xfrm>
              <a:off x="1719520" y="2099367"/>
              <a:ext cx="2875100" cy="933975"/>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03" name="Rectangle 202">
              <a:extLst>
                <a:ext uri="{FF2B5EF4-FFF2-40B4-BE49-F238E27FC236}">
                  <a16:creationId xmlns:a16="http://schemas.microsoft.com/office/drawing/2014/main" id="{23DD2817-45EC-47BF-8F5E-666FD945E308}"/>
                </a:ext>
              </a:extLst>
            </p:cNvPr>
            <p:cNvSpPr/>
            <p:nvPr/>
          </p:nvSpPr>
          <p:spPr bwMode="gray">
            <a:xfrm>
              <a:off x="1721412" y="2099367"/>
              <a:ext cx="1774835" cy="1294868"/>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04" name="Rectangle 203">
              <a:extLst>
                <a:ext uri="{FF2B5EF4-FFF2-40B4-BE49-F238E27FC236}">
                  <a16:creationId xmlns:a16="http://schemas.microsoft.com/office/drawing/2014/main" id="{F7F25789-7FD0-4A47-BD35-E52E4B326E72}"/>
                </a:ext>
              </a:extLst>
            </p:cNvPr>
            <p:cNvSpPr/>
            <p:nvPr/>
          </p:nvSpPr>
          <p:spPr bwMode="gray">
            <a:xfrm>
              <a:off x="1731936" y="3025320"/>
              <a:ext cx="1182674" cy="97385"/>
            </a:xfrm>
            <a:prstGeom prst="rect">
              <a:avLst/>
            </a:prstGeom>
            <a:solidFill>
              <a:srgbClr val="FFFFFF">
                <a:lumMod val="95000"/>
              </a:srgbClr>
            </a:solidFill>
            <a:ln w="19050" algn="ctr">
              <a:no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cxnSp>
          <p:nvCxnSpPr>
            <p:cNvPr id="205" name="Straight Connector 204">
              <a:extLst>
                <a:ext uri="{FF2B5EF4-FFF2-40B4-BE49-F238E27FC236}">
                  <a16:creationId xmlns:a16="http://schemas.microsoft.com/office/drawing/2014/main" id="{C6F63051-0B6A-45A0-8641-3E791F6717C7}"/>
                </a:ext>
              </a:extLst>
            </p:cNvPr>
            <p:cNvCxnSpPr>
              <a:cxnSpLocks/>
            </p:cNvCxnSpPr>
            <p:nvPr/>
          </p:nvCxnSpPr>
          <p:spPr>
            <a:xfrm>
              <a:off x="1719520" y="3629150"/>
              <a:ext cx="2897489" cy="0"/>
            </a:xfrm>
            <a:prstGeom prst="line">
              <a:avLst/>
            </a:prstGeom>
            <a:noFill/>
            <a:ln w="19050" cap="flat" cmpd="sng" algn="ctr">
              <a:solidFill>
                <a:srgbClr val="CCCCCC">
                  <a:lumMod val="50000"/>
                </a:srgbClr>
              </a:solidFill>
              <a:prstDash val="solid"/>
            </a:ln>
            <a:effectLst/>
          </p:spPr>
        </p:cxnSp>
        <p:sp>
          <p:nvSpPr>
            <p:cNvPr id="206" name="TextBox 45">
              <a:extLst>
                <a:ext uri="{FF2B5EF4-FFF2-40B4-BE49-F238E27FC236}">
                  <a16:creationId xmlns:a16="http://schemas.microsoft.com/office/drawing/2014/main" id="{A3F6460F-9014-4BAE-A2E5-FE4DD7C8357B}"/>
                </a:ext>
              </a:extLst>
            </p:cNvPr>
            <p:cNvSpPr txBox="1">
              <a:spLocks noChangeArrowheads="1"/>
            </p:cNvSpPr>
            <p:nvPr/>
          </p:nvSpPr>
          <p:spPr bwMode="auto">
            <a:xfrm>
              <a:off x="1611615" y="3596509"/>
              <a:ext cx="1152532" cy="217625"/>
            </a:xfrm>
            <a:prstGeom prst="rect">
              <a:avLst/>
            </a:prstGeom>
            <a:noFill/>
            <a:ln w="9525">
              <a:noFill/>
              <a:miter lim="800000"/>
              <a:headEnd/>
              <a:tailEnd/>
            </a:ln>
          </p:spPr>
          <p:txBody>
            <a:bodyPr wrap="square" lIns="108842" tIns="54420" rIns="108842" bIns="54420">
              <a:spAutoFit/>
            </a:bodyPr>
            <a:lstStyle/>
            <a:p>
              <a:pPr defTabSz="1088776">
                <a:buClr>
                  <a:srgbClr val="F0AB00"/>
                </a:buClr>
                <a:buSzPct val="80000"/>
                <a:buFont typeface="Wingdings" pitchFamily="2" charset="2"/>
                <a:buNone/>
                <a:defRPr/>
              </a:pPr>
              <a:r>
                <a:rPr lang="en-US" sz="700" b="1" kern="0" dirty="0">
                  <a:solidFill>
                    <a:srgbClr val="000000">
                      <a:lumMod val="75000"/>
                      <a:lumOff val="25000"/>
                    </a:srgbClr>
                  </a:solidFill>
                  <a:latin typeface="Arial"/>
                  <a:cs typeface="Arial"/>
                </a:rPr>
                <a:t>On-Premise</a:t>
              </a:r>
            </a:p>
          </p:txBody>
        </p:sp>
        <p:sp>
          <p:nvSpPr>
            <p:cNvPr id="207" name="Rectangle 206">
              <a:extLst>
                <a:ext uri="{FF2B5EF4-FFF2-40B4-BE49-F238E27FC236}">
                  <a16:creationId xmlns:a16="http://schemas.microsoft.com/office/drawing/2014/main" id="{82EE9400-97ED-4F5E-B64D-308C638DC6FB}"/>
                </a:ext>
              </a:extLst>
            </p:cNvPr>
            <p:cNvSpPr/>
            <p:nvPr/>
          </p:nvSpPr>
          <p:spPr bwMode="gray">
            <a:xfrm>
              <a:off x="1719520" y="3897840"/>
              <a:ext cx="2889730" cy="997306"/>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08" name="Rectangle 207">
              <a:extLst>
                <a:ext uri="{FF2B5EF4-FFF2-40B4-BE49-F238E27FC236}">
                  <a16:creationId xmlns:a16="http://schemas.microsoft.com/office/drawing/2014/main" id="{640E4FDC-F9D0-4DB5-BA6D-F6204AB966F5}"/>
                </a:ext>
              </a:extLst>
            </p:cNvPr>
            <p:cNvSpPr/>
            <p:nvPr/>
          </p:nvSpPr>
          <p:spPr bwMode="gray">
            <a:xfrm>
              <a:off x="1882933" y="4013379"/>
              <a:ext cx="1518521" cy="696884"/>
            </a:xfrm>
            <a:prstGeom prst="rect">
              <a:avLst/>
            </a:prstGeom>
            <a:noFill/>
            <a:ln w="6350" algn="ctr">
              <a:solidFill>
                <a:srgbClr val="000000"/>
              </a:solidFill>
              <a:miter lim="800000"/>
              <a:headEnd/>
              <a:tailEnd/>
            </a:ln>
          </p:spPr>
          <p:txBody>
            <a:bodyPr lIns="36000" tIns="72000" rIns="36000" bIns="72000" rtlCol="0" anchor="ctr"/>
            <a:lstStyle/>
            <a:p>
              <a:pPr algn="ctr" defTabSz="914400" fontAlgn="base">
                <a:spcBef>
                  <a:spcPct val="50000"/>
                </a:spcBef>
                <a:spcAft>
                  <a:spcPct val="0"/>
                </a:spcAft>
                <a:buClr>
                  <a:srgbClr val="F0AB00"/>
                </a:buClr>
                <a:buSzPct val="80000"/>
                <a:defRPr/>
              </a:pPr>
              <a:endParaRPr lang="en-US" sz="500" b="1" kern="0" dirty="0">
                <a:solidFill>
                  <a:srgbClr val="000000"/>
                </a:solidFill>
                <a:latin typeface="Arial"/>
                <a:ea typeface="Arial Unicode MS" pitchFamily="34" charset="-128"/>
                <a:cs typeface="Arial"/>
              </a:endParaRPr>
            </a:p>
          </p:txBody>
        </p:sp>
        <p:sp>
          <p:nvSpPr>
            <p:cNvPr id="209" name="Rectangle 208">
              <a:extLst>
                <a:ext uri="{FF2B5EF4-FFF2-40B4-BE49-F238E27FC236}">
                  <a16:creationId xmlns:a16="http://schemas.microsoft.com/office/drawing/2014/main" id="{96969A1F-6EF9-4A24-8459-D76940E89611}"/>
                </a:ext>
              </a:extLst>
            </p:cNvPr>
            <p:cNvSpPr/>
            <p:nvPr/>
          </p:nvSpPr>
          <p:spPr bwMode="gray">
            <a:xfrm>
              <a:off x="3545895" y="3060925"/>
              <a:ext cx="1063355" cy="335503"/>
            </a:xfrm>
            <a:prstGeom prst="rect">
              <a:avLst/>
            </a:prstGeom>
            <a:solidFill>
              <a:srgbClr val="FFFFFF">
                <a:lumMod val="95000"/>
              </a:srgbClr>
            </a:solidFill>
            <a:ln w="6350" algn="ctr">
              <a:solidFill>
                <a:srgbClr val="000000">
                  <a:lumMod val="85000"/>
                  <a:lumOff val="15000"/>
                </a:srgbClr>
              </a:solidFill>
              <a:prstDash val="solid"/>
              <a:miter lim="800000"/>
              <a:headEnd/>
              <a:tailEnd/>
            </a:ln>
            <a:effectLst/>
          </p:spPr>
          <p:txBody>
            <a:bodyPr lIns="0" tIns="36000" rIns="0" bIns="36000" rtlCol="0" anchor="ct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endParaRPr kumimoji="0" lang="en-US" sz="300" b="0" i="0" u="none" strike="noStrike" kern="0" cap="none" spc="0" normalizeH="0" baseline="0" noProof="0" dirty="0">
                <a:ln>
                  <a:noFill/>
                </a:ln>
                <a:solidFill>
                  <a:srgbClr val="FFFFFF"/>
                </a:solidFill>
                <a:effectLst/>
                <a:uLnTx/>
                <a:uFillTx/>
                <a:latin typeface="Arial"/>
                <a:ea typeface="Arial Unicode MS" pitchFamily="34" charset="-128"/>
                <a:cs typeface="Arial"/>
              </a:endParaRPr>
            </a:p>
          </p:txBody>
        </p:sp>
        <p:cxnSp>
          <p:nvCxnSpPr>
            <p:cNvPr id="210" name="Straight Arrow Connector 18">
              <a:extLst>
                <a:ext uri="{FF2B5EF4-FFF2-40B4-BE49-F238E27FC236}">
                  <a16:creationId xmlns:a16="http://schemas.microsoft.com/office/drawing/2014/main" id="{D94750DC-769B-4A16-A912-F32000EA39F8}"/>
                </a:ext>
              </a:extLst>
            </p:cNvPr>
            <p:cNvCxnSpPr>
              <a:cxnSpLocks noChangeShapeType="1"/>
            </p:cNvCxnSpPr>
            <p:nvPr/>
          </p:nvCxnSpPr>
          <p:spPr bwMode="auto">
            <a:xfrm>
              <a:off x="3690523" y="3396396"/>
              <a:ext cx="0" cy="498990"/>
            </a:xfrm>
            <a:prstGeom prst="straightConnector1">
              <a:avLst/>
            </a:prstGeom>
            <a:noFill/>
            <a:ln w="38100" algn="ctr">
              <a:solidFill>
                <a:srgbClr val="FFFFFF">
                  <a:lumMod val="50000"/>
                </a:srgbClr>
              </a:solidFill>
              <a:round/>
              <a:headEnd type="triangle" w="med" len="med"/>
              <a:tailEnd type="triangle" w="med" len="med"/>
            </a:ln>
          </p:spPr>
        </p:cxnSp>
        <p:sp>
          <p:nvSpPr>
            <p:cNvPr id="211" name="Rectangle 210">
              <a:extLst>
                <a:ext uri="{FF2B5EF4-FFF2-40B4-BE49-F238E27FC236}">
                  <a16:creationId xmlns:a16="http://schemas.microsoft.com/office/drawing/2014/main" id="{081D405A-2F9B-44BB-B8A5-5BE3A691B5A4}"/>
                </a:ext>
              </a:extLst>
            </p:cNvPr>
            <p:cNvSpPr/>
            <p:nvPr/>
          </p:nvSpPr>
          <p:spPr bwMode="gray">
            <a:xfrm>
              <a:off x="3753755" y="3516579"/>
              <a:ext cx="325094" cy="221848"/>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B2B</a:t>
              </a:r>
            </a:p>
          </p:txBody>
        </p:sp>
        <p:sp>
          <p:nvSpPr>
            <p:cNvPr id="212" name="Rectangle 211">
              <a:extLst>
                <a:ext uri="{FF2B5EF4-FFF2-40B4-BE49-F238E27FC236}">
                  <a16:creationId xmlns:a16="http://schemas.microsoft.com/office/drawing/2014/main" id="{046FEDB5-6241-4868-A1B1-8F83B625CBB2}"/>
                </a:ext>
              </a:extLst>
            </p:cNvPr>
            <p:cNvSpPr/>
            <p:nvPr/>
          </p:nvSpPr>
          <p:spPr bwMode="gray">
            <a:xfrm>
              <a:off x="4256085" y="3519297"/>
              <a:ext cx="325094" cy="213496"/>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B2G</a:t>
              </a:r>
            </a:p>
          </p:txBody>
        </p:sp>
        <p:sp>
          <p:nvSpPr>
            <p:cNvPr id="213" name="Rectangle 212">
              <a:extLst>
                <a:ext uri="{FF2B5EF4-FFF2-40B4-BE49-F238E27FC236}">
                  <a16:creationId xmlns:a16="http://schemas.microsoft.com/office/drawing/2014/main" id="{A5DF7E33-242A-420B-975C-F7A0008EA7CA}"/>
                </a:ext>
              </a:extLst>
            </p:cNvPr>
            <p:cNvSpPr/>
            <p:nvPr/>
          </p:nvSpPr>
          <p:spPr bwMode="gray">
            <a:xfrm>
              <a:off x="4078431" y="3124855"/>
              <a:ext cx="477641" cy="207641"/>
            </a:xfrm>
            <a:prstGeom prst="rect">
              <a:avLst/>
            </a:prstGeom>
            <a:solidFill>
              <a:srgbClr val="FFFFFF"/>
            </a:solidFill>
            <a:ln w="12700" cap="flat" cmpd="sng" algn="ctr">
              <a:solidFill>
                <a:srgbClr val="000000">
                  <a:lumMod val="65000"/>
                  <a:lumOff val="35000"/>
                </a:srgbClr>
              </a:solidFill>
              <a:prstDash val="soli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Government Agency</a:t>
              </a:r>
            </a:p>
          </p:txBody>
        </p:sp>
        <p:sp>
          <p:nvSpPr>
            <p:cNvPr id="214" name="Rectangle 213">
              <a:extLst>
                <a:ext uri="{FF2B5EF4-FFF2-40B4-BE49-F238E27FC236}">
                  <a16:creationId xmlns:a16="http://schemas.microsoft.com/office/drawing/2014/main" id="{8D8A15C4-0493-4F4F-B270-CBA002CF9C08}"/>
                </a:ext>
              </a:extLst>
            </p:cNvPr>
            <p:cNvSpPr/>
            <p:nvPr/>
          </p:nvSpPr>
          <p:spPr bwMode="gray">
            <a:xfrm>
              <a:off x="3579788" y="3130487"/>
              <a:ext cx="451285" cy="207641"/>
            </a:xfrm>
            <a:prstGeom prst="rect">
              <a:avLst/>
            </a:prstGeom>
            <a:solidFill>
              <a:srgbClr val="FFFFFF"/>
            </a:solidFill>
            <a:ln w="12700" cap="flat" cmpd="sng" algn="ctr">
              <a:solidFill>
                <a:srgbClr val="000000">
                  <a:lumMod val="65000"/>
                  <a:lumOff val="35000"/>
                </a:srgbClr>
              </a:solidFill>
              <a:prstDash val="soli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Business Partner</a:t>
              </a:r>
            </a:p>
          </p:txBody>
        </p:sp>
        <p:sp>
          <p:nvSpPr>
            <p:cNvPr id="215" name="TextBox 45">
              <a:extLst>
                <a:ext uri="{FF2B5EF4-FFF2-40B4-BE49-F238E27FC236}">
                  <a16:creationId xmlns:a16="http://schemas.microsoft.com/office/drawing/2014/main" id="{E6A80393-7A32-4B84-961F-A7D092B1054F}"/>
                </a:ext>
              </a:extLst>
            </p:cNvPr>
            <p:cNvSpPr txBox="1">
              <a:spLocks noChangeArrowheads="1"/>
            </p:cNvSpPr>
            <p:nvPr/>
          </p:nvSpPr>
          <p:spPr bwMode="auto">
            <a:xfrm>
              <a:off x="1611615" y="3441648"/>
              <a:ext cx="887900" cy="217625"/>
            </a:xfrm>
            <a:prstGeom prst="rect">
              <a:avLst/>
            </a:prstGeom>
            <a:noFill/>
            <a:ln w="9525">
              <a:noFill/>
              <a:miter lim="800000"/>
              <a:headEnd/>
              <a:tailEnd/>
            </a:ln>
          </p:spPr>
          <p:txBody>
            <a:bodyPr wrap="square" lIns="108842" tIns="54420" rIns="108842" bIns="54420">
              <a:spAutoFit/>
            </a:bodyPr>
            <a:lstStyle/>
            <a:p>
              <a:pPr defTabSz="1088776">
                <a:buClr>
                  <a:srgbClr val="F0AB00"/>
                </a:buClr>
                <a:buSzPct val="80000"/>
                <a:buFont typeface="Wingdings" pitchFamily="2" charset="2"/>
                <a:buNone/>
                <a:defRPr/>
              </a:pPr>
              <a:r>
                <a:rPr lang="en-US" sz="700" b="1" kern="0" dirty="0">
                  <a:solidFill>
                    <a:srgbClr val="000000">
                      <a:lumMod val="75000"/>
                      <a:lumOff val="25000"/>
                    </a:srgbClr>
                  </a:solidFill>
                  <a:latin typeface="Arial"/>
                  <a:cs typeface="Arial"/>
                </a:rPr>
                <a:t>Cloud</a:t>
              </a:r>
            </a:p>
          </p:txBody>
        </p:sp>
        <p:sp>
          <p:nvSpPr>
            <p:cNvPr id="216" name="Rectangle 215">
              <a:extLst>
                <a:ext uri="{FF2B5EF4-FFF2-40B4-BE49-F238E27FC236}">
                  <a16:creationId xmlns:a16="http://schemas.microsoft.com/office/drawing/2014/main" id="{64F4038F-EB88-4C72-BD87-74BE93CD16A8}"/>
                </a:ext>
              </a:extLst>
            </p:cNvPr>
            <p:cNvSpPr/>
            <p:nvPr/>
          </p:nvSpPr>
          <p:spPr bwMode="gray">
            <a:xfrm>
              <a:off x="2401908" y="3517409"/>
              <a:ext cx="1127818" cy="221018"/>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OnPremise2Cloud</a:t>
              </a:r>
            </a:p>
          </p:txBody>
        </p:sp>
        <p:cxnSp>
          <p:nvCxnSpPr>
            <p:cNvPr id="217" name="Straight Arrow Connector 18">
              <a:extLst>
                <a:ext uri="{FF2B5EF4-FFF2-40B4-BE49-F238E27FC236}">
                  <a16:creationId xmlns:a16="http://schemas.microsoft.com/office/drawing/2014/main" id="{CA4268E7-2DD2-435F-98A3-A6CEF345C3B2}"/>
                </a:ext>
              </a:extLst>
            </p:cNvPr>
            <p:cNvCxnSpPr>
              <a:cxnSpLocks noChangeShapeType="1"/>
            </p:cNvCxnSpPr>
            <p:nvPr/>
          </p:nvCxnSpPr>
          <p:spPr bwMode="auto">
            <a:xfrm flipH="1">
              <a:off x="2475613" y="4401261"/>
              <a:ext cx="315343" cy="0"/>
            </a:xfrm>
            <a:prstGeom prst="straightConnector1">
              <a:avLst/>
            </a:prstGeom>
            <a:noFill/>
            <a:ln w="38100" algn="ctr">
              <a:solidFill>
                <a:srgbClr val="4FB81C"/>
              </a:solidFill>
              <a:round/>
              <a:headEnd type="triangle" w="med" len="med"/>
              <a:tailEnd type="triangle" w="med" len="med"/>
            </a:ln>
          </p:spPr>
        </p:cxnSp>
        <p:sp>
          <p:nvSpPr>
            <p:cNvPr id="218" name="Rectangle 217">
              <a:extLst>
                <a:ext uri="{FF2B5EF4-FFF2-40B4-BE49-F238E27FC236}">
                  <a16:creationId xmlns:a16="http://schemas.microsoft.com/office/drawing/2014/main" id="{2F6215A1-B762-4B22-B2FB-D0CD48541792}"/>
                </a:ext>
              </a:extLst>
            </p:cNvPr>
            <p:cNvSpPr/>
            <p:nvPr/>
          </p:nvSpPr>
          <p:spPr bwMode="gray">
            <a:xfrm>
              <a:off x="515274" y="2099368"/>
              <a:ext cx="617083" cy="2795778"/>
            </a:xfrm>
            <a:prstGeom prst="rect">
              <a:avLst/>
            </a:prstGeom>
            <a:solidFill>
              <a:srgbClr val="FFFFFF"/>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cxnSp>
          <p:nvCxnSpPr>
            <p:cNvPr id="219" name="Straight Arrow Connector 18">
              <a:extLst>
                <a:ext uri="{FF2B5EF4-FFF2-40B4-BE49-F238E27FC236}">
                  <a16:creationId xmlns:a16="http://schemas.microsoft.com/office/drawing/2014/main" id="{7F3E2E6D-B1E2-42AA-8CC3-CE68F918FBB8}"/>
                </a:ext>
              </a:extLst>
            </p:cNvPr>
            <p:cNvCxnSpPr>
              <a:cxnSpLocks noChangeShapeType="1"/>
            </p:cNvCxnSpPr>
            <p:nvPr/>
          </p:nvCxnSpPr>
          <p:spPr bwMode="auto">
            <a:xfrm>
              <a:off x="1132358" y="4402805"/>
              <a:ext cx="587163" cy="0"/>
            </a:xfrm>
            <a:prstGeom prst="straightConnector1">
              <a:avLst/>
            </a:prstGeom>
            <a:noFill/>
            <a:ln w="38100" algn="ctr">
              <a:solidFill>
                <a:srgbClr val="FFFFFF">
                  <a:lumMod val="50000"/>
                </a:srgbClr>
              </a:solidFill>
              <a:round/>
              <a:headEnd type="triangle" w="med" len="med"/>
              <a:tailEnd type="triangle" w="med" len="med"/>
            </a:ln>
          </p:spPr>
        </p:cxnSp>
        <p:sp>
          <p:nvSpPr>
            <p:cNvPr id="220" name="Rectangle 219">
              <a:extLst>
                <a:ext uri="{FF2B5EF4-FFF2-40B4-BE49-F238E27FC236}">
                  <a16:creationId xmlns:a16="http://schemas.microsoft.com/office/drawing/2014/main" id="{1129917E-24DC-4009-84B2-EA5FF3F1814F}"/>
                </a:ext>
              </a:extLst>
            </p:cNvPr>
            <p:cNvSpPr/>
            <p:nvPr/>
          </p:nvSpPr>
          <p:spPr bwMode="gray">
            <a:xfrm>
              <a:off x="5195260" y="2099367"/>
              <a:ext cx="617083" cy="2795778"/>
            </a:xfrm>
            <a:prstGeom prst="rect">
              <a:avLst/>
            </a:prstGeom>
            <a:solidFill>
              <a:srgbClr val="FFFFFF"/>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21" name="TextBox 45">
              <a:extLst>
                <a:ext uri="{FF2B5EF4-FFF2-40B4-BE49-F238E27FC236}">
                  <a16:creationId xmlns:a16="http://schemas.microsoft.com/office/drawing/2014/main" id="{C6782EEF-2639-4F63-9424-58DF5ADD14AD}"/>
                </a:ext>
              </a:extLst>
            </p:cNvPr>
            <p:cNvSpPr txBox="1">
              <a:spLocks noChangeArrowheads="1"/>
            </p:cNvSpPr>
            <p:nvPr/>
          </p:nvSpPr>
          <p:spPr bwMode="auto">
            <a:xfrm>
              <a:off x="5195260" y="2103216"/>
              <a:ext cx="617083" cy="318924"/>
            </a:xfrm>
            <a:prstGeom prst="rect">
              <a:avLst/>
            </a:prstGeom>
            <a:noFill/>
            <a:ln w="9525">
              <a:noFill/>
              <a:miter lim="800000"/>
              <a:headEnd/>
              <a:tailEnd/>
            </a:ln>
          </p:spPr>
          <p:txBody>
            <a:bodyPr wrap="square" lIns="36000" tIns="36000" rIns="36000" bIns="36000">
              <a:spAutoFit/>
            </a:bodyPr>
            <a:lstStyle>
              <a:defPPr>
                <a:defRPr lang="de-DE"/>
              </a:defPPr>
              <a:lvl1pPr algn="ctr">
                <a:buClr>
                  <a:srgbClr val="F0AB00"/>
                </a:buClr>
                <a:buSzPct val="80000"/>
                <a:buFont typeface="Wingdings" pitchFamily="2" charset="2"/>
                <a:buNone/>
                <a:defRPr sz="1200">
                  <a:cs typeface="Arial"/>
                </a:defRPr>
              </a:lvl1pPr>
            </a:lstStyle>
            <a:p>
              <a:pPr defTabSz="1088776">
                <a:defRPr/>
              </a:pPr>
              <a:r>
                <a:rPr lang="en-US" sz="800" kern="0" dirty="0">
                  <a:solidFill>
                    <a:srgbClr val="000000"/>
                  </a:solidFill>
                  <a:latin typeface="Arial"/>
                </a:rPr>
                <a:t>Real World Objects</a:t>
              </a:r>
            </a:p>
          </p:txBody>
        </p:sp>
        <p:sp>
          <p:nvSpPr>
            <p:cNvPr id="222" name="Oval 221">
              <a:extLst>
                <a:ext uri="{FF2B5EF4-FFF2-40B4-BE49-F238E27FC236}">
                  <a16:creationId xmlns:a16="http://schemas.microsoft.com/office/drawing/2014/main" id="{9F367C71-8A5C-4AB5-B913-336FC30C2DC2}"/>
                </a:ext>
              </a:extLst>
            </p:cNvPr>
            <p:cNvSpPr/>
            <p:nvPr/>
          </p:nvSpPr>
          <p:spPr bwMode="gray">
            <a:xfrm rot="16200000">
              <a:off x="654790" y="3221468"/>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23" name="Oval 222">
              <a:extLst>
                <a:ext uri="{FF2B5EF4-FFF2-40B4-BE49-F238E27FC236}">
                  <a16:creationId xmlns:a16="http://schemas.microsoft.com/office/drawing/2014/main" id="{C452E7CF-5C7E-49E3-919D-E78366D6F658}"/>
                </a:ext>
              </a:extLst>
            </p:cNvPr>
            <p:cNvSpPr/>
            <p:nvPr/>
          </p:nvSpPr>
          <p:spPr bwMode="gray">
            <a:xfrm rot="16200000">
              <a:off x="654790" y="2760184"/>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24" name="Oval 223">
              <a:extLst>
                <a:ext uri="{FF2B5EF4-FFF2-40B4-BE49-F238E27FC236}">
                  <a16:creationId xmlns:a16="http://schemas.microsoft.com/office/drawing/2014/main" id="{56DFC7E8-8591-4C03-98A8-245BB83F07FD}"/>
                </a:ext>
              </a:extLst>
            </p:cNvPr>
            <p:cNvSpPr/>
            <p:nvPr/>
          </p:nvSpPr>
          <p:spPr bwMode="gray">
            <a:xfrm rot="16200000">
              <a:off x="654790" y="3682752"/>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25" name="Rectangle 224">
              <a:extLst>
                <a:ext uri="{FF2B5EF4-FFF2-40B4-BE49-F238E27FC236}">
                  <a16:creationId xmlns:a16="http://schemas.microsoft.com/office/drawing/2014/main" id="{F17B30BF-4AA9-4B4D-A339-94145A494BEA}"/>
                </a:ext>
              </a:extLst>
            </p:cNvPr>
            <p:cNvSpPr/>
            <p:nvPr/>
          </p:nvSpPr>
          <p:spPr bwMode="gray">
            <a:xfrm>
              <a:off x="711167" y="4583974"/>
              <a:ext cx="1127854" cy="221680"/>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User2OnPremise</a:t>
              </a:r>
            </a:p>
          </p:txBody>
        </p:sp>
        <p:sp>
          <p:nvSpPr>
            <p:cNvPr id="226" name="Rectangle 225">
              <a:extLst>
                <a:ext uri="{FF2B5EF4-FFF2-40B4-BE49-F238E27FC236}">
                  <a16:creationId xmlns:a16="http://schemas.microsoft.com/office/drawing/2014/main" id="{837EEBAC-664E-4EDA-BF74-B55EB2D3B4B0}"/>
                </a:ext>
              </a:extLst>
            </p:cNvPr>
            <p:cNvSpPr/>
            <p:nvPr/>
          </p:nvSpPr>
          <p:spPr bwMode="gray">
            <a:xfrm>
              <a:off x="753980" y="2462453"/>
              <a:ext cx="1053792" cy="221680"/>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User2Cloud</a:t>
              </a:r>
            </a:p>
          </p:txBody>
        </p:sp>
        <p:sp>
          <p:nvSpPr>
            <p:cNvPr id="227" name="Freeform 70">
              <a:extLst>
                <a:ext uri="{FF2B5EF4-FFF2-40B4-BE49-F238E27FC236}">
                  <a16:creationId xmlns:a16="http://schemas.microsoft.com/office/drawing/2014/main" id="{6F8B311C-B8D2-43AF-B8F8-87A9BED2ACCE}"/>
                </a:ext>
              </a:extLst>
            </p:cNvPr>
            <p:cNvSpPr>
              <a:spLocks/>
            </p:cNvSpPr>
            <p:nvPr/>
          </p:nvSpPr>
          <p:spPr bwMode="gray">
            <a:xfrm>
              <a:off x="1769435" y="2214679"/>
              <a:ext cx="1496548" cy="993948"/>
            </a:xfrm>
            <a:custGeom>
              <a:avLst/>
              <a:gdLst>
                <a:gd name="T0" fmla="*/ 2147483647 w 522"/>
                <a:gd name="T1" fmla="*/ 2147483647 h 234"/>
                <a:gd name="T2" fmla="*/ 2147483647 w 522"/>
                <a:gd name="T3" fmla="*/ 2147483647 h 234"/>
                <a:gd name="T4" fmla="*/ 2147483647 w 522"/>
                <a:gd name="T5" fmla="*/ 2147483647 h 234"/>
                <a:gd name="T6" fmla="*/ 2147483647 w 522"/>
                <a:gd name="T7" fmla="*/ 2147483647 h 234"/>
                <a:gd name="T8" fmla="*/ 2147483647 w 522"/>
                <a:gd name="T9" fmla="*/ 2147483647 h 234"/>
                <a:gd name="T10" fmla="*/ 2147483647 w 522"/>
                <a:gd name="T11" fmla="*/ 2147483647 h 234"/>
                <a:gd name="T12" fmla="*/ 2147483647 w 522"/>
                <a:gd name="T13" fmla="*/ 2147483647 h 234"/>
                <a:gd name="T14" fmla="*/ 2147483647 w 522"/>
                <a:gd name="T15" fmla="*/ 2147483647 h 234"/>
                <a:gd name="T16" fmla="*/ 2147483647 w 522"/>
                <a:gd name="T17" fmla="*/ 2147483647 h 234"/>
                <a:gd name="T18" fmla="*/ 2147483647 w 522"/>
                <a:gd name="T19" fmla="*/ 2147483647 h 234"/>
                <a:gd name="T20" fmla="*/ 2147483647 w 522"/>
                <a:gd name="T21" fmla="*/ 2147483647 h 234"/>
                <a:gd name="T22" fmla="*/ 2147483647 w 522"/>
                <a:gd name="T23" fmla="*/ 2147483647 h 234"/>
                <a:gd name="T24" fmla="*/ 2147483647 w 522"/>
                <a:gd name="T25" fmla="*/ 2147483647 h 234"/>
                <a:gd name="T26" fmla="*/ 2147483647 w 522"/>
                <a:gd name="T27" fmla="*/ 2147483647 h 234"/>
                <a:gd name="T28" fmla="*/ 2147483647 w 522"/>
                <a:gd name="T29" fmla="*/ 2147483647 h 234"/>
                <a:gd name="T30" fmla="*/ 2147483647 w 522"/>
                <a:gd name="T31" fmla="*/ 2147483647 h 234"/>
                <a:gd name="T32" fmla="*/ 2147483647 w 522"/>
                <a:gd name="T33" fmla="*/ 2147483647 h 234"/>
                <a:gd name="T34" fmla="*/ 2147483647 w 522"/>
                <a:gd name="T35" fmla="*/ 2147483647 h 234"/>
                <a:gd name="T36" fmla="*/ 2147483647 w 522"/>
                <a:gd name="T37" fmla="*/ 2147483647 h 234"/>
                <a:gd name="T38" fmla="*/ 2147483647 w 522"/>
                <a:gd name="T39" fmla="*/ 2147483647 h 234"/>
                <a:gd name="T40" fmla="*/ 2147483647 w 522"/>
                <a:gd name="T41" fmla="*/ 2147483647 h 234"/>
                <a:gd name="T42" fmla="*/ 2147483647 w 522"/>
                <a:gd name="T43" fmla="*/ 2147483647 h 234"/>
                <a:gd name="T44" fmla="*/ 2147483647 w 522"/>
                <a:gd name="T45" fmla="*/ 2147483647 h 2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2"/>
                <a:gd name="T70" fmla="*/ 0 h 234"/>
                <a:gd name="T71" fmla="*/ 522 w 522"/>
                <a:gd name="T72" fmla="*/ 234 h 2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2" h="234">
                  <a:moveTo>
                    <a:pt x="375" y="68"/>
                  </a:moveTo>
                  <a:cubicBezTo>
                    <a:pt x="375" y="68"/>
                    <a:pt x="417" y="56"/>
                    <a:pt x="451" y="69"/>
                  </a:cubicBezTo>
                  <a:cubicBezTo>
                    <a:pt x="485" y="83"/>
                    <a:pt x="472" y="116"/>
                    <a:pt x="472" y="116"/>
                  </a:cubicBezTo>
                  <a:cubicBezTo>
                    <a:pt x="472" y="116"/>
                    <a:pt x="522" y="120"/>
                    <a:pt x="508" y="159"/>
                  </a:cubicBezTo>
                  <a:cubicBezTo>
                    <a:pt x="493" y="198"/>
                    <a:pt x="440" y="207"/>
                    <a:pt x="440" y="207"/>
                  </a:cubicBezTo>
                  <a:cubicBezTo>
                    <a:pt x="440" y="207"/>
                    <a:pt x="429" y="220"/>
                    <a:pt x="406" y="226"/>
                  </a:cubicBezTo>
                  <a:cubicBezTo>
                    <a:pt x="388" y="231"/>
                    <a:pt x="370" y="233"/>
                    <a:pt x="356" y="228"/>
                  </a:cubicBezTo>
                  <a:cubicBezTo>
                    <a:pt x="345" y="225"/>
                    <a:pt x="328" y="216"/>
                    <a:pt x="328" y="216"/>
                  </a:cubicBezTo>
                  <a:cubicBezTo>
                    <a:pt x="328" y="216"/>
                    <a:pt x="308" y="220"/>
                    <a:pt x="294" y="217"/>
                  </a:cubicBezTo>
                  <a:cubicBezTo>
                    <a:pt x="281" y="214"/>
                    <a:pt x="271" y="209"/>
                    <a:pt x="271" y="209"/>
                  </a:cubicBezTo>
                  <a:cubicBezTo>
                    <a:pt x="271" y="209"/>
                    <a:pt x="259" y="222"/>
                    <a:pt x="237" y="226"/>
                  </a:cubicBezTo>
                  <a:cubicBezTo>
                    <a:pt x="219" y="230"/>
                    <a:pt x="198" y="234"/>
                    <a:pt x="179" y="231"/>
                  </a:cubicBezTo>
                  <a:cubicBezTo>
                    <a:pt x="161" y="228"/>
                    <a:pt x="144" y="221"/>
                    <a:pt x="144" y="221"/>
                  </a:cubicBezTo>
                  <a:cubicBezTo>
                    <a:pt x="144" y="221"/>
                    <a:pt x="115" y="232"/>
                    <a:pt x="85" y="228"/>
                  </a:cubicBezTo>
                  <a:cubicBezTo>
                    <a:pt x="36" y="221"/>
                    <a:pt x="0" y="189"/>
                    <a:pt x="7" y="156"/>
                  </a:cubicBezTo>
                  <a:cubicBezTo>
                    <a:pt x="17" y="113"/>
                    <a:pt x="70" y="101"/>
                    <a:pt x="70" y="101"/>
                  </a:cubicBezTo>
                  <a:cubicBezTo>
                    <a:pt x="70" y="101"/>
                    <a:pt x="68" y="86"/>
                    <a:pt x="79" y="75"/>
                  </a:cubicBezTo>
                  <a:cubicBezTo>
                    <a:pt x="95" y="58"/>
                    <a:pt x="117" y="46"/>
                    <a:pt x="153" y="51"/>
                  </a:cubicBezTo>
                  <a:cubicBezTo>
                    <a:pt x="165" y="52"/>
                    <a:pt x="171" y="60"/>
                    <a:pt x="171" y="60"/>
                  </a:cubicBezTo>
                  <a:cubicBezTo>
                    <a:pt x="171" y="60"/>
                    <a:pt x="169" y="26"/>
                    <a:pt x="211" y="14"/>
                  </a:cubicBezTo>
                  <a:cubicBezTo>
                    <a:pt x="255" y="0"/>
                    <a:pt x="286" y="2"/>
                    <a:pt x="307" y="6"/>
                  </a:cubicBezTo>
                  <a:cubicBezTo>
                    <a:pt x="346" y="12"/>
                    <a:pt x="371" y="25"/>
                    <a:pt x="377" y="44"/>
                  </a:cubicBezTo>
                  <a:cubicBezTo>
                    <a:pt x="381" y="57"/>
                    <a:pt x="375" y="68"/>
                    <a:pt x="375" y="68"/>
                  </a:cubicBezTo>
                  <a:close/>
                </a:path>
              </a:pathLst>
            </a:custGeom>
            <a:solidFill>
              <a:srgbClr val="FFFFFF"/>
            </a:solidFill>
            <a:ln w="19050">
              <a:solidFill>
                <a:srgbClr val="666666"/>
              </a:solidFill>
              <a:round/>
              <a:headEnd/>
              <a:tailEnd/>
            </a:ln>
          </p:spPr>
          <p:txBody>
            <a:bodyPr anchor="ctr"/>
            <a:lstStyle/>
            <a:p>
              <a:pPr algn="ctr" defTabSz="1088776">
                <a:defRPr/>
              </a:pPr>
              <a:r>
                <a:rPr lang="en-US" sz="500" b="1" kern="0" dirty="0">
                  <a:solidFill>
                    <a:srgbClr val="FFFFFF"/>
                  </a:solidFill>
                  <a:latin typeface="Arial"/>
                  <a:ea typeface="Arial Unicode MS" pitchFamily="34" charset="-128"/>
                  <a:cs typeface="Arial"/>
                </a:rPr>
                <a:t>Non-SAP </a:t>
              </a:r>
              <a:br>
                <a:rPr lang="en-US" sz="500" b="1" kern="0" dirty="0">
                  <a:solidFill>
                    <a:srgbClr val="FFFFFF"/>
                  </a:solidFill>
                  <a:latin typeface="Arial"/>
                  <a:ea typeface="Arial Unicode MS" pitchFamily="34" charset="-128"/>
                  <a:cs typeface="Arial"/>
                </a:rPr>
              </a:br>
              <a:r>
                <a:rPr lang="en-US" sz="500" b="1" kern="0" dirty="0">
                  <a:solidFill>
                    <a:srgbClr val="FFFFFF"/>
                  </a:solidFill>
                  <a:latin typeface="Arial"/>
                  <a:ea typeface="Arial Unicode MS" pitchFamily="34" charset="-128"/>
                  <a:cs typeface="Arial"/>
                </a:rPr>
                <a:t>Clouds</a:t>
              </a:r>
            </a:p>
          </p:txBody>
        </p:sp>
        <p:pic>
          <p:nvPicPr>
            <p:cNvPr id="228" name="Picture 227">
              <a:extLst>
                <a:ext uri="{FF2B5EF4-FFF2-40B4-BE49-F238E27FC236}">
                  <a16:creationId xmlns:a16="http://schemas.microsoft.com/office/drawing/2014/main" id="{AB491D23-02CE-4BE6-8DC6-0C9AB6BC25FD}"/>
                </a:ext>
              </a:extLst>
            </p:cNvPr>
            <p:cNvPicPr>
              <a:picLocks noChangeAspect="1"/>
            </p:cNvPicPr>
            <p:nvPr/>
          </p:nvPicPr>
          <p:blipFill rotWithShape="1">
            <a:blip r:embed="rId3" cstate="screen">
              <a:grayscl/>
              <a:extLst>
                <a:ext uri="{28A0092B-C50C-407E-A947-70E740481C1C}">
                  <a14:useLocalDpi xmlns:a14="http://schemas.microsoft.com/office/drawing/2010/main"/>
                </a:ext>
              </a:extLst>
            </a:blip>
            <a:srcRect b="-2"/>
            <a:stretch/>
          </p:blipFill>
          <p:spPr>
            <a:xfrm>
              <a:off x="1893824" y="2837157"/>
              <a:ext cx="400583" cy="113334"/>
            </a:xfrm>
            <a:prstGeom prst="rect">
              <a:avLst/>
            </a:prstGeom>
            <a:solidFill>
              <a:srgbClr val="FFFFFF"/>
            </a:solidFill>
            <a:ln>
              <a:solidFill>
                <a:srgbClr val="FFFFFF"/>
              </a:solidFill>
            </a:ln>
          </p:spPr>
        </p:pic>
        <p:pic>
          <p:nvPicPr>
            <p:cNvPr id="229" name="Picture 228">
              <a:extLst>
                <a:ext uri="{FF2B5EF4-FFF2-40B4-BE49-F238E27FC236}">
                  <a16:creationId xmlns:a16="http://schemas.microsoft.com/office/drawing/2014/main" id="{8295451F-E8B9-4ED8-9DC3-73DEC697C000}"/>
                </a:ext>
              </a:extLst>
            </p:cNvPr>
            <p:cNvPicPr>
              <a:picLocks noChangeAspect="1"/>
            </p:cNvPicPr>
            <p:nvPr/>
          </p:nvPicPr>
          <p:blipFill rotWithShape="1">
            <a:blip r:embed="rId4" cstate="screen">
              <a:grayscl/>
              <a:extLst>
                <a:ext uri="{28A0092B-C50C-407E-A947-70E740481C1C}">
                  <a14:useLocalDpi xmlns:a14="http://schemas.microsoft.com/office/drawing/2010/main"/>
                </a:ext>
              </a:extLst>
            </a:blip>
            <a:srcRect/>
            <a:stretch/>
          </p:blipFill>
          <p:spPr>
            <a:xfrm>
              <a:off x="2424865" y="2871950"/>
              <a:ext cx="557860" cy="141668"/>
            </a:xfrm>
            <a:prstGeom prst="rect">
              <a:avLst/>
            </a:prstGeom>
            <a:solidFill>
              <a:srgbClr val="FFFFFF"/>
            </a:solidFill>
            <a:ln>
              <a:solidFill>
                <a:srgbClr val="FFFFFF"/>
              </a:solidFill>
            </a:ln>
          </p:spPr>
        </p:pic>
        <p:pic>
          <p:nvPicPr>
            <p:cNvPr id="230" name="Picture 229">
              <a:extLst>
                <a:ext uri="{FF2B5EF4-FFF2-40B4-BE49-F238E27FC236}">
                  <a16:creationId xmlns:a16="http://schemas.microsoft.com/office/drawing/2014/main" id="{DD35C67E-25E1-4241-AEB4-14D75EF05483}"/>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b="-1"/>
            <a:stretch/>
          </p:blipFill>
          <p:spPr>
            <a:xfrm>
              <a:off x="2323819" y="2420114"/>
              <a:ext cx="399833" cy="113334"/>
            </a:xfrm>
            <a:prstGeom prst="rect">
              <a:avLst/>
            </a:prstGeom>
            <a:solidFill>
              <a:srgbClr val="FFFFFF"/>
            </a:solidFill>
            <a:ln>
              <a:noFill/>
            </a:ln>
          </p:spPr>
        </p:pic>
        <p:pic>
          <p:nvPicPr>
            <p:cNvPr id="231" name="Picture 230">
              <a:extLst>
                <a:ext uri="{FF2B5EF4-FFF2-40B4-BE49-F238E27FC236}">
                  <a16:creationId xmlns:a16="http://schemas.microsoft.com/office/drawing/2014/main" id="{F3B0FCC9-276F-4D8C-8EF9-E1F3749A0951}"/>
                </a:ext>
              </a:extLst>
            </p:cNvPr>
            <p:cNvPicPr>
              <a:picLocks noChangeAspect="1"/>
            </p:cNvPicPr>
            <p:nvPr/>
          </p:nvPicPr>
          <p:blipFill rotWithShape="1">
            <a:blip r:embed="rId6" cstate="screen">
              <a:grayscl/>
              <a:extLst>
                <a:ext uri="{28A0092B-C50C-407E-A947-70E740481C1C}">
                  <a14:useLocalDpi xmlns:a14="http://schemas.microsoft.com/office/drawing/2010/main"/>
                </a:ext>
              </a:extLst>
            </a:blip>
            <a:srcRect b="-2"/>
            <a:stretch/>
          </p:blipFill>
          <p:spPr>
            <a:xfrm>
              <a:off x="1935418" y="2686420"/>
              <a:ext cx="762130" cy="113334"/>
            </a:xfrm>
            <a:prstGeom prst="rect">
              <a:avLst/>
            </a:prstGeom>
            <a:solidFill>
              <a:srgbClr val="FFFFFF"/>
            </a:solidFill>
            <a:ln>
              <a:solidFill>
                <a:srgbClr val="FFFFFF"/>
              </a:solidFill>
            </a:ln>
          </p:spPr>
        </p:pic>
        <p:pic>
          <p:nvPicPr>
            <p:cNvPr id="232" name="Picture 231" descr="concur_logo.png">
              <a:extLst>
                <a:ext uri="{FF2B5EF4-FFF2-40B4-BE49-F238E27FC236}">
                  <a16:creationId xmlns:a16="http://schemas.microsoft.com/office/drawing/2014/main" id="{7D1B5614-D9B8-4F3A-A7C5-D3EA8A407E82}"/>
                </a:ext>
              </a:extLst>
            </p:cNvPr>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2099376" y="2542773"/>
              <a:ext cx="464437" cy="113717"/>
            </a:xfrm>
            <a:prstGeom prst="rect">
              <a:avLst/>
            </a:prstGeom>
            <a:solidFill>
              <a:srgbClr val="FFFFFF"/>
            </a:solidFill>
            <a:ln>
              <a:solidFill>
                <a:srgbClr val="FFFFFF"/>
              </a:solidFill>
            </a:ln>
          </p:spPr>
        </p:pic>
        <p:sp>
          <p:nvSpPr>
            <p:cNvPr id="233" name="TextBox 232">
              <a:extLst>
                <a:ext uri="{FF2B5EF4-FFF2-40B4-BE49-F238E27FC236}">
                  <a16:creationId xmlns:a16="http://schemas.microsoft.com/office/drawing/2014/main" id="{75C0A256-419D-4A46-9096-E98CEE267CC8}"/>
                </a:ext>
              </a:extLst>
            </p:cNvPr>
            <p:cNvSpPr txBox="1"/>
            <p:nvPr/>
          </p:nvSpPr>
          <p:spPr>
            <a:xfrm>
              <a:off x="1998502" y="4307120"/>
              <a:ext cx="435224" cy="184194"/>
            </a:xfrm>
            <a:prstGeom prst="rect">
              <a:avLst/>
            </a:prstGeom>
            <a:noFill/>
          </p:spPr>
          <p:txBody>
            <a:bodyPr wrap="square" lIns="0" tIns="0" rIns="0" bIns="0" rtlCol="0">
              <a:spAutoFit/>
            </a:bodyPr>
            <a:lstStyle/>
            <a:p>
              <a:pPr algn="ctr" defTabSz="1088776" fontAlgn="base">
                <a:spcBef>
                  <a:spcPts val="600"/>
                </a:spcBef>
                <a:spcAft>
                  <a:spcPct val="0"/>
                </a:spcAft>
                <a:buClr>
                  <a:srgbClr val="F0AB00"/>
                </a:buClr>
                <a:buSzPct val="80000"/>
                <a:defRPr/>
              </a:pPr>
              <a:r>
                <a:rPr lang="en-US" sz="600" b="1" kern="0" dirty="0">
                  <a:solidFill>
                    <a:srgbClr val="CCCCCC">
                      <a:lumMod val="50000"/>
                    </a:srgbClr>
                  </a:solidFill>
                  <a:latin typeface="Arial"/>
                  <a:ea typeface="Arial Unicode MS" pitchFamily="34" charset="-128"/>
                  <a:cs typeface="Arial Unicode MS" pitchFamily="34" charset="-128"/>
                </a:rPr>
                <a:t>Business </a:t>
              </a:r>
              <a:br>
                <a:rPr lang="en-US" sz="600" b="1" kern="0" dirty="0">
                  <a:solidFill>
                    <a:srgbClr val="CCCCCC">
                      <a:lumMod val="50000"/>
                    </a:srgbClr>
                  </a:solidFill>
                  <a:latin typeface="Arial"/>
                  <a:ea typeface="Arial Unicode MS" pitchFamily="34" charset="-128"/>
                  <a:cs typeface="Arial Unicode MS" pitchFamily="34" charset="-128"/>
                </a:rPr>
              </a:br>
              <a:r>
                <a:rPr lang="en-US" sz="600" b="1" kern="0" dirty="0">
                  <a:solidFill>
                    <a:srgbClr val="CCCCCC">
                      <a:lumMod val="50000"/>
                    </a:srgbClr>
                  </a:solidFill>
                  <a:latin typeface="Arial"/>
                  <a:ea typeface="Arial Unicode MS" pitchFamily="34" charset="-128"/>
                  <a:cs typeface="Arial Unicode MS" pitchFamily="34" charset="-128"/>
                </a:rPr>
                <a:t>Suite</a:t>
              </a:r>
            </a:p>
          </p:txBody>
        </p:sp>
        <p:sp>
          <p:nvSpPr>
            <p:cNvPr id="234" name="Rectangle 233">
              <a:extLst>
                <a:ext uri="{FF2B5EF4-FFF2-40B4-BE49-F238E27FC236}">
                  <a16:creationId xmlns:a16="http://schemas.microsoft.com/office/drawing/2014/main" id="{4A993D0D-646A-406F-A500-C822D2BAC93C}"/>
                </a:ext>
              </a:extLst>
            </p:cNvPr>
            <p:cNvSpPr/>
            <p:nvPr/>
          </p:nvSpPr>
          <p:spPr bwMode="gray">
            <a:xfrm>
              <a:off x="2512817" y="4599859"/>
              <a:ext cx="1562187" cy="214512"/>
            </a:xfrm>
            <a:prstGeom prst="rect">
              <a:avLst/>
            </a:prstGeom>
            <a:solidFill>
              <a:srgbClr val="4FB81C"/>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OnPremise2OnPremise</a:t>
              </a:r>
            </a:p>
          </p:txBody>
        </p:sp>
        <p:cxnSp>
          <p:nvCxnSpPr>
            <p:cNvPr id="235" name="Straight Arrow Connector 18">
              <a:extLst>
                <a:ext uri="{FF2B5EF4-FFF2-40B4-BE49-F238E27FC236}">
                  <a16:creationId xmlns:a16="http://schemas.microsoft.com/office/drawing/2014/main" id="{D7AD7274-EC99-4D9D-840B-FA4DEB2F5746}"/>
                </a:ext>
              </a:extLst>
            </p:cNvPr>
            <p:cNvCxnSpPr>
              <a:cxnSpLocks noChangeShapeType="1"/>
            </p:cNvCxnSpPr>
            <p:nvPr/>
          </p:nvCxnSpPr>
          <p:spPr bwMode="auto">
            <a:xfrm flipH="1">
              <a:off x="3447846" y="4403498"/>
              <a:ext cx="357584" cy="0"/>
            </a:xfrm>
            <a:prstGeom prst="straightConnector1">
              <a:avLst/>
            </a:prstGeom>
            <a:noFill/>
            <a:ln w="38100" algn="ctr">
              <a:solidFill>
                <a:srgbClr val="4FB81C"/>
              </a:solidFill>
              <a:round/>
              <a:headEnd type="triangle" w="med" len="med"/>
              <a:tailEnd type="triangle" w="med" len="med"/>
            </a:ln>
          </p:spPr>
        </p:cxnSp>
        <p:cxnSp>
          <p:nvCxnSpPr>
            <p:cNvPr id="236" name="Straight Arrow Connector 18">
              <a:extLst>
                <a:ext uri="{FF2B5EF4-FFF2-40B4-BE49-F238E27FC236}">
                  <a16:creationId xmlns:a16="http://schemas.microsoft.com/office/drawing/2014/main" id="{99D55F58-5B5D-43EA-8FD9-971C191BB809}"/>
                </a:ext>
              </a:extLst>
            </p:cNvPr>
            <p:cNvCxnSpPr>
              <a:cxnSpLocks noChangeShapeType="1"/>
            </p:cNvCxnSpPr>
            <p:nvPr/>
          </p:nvCxnSpPr>
          <p:spPr bwMode="auto">
            <a:xfrm>
              <a:off x="1132358" y="2810396"/>
              <a:ext cx="587163" cy="0"/>
            </a:xfrm>
            <a:prstGeom prst="straightConnector1">
              <a:avLst/>
            </a:prstGeom>
            <a:noFill/>
            <a:ln w="38100" algn="ctr">
              <a:solidFill>
                <a:srgbClr val="FFFFFF">
                  <a:lumMod val="50000"/>
                </a:srgbClr>
              </a:solidFill>
              <a:round/>
              <a:headEnd type="triangle" w="med" len="med"/>
              <a:tailEnd type="triangle" w="med" len="med"/>
            </a:ln>
          </p:spPr>
        </p:cxnSp>
        <p:cxnSp>
          <p:nvCxnSpPr>
            <p:cNvPr id="237" name="Straight Arrow Connector 18">
              <a:extLst>
                <a:ext uri="{FF2B5EF4-FFF2-40B4-BE49-F238E27FC236}">
                  <a16:creationId xmlns:a16="http://schemas.microsoft.com/office/drawing/2014/main" id="{63D7D33A-2132-4C69-9BE2-747EC2BE5EA6}"/>
                </a:ext>
              </a:extLst>
            </p:cNvPr>
            <p:cNvCxnSpPr>
              <a:cxnSpLocks noChangeShapeType="1"/>
            </p:cNvCxnSpPr>
            <p:nvPr/>
          </p:nvCxnSpPr>
          <p:spPr bwMode="auto">
            <a:xfrm>
              <a:off x="4617009" y="4402805"/>
              <a:ext cx="587163" cy="0"/>
            </a:xfrm>
            <a:prstGeom prst="straightConnector1">
              <a:avLst/>
            </a:prstGeom>
            <a:noFill/>
            <a:ln w="38100" algn="ctr">
              <a:solidFill>
                <a:srgbClr val="FFFFFF">
                  <a:lumMod val="50000"/>
                </a:srgbClr>
              </a:solidFill>
              <a:round/>
              <a:headEnd type="triangle" w="med" len="med"/>
              <a:tailEnd type="triangle" w="med" len="med"/>
            </a:ln>
          </p:spPr>
        </p:cxnSp>
        <p:sp>
          <p:nvSpPr>
            <p:cNvPr id="238" name="Rectangle 237">
              <a:extLst>
                <a:ext uri="{FF2B5EF4-FFF2-40B4-BE49-F238E27FC236}">
                  <a16:creationId xmlns:a16="http://schemas.microsoft.com/office/drawing/2014/main" id="{44F60EEB-0337-4A1A-9AF5-F704CC3B3302}"/>
                </a:ext>
              </a:extLst>
            </p:cNvPr>
            <p:cNvSpPr/>
            <p:nvPr/>
          </p:nvSpPr>
          <p:spPr bwMode="gray">
            <a:xfrm>
              <a:off x="4520312" y="4583974"/>
              <a:ext cx="1200902" cy="221680"/>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Thing2OnPremise</a:t>
              </a:r>
            </a:p>
          </p:txBody>
        </p:sp>
        <p:sp>
          <p:nvSpPr>
            <p:cNvPr id="239" name="Rectangle 238">
              <a:extLst>
                <a:ext uri="{FF2B5EF4-FFF2-40B4-BE49-F238E27FC236}">
                  <a16:creationId xmlns:a16="http://schemas.microsoft.com/office/drawing/2014/main" id="{F36A69BA-09D8-4534-A1A6-23E2DF388FA2}"/>
                </a:ext>
              </a:extLst>
            </p:cNvPr>
            <p:cNvSpPr/>
            <p:nvPr/>
          </p:nvSpPr>
          <p:spPr bwMode="gray">
            <a:xfrm>
              <a:off x="4499249" y="2462453"/>
              <a:ext cx="1219161" cy="221680"/>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Thing2Cloud</a:t>
              </a:r>
            </a:p>
          </p:txBody>
        </p:sp>
        <p:cxnSp>
          <p:nvCxnSpPr>
            <p:cNvPr id="240" name="Straight Arrow Connector 18">
              <a:extLst>
                <a:ext uri="{FF2B5EF4-FFF2-40B4-BE49-F238E27FC236}">
                  <a16:creationId xmlns:a16="http://schemas.microsoft.com/office/drawing/2014/main" id="{9D4D55D0-EB3B-4858-875E-E5901B075049}"/>
                </a:ext>
              </a:extLst>
            </p:cNvPr>
            <p:cNvCxnSpPr>
              <a:cxnSpLocks noChangeShapeType="1"/>
            </p:cNvCxnSpPr>
            <p:nvPr/>
          </p:nvCxnSpPr>
          <p:spPr bwMode="auto">
            <a:xfrm>
              <a:off x="4594620" y="2810396"/>
              <a:ext cx="587163" cy="0"/>
            </a:xfrm>
            <a:prstGeom prst="straightConnector1">
              <a:avLst/>
            </a:prstGeom>
            <a:noFill/>
            <a:ln w="38100" algn="ctr">
              <a:solidFill>
                <a:srgbClr val="FFFFFF">
                  <a:lumMod val="50000"/>
                </a:srgbClr>
              </a:solidFill>
              <a:round/>
              <a:headEnd type="triangle" w="med" len="med"/>
              <a:tailEnd type="triangle" w="med" len="med"/>
            </a:ln>
          </p:spPr>
        </p:cxnSp>
        <p:sp>
          <p:nvSpPr>
            <p:cNvPr id="241" name="Rectangle 240">
              <a:extLst>
                <a:ext uri="{FF2B5EF4-FFF2-40B4-BE49-F238E27FC236}">
                  <a16:creationId xmlns:a16="http://schemas.microsoft.com/office/drawing/2014/main" id="{E2C154C2-9103-4776-BC0E-57A06D2EF040}"/>
                </a:ext>
              </a:extLst>
            </p:cNvPr>
            <p:cNvSpPr/>
            <p:nvPr/>
          </p:nvSpPr>
          <p:spPr bwMode="gray">
            <a:xfrm>
              <a:off x="3398888" y="2108488"/>
              <a:ext cx="691918" cy="911143"/>
            </a:xfrm>
            <a:prstGeom prst="rect">
              <a:avLst/>
            </a:prstGeom>
            <a:solidFill>
              <a:srgbClr val="FFFFFF">
                <a:lumMod val="95000"/>
              </a:srgbClr>
            </a:solidFill>
            <a:ln w="19050" algn="ctr">
              <a:no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42" name="Freeform 70">
              <a:extLst>
                <a:ext uri="{FF2B5EF4-FFF2-40B4-BE49-F238E27FC236}">
                  <a16:creationId xmlns:a16="http://schemas.microsoft.com/office/drawing/2014/main" id="{4E757BB7-29C9-4C41-9942-A247F9FD317A}"/>
                </a:ext>
              </a:extLst>
            </p:cNvPr>
            <p:cNvSpPr>
              <a:spLocks/>
            </p:cNvSpPr>
            <p:nvPr/>
          </p:nvSpPr>
          <p:spPr bwMode="gray">
            <a:xfrm>
              <a:off x="3477395" y="2254574"/>
              <a:ext cx="998961" cy="720495"/>
            </a:xfrm>
            <a:custGeom>
              <a:avLst/>
              <a:gdLst>
                <a:gd name="T0" fmla="*/ 2147483647 w 522"/>
                <a:gd name="T1" fmla="*/ 2147483647 h 234"/>
                <a:gd name="T2" fmla="*/ 2147483647 w 522"/>
                <a:gd name="T3" fmla="*/ 2147483647 h 234"/>
                <a:gd name="T4" fmla="*/ 2147483647 w 522"/>
                <a:gd name="T5" fmla="*/ 2147483647 h 234"/>
                <a:gd name="T6" fmla="*/ 2147483647 w 522"/>
                <a:gd name="T7" fmla="*/ 2147483647 h 234"/>
                <a:gd name="T8" fmla="*/ 2147483647 w 522"/>
                <a:gd name="T9" fmla="*/ 2147483647 h 234"/>
                <a:gd name="T10" fmla="*/ 2147483647 w 522"/>
                <a:gd name="T11" fmla="*/ 2147483647 h 234"/>
                <a:gd name="T12" fmla="*/ 2147483647 w 522"/>
                <a:gd name="T13" fmla="*/ 2147483647 h 234"/>
                <a:gd name="T14" fmla="*/ 2147483647 w 522"/>
                <a:gd name="T15" fmla="*/ 2147483647 h 234"/>
                <a:gd name="T16" fmla="*/ 2147483647 w 522"/>
                <a:gd name="T17" fmla="*/ 2147483647 h 234"/>
                <a:gd name="T18" fmla="*/ 2147483647 w 522"/>
                <a:gd name="T19" fmla="*/ 2147483647 h 234"/>
                <a:gd name="T20" fmla="*/ 2147483647 w 522"/>
                <a:gd name="T21" fmla="*/ 2147483647 h 234"/>
                <a:gd name="T22" fmla="*/ 2147483647 w 522"/>
                <a:gd name="T23" fmla="*/ 2147483647 h 234"/>
                <a:gd name="T24" fmla="*/ 2147483647 w 522"/>
                <a:gd name="T25" fmla="*/ 2147483647 h 234"/>
                <a:gd name="T26" fmla="*/ 2147483647 w 522"/>
                <a:gd name="T27" fmla="*/ 2147483647 h 234"/>
                <a:gd name="T28" fmla="*/ 2147483647 w 522"/>
                <a:gd name="T29" fmla="*/ 2147483647 h 234"/>
                <a:gd name="T30" fmla="*/ 2147483647 w 522"/>
                <a:gd name="T31" fmla="*/ 2147483647 h 234"/>
                <a:gd name="T32" fmla="*/ 2147483647 w 522"/>
                <a:gd name="T33" fmla="*/ 2147483647 h 234"/>
                <a:gd name="T34" fmla="*/ 2147483647 w 522"/>
                <a:gd name="T35" fmla="*/ 2147483647 h 234"/>
                <a:gd name="T36" fmla="*/ 2147483647 w 522"/>
                <a:gd name="T37" fmla="*/ 2147483647 h 234"/>
                <a:gd name="T38" fmla="*/ 2147483647 w 522"/>
                <a:gd name="T39" fmla="*/ 2147483647 h 234"/>
                <a:gd name="T40" fmla="*/ 2147483647 w 522"/>
                <a:gd name="T41" fmla="*/ 2147483647 h 234"/>
                <a:gd name="T42" fmla="*/ 2147483647 w 522"/>
                <a:gd name="T43" fmla="*/ 2147483647 h 234"/>
                <a:gd name="T44" fmla="*/ 2147483647 w 522"/>
                <a:gd name="T45" fmla="*/ 2147483647 h 2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2"/>
                <a:gd name="T70" fmla="*/ 0 h 234"/>
                <a:gd name="T71" fmla="*/ 522 w 522"/>
                <a:gd name="T72" fmla="*/ 234 h 2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2" h="234">
                  <a:moveTo>
                    <a:pt x="375" y="68"/>
                  </a:moveTo>
                  <a:cubicBezTo>
                    <a:pt x="375" y="68"/>
                    <a:pt x="417" y="56"/>
                    <a:pt x="451" y="69"/>
                  </a:cubicBezTo>
                  <a:cubicBezTo>
                    <a:pt x="485" y="83"/>
                    <a:pt x="472" y="116"/>
                    <a:pt x="472" y="116"/>
                  </a:cubicBezTo>
                  <a:cubicBezTo>
                    <a:pt x="472" y="116"/>
                    <a:pt x="522" y="120"/>
                    <a:pt x="508" y="159"/>
                  </a:cubicBezTo>
                  <a:cubicBezTo>
                    <a:pt x="493" y="198"/>
                    <a:pt x="440" y="207"/>
                    <a:pt x="440" y="207"/>
                  </a:cubicBezTo>
                  <a:cubicBezTo>
                    <a:pt x="440" y="207"/>
                    <a:pt x="429" y="220"/>
                    <a:pt x="406" y="226"/>
                  </a:cubicBezTo>
                  <a:cubicBezTo>
                    <a:pt x="388" y="231"/>
                    <a:pt x="370" y="233"/>
                    <a:pt x="356" y="228"/>
                  </a:cubicBezTo>
                  <a:cubicBezTo>
                    <a:pt x="345" y="225"/>
                    <a:pt x="328" y="216"/>
                    <a:pt x="328" y="216"/>
                  </a:cubicBezTo>
                  <a:cubicBezTo>
                    <a:pt x="328" y="216"/>
                    <a:pt x="308" y="220"/>
                    <a:pt x="294" y="217"/>
                  </a:cubicBezTo>
                  <a:cubicBezTo>
                    <a:pt x="281" y="214"/>
                    <a:pt x="271" y="209"/>
                    <a:pt x="271" y="209"/>
                  </a:cubicBezTo>
                  <a:cubicBezTo>
                    <a:pt x="271" y="209"/>
                    <a:pt x="259" y="222"/>
                    <a:pt x="237" y="226"/>
                  </a:cubicBezTo>
                  <a:cubicBezTo>
                    <a:pt x="219" y="230"/>
                    <a:pt x="198" y="234"/>
                    <a:pt x="179" y="231"/>
                  </a:cubicBezTo>
                  <a:cubicBezTo>
                    <a:pt x="161" y="228"/>
                    <a:pt x="144" y="221"/>
                    <a:pt x="144" y="221"/>
                  </a:cubicBezTo>
                  <a:cubicBezTo>
                    <a:pt x="144" y="221"/>
                    <a:pt x="115" y="232"/>
                    <a:pt x="85" y="228"/>
                  </a:cubicBezTo>
                  <a:cubicBezTo>
                    <a:pt x="36" y="221"/>
                    <a:pt x="0" y="189"/>
                    <a:pt x="7" y="156"/>
                  </a:cubicBezTo>
                  <a:cubicBezTo>
                    <a:pt x="17" y="113"/>
                    <a:pt x="70" y="101"/>
                    <a:pt x="70" y="101"/>
                  </a:cubicBezTo>
                  <a:cubicBezTo>
                    <a:pt x="70" y="101"/>
                    <a:pt x="68" y="86"/>
                    <a:pt x="79" y="75"/>
                  </a:cubicBezTo>
                  <a:cubicBezTo>
                    <a:pt x="95" y="58"/>
                    <a:pt x="117" y="46"/>
                    <a:pt x="153" y="51"/>
                  </a:cubicBezTo>
                  <a:cubicBezTo>
                    <a:pt x="165" y="52"/>
                    <a:pt x="171" y="60"/>
                    <a:pt x="171" y="60"/>
                  </a:cubicBezTo>
                  <a:cubicBezTo>
                    <a:pt x="171" y="60"/>
                    <a:pt x="169" y="26"/>
                    <a:pt x="211" y="14"/>
                  </a:cubicBezTo>
                  <a:cubicBezTo>
                    <a:pt x="255" y="0"/>
                    <a:pt x="286" y="2"/>
                    <a:pt x="307" y="6"/>
                  </a:cubicBezTo>
                  <a:cubicBezTo>
                    <a:pt x="346" y="12"/>
                    <a:pt x="371" y="25"/>
                    <a:pt x="377" y="44"/>
                  </a:cubicBezTo>
                  <a:cubicBezTo>
                    <a:pt x="381" y="57"/>
                    <a:pt x="375" y="68"/>
                    <a:pt x="375" y="68"/>
                  </a:cubicBezTo>
                  <a:close/>
                </a:path>
              </a:pathLst>
            </a:custGeom>
            <a:solidFill>
              <a:srgbClr val="FFFFFF"/>
            </a:solidFill>
            <a:ln w="19050">
              <a:solidFill>
                <a:srgbClr val="666666"/>
              </a:solidFill>
              <a:round/>
              <a:headEnd/>
              <a:tailEnd/>
            </a:ln>
          </p:spPr>
          <p:txBody>
            <a:bodyPr anchor="ctr"/>
            <a:lstStyle/>
            <a:p>
              <a:pPr algn="ctr" defTabSz="1088776">
                <a:defRPr/>
              </a:pPr>
              <a:br>
                <a:rPr lang="en-US" sz="500" b="1" kern="0" dirty="0">
                  <a:solidFill>
                    <a:srgbClr val="000000"/>
                  </a:solidFill>
                  <a:latin typeface="Arial"/>
                  <a:ea typeface="Arial Unicode MS" pitchFamily="34" charset="-128"/>
                  <a:cs typeface="Arial"/>
                </a:rPr>
              </a:br>
              <a:r>
                <a:rPr lang="en-US" sz="600" kern="0" dirty="0">
                  <a:solidFill>
                    <a:srgbClr val="CCCCCC">
                      <a:lumMod val="50000"/>
                    </a:srgbClr>
                  </a:solidFill>
                  <a:latin typeface="Arial"/>
                  <a:ea typeface="Arial Unicode MS" pitchFamily="34" charset="-128"/>
                  <a:cs typeface="Arial"/>
                </a:rPr>
                <a:t>Non SAP </a:t>
              </a:r>
              <a:br>
                <a:rPr lang="en-US" sz="600" kern="0" dirty="0">
                  <a:solidFill>
                    <a:srgbClr val="CCCCCC">
                      <a:lumMod val="50000"/>
                    </a:srgbClr>
                  </a:solidFill>
                  <a:latin typeface="Arial"/>
                  <a:ea typeface="Arial Unicode MS" pitchFamily="34" charset="-128"/>
                  <a:cs typeface="Arial"/>
                </a:rPr>
              </a:br>
              <a:r>
                <a:rPr lang="en-US" sz="600" kern="0" dirty="0">
                  <a:solidFill>
                    <a:srgbClr val="CCCCCC">
                      <a:lumMod val="50000"/>
                    </a:srgbClr>
                  </a:solidFill>
                  <a:latin typeface="Arial"/>
                  <a:ea typeface="Arial Unicode MS" pitchFamily="34" charset="-128"/>
                  <a:cs typeface="Arial"/>
                </a:rPr>
                <a:t>Cloud Apps</a:t>
              </a:r>
            </a:p>
          </p:txBody>
        </p:sp>
        <p:sp>
          <p:nvSpPr>
            <p:cNvPr id="243" name="Rectangle 242">
              <a:extLst>
                <a:ext uri="{FF2B5EF4-FFF2-40B4-BE49-F238E27FC236}">
                  <a16:creationId xmlns:a16="http://schemas.microsoft.com/office/drawing/2014/main" id="{56ED5E73-5AB5-4B49-8A1B-E5AA51D56770}"/>
                </a:ext>
              </a:extLst>
            </p:cNvPr>
            <p:cNvSpPr/>
            <p:nvPr/>
          </p:nvSpPr>
          <p:spPr bwMode="gray">
            <a:xfrm>
              <a:off x="2744893" y="2473650"/>
              <a:ext cx="915352" cy="189453"/>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Cloud2Cloud</a:t>
              </a:r>
            </a:p>
          </p:txBody>
        </p:sp>
        <p:sp>
          <p:nvSpPr>
            <p:cNvPr id="244" name="TextBox 45">
              <a:extLst>
                <a:ext uri="{FF2B5EF4-FFF2-40B4-BE49-F238E27FC236}">
                  <a16:creationId xmlns:a16="http://schemas.microsoft.com/office/drawing/2014/main" id="{BB97D70A-6F4A-45C1-ABFB-7E9EDDD92DC6}"/>
                </a:ext>
              </a:extLst>
            </p:cNvPr>
            <p:cNvSpPr txBox="1">
              <a:spLocks noChangeArrowheads="1"/>
            </p:cNvSpPr>
            <p:nvPr/>
          </p:nvSpPr>
          <p:spPr bwMode="auto">
            <a:xfrm>
              <a:off x="489636" y="2114177"/>
              <a:ext cx="653682" cy="288147"/>
            </a:xfrm>
            <a:prstGeom prst="rect">
              <a:avLst/>
            </a:prstGeom>
            <a:noFill/>
            <a:ln w="9525">
              <a:noFill/>
              <a:miter lim="800000"/>
              <a:headEnd/>
              <a:tailEnd/>
            </a:ln>
          </p:spPr>
          <p:txBody>
            <a:bodyPr wrap="square" lIns="36000" tIns="36000" rIns="36000" bIns="36000">
              <a:spAutoFit/>
            </a:bodyPr>
            <a:lstStyle/>
            <a:p>
              <a:pPr algn="ctr" defTabSz="1088776">
                <a:buClr>
                  <a:srgbClr val="F0AB00"/>
                </a:buClr>
                <a:buSzPct val="80000"/>
                <a:buFont typeface="Wingdings" pitchFamily="2" charset="2"/>
                <a:buNone/>
                <a:defRPr/>
              </a:pPr>
              <a:r>
                <a:rPr lang="en-US" sz="700" kern="0" dirty="0">
                  <a:solidFill>
                    <a:srgbClr val="000000"/>
                  </a:solidFill>
                  <a:latin typeface="Arial"/>
                  <a:cs typeface="Arial"/>
                </a:rPr>
                <a:t>User-Centric Applications</a:t>
              </a:r>
            </a:p>
          </p:txBody>
        </p:sp>
        <p:cxnSp>
          <p:nvCxnSpPr>
            <p:cNvPr id="245" name="Straight Arrow Connector 18">
              <a:extLst>
                <a:ext uri="{FF2B5EF4-FFF2-40B4-BE49-F238E27FC236}">
                  <a16:creationId xmlns:a16="http://schemas.microsoft.com/office/drawing/2014/main" id="{C7B392A4-3E90-4B42-85B4-738BC632E251}"/>
                </a:ext>
              </a:extLst>
            </p:cNvPr>
            <p:cNvCxnSpPr>
              <a:cxnSpLocks noChangeShapeType="1"/>
              <a:stCxn id="209" idx="1"/>
            </p:cNvCxnSpPr>
            <p:nvPr/>
          </p:nvCxnSpPr>
          <p:spPr bwMode="auto">
            <a:xfrm rot="10800000">
              <a:off x="2925135" y="3051267"/>
              <a:ext cx="620760" cy="177410"/>
            </a:xfrm>
            <a:prstGeom prst="bentConnector3">
              <a:avLst>
                <a:gd name="adj1" fmla="val 50000"/>
              </a:avLst>
            </a:prstGeom>
            <a:noFill/>
            <a:ln w="38100" algn="ctr">
              <a:solidFill>
                <a:srgbClr val="FFFFFF">
                  <a:lumMod val="50000"/>
                </a:srgbClr>
              </a:solidFill>
              <a:round/>
              <a:headEnd type="triangle" w="med" len="med"/>
              <a:tailEnd type="triangle" w="med" len="med"/>
            </a:ln>
          </p:spPr>
        </p:cxnSp>
        <p:cxnSp>
          <p:nvCxnSpPr>
            <p:cNvPr id="246" name="Straight Arrow Connector 18">
              <a:extLst>
                <a:ext uri="{FF2B5EF4-FFF2-40B4-BE49-F238E27FC236}">
                  <a16:creationId xmlns:a16="http://schemas.microsoft.com/office/drawing/2014/main" id="{9F7BB7B6-56EA-4686-A0D8-039CF09D2CEE}"/>
                </a:ext>
              </a:extLst>
            </p:cNvPr>
            <p:cNvCxnSpPr>
              <a:cxnSpLocks noChangeShapeType="1"/>
            </p:cNvCxnSpPr>
            <p:nvPr/>
          </p:nvCxnSpPr>
          <p:spPr bwMode="auto">
            <a:xfrm>
              <a:off x="4207579" y="3396396"/>
              <a:ext cx="0" cy="498990"/>
            </a:xfrm>
            <a:prstGeom prst="straightConnector1">
              <a:avLst/>
            </a:prstGeom>
            <a:noFill/>
            <a:ln w="38100" algn="ctr">
              <a:solidFill>
                <a:srgbClr val="FFFFFF">
                  <a:lumMod val="50000"/>
                </a:srgbClr>
              </a:solidFill>
              <a:round/>
              <a:headEnd type="triangle" w="med" len="med"/>
              <a:tailEnd type="triangle" w="med" len="med"/>
            </a:ln>
          </p:spPr>
        </p:cxnSp>
        <p:sp>
          <p:nvSpPr>
            <p:cNvPr id="247" name="Rectangle 246">
              <a:extLst>
                <a:ext uri="{FF2B5EF4-FFF2-40B4-BE49-F238E27FC236}">
                  <a16:creationId xmlns:a16="http://schemas.microsoft.com/office/drawing/2014/main" id="{B1AE5F5A-F570-44E6-90AA-99965B7A3D41}"/>
                </a:ext>
              </a:extLst>
            </p:cNvPr>
            <p:cNvSpPr/>
            <p:nvPr/>
          </p:nvSpPr>
          <p:spPr>
            <a:xfrm>
              <a:off x="1930338"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lIns="36000" r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Business Suite</a:t>
              </a:r>
            </a:p>
          </p:txBody>
        </p:sp>
        <p:sp>
          <p:nvSpPr>
            <p:cNvPr id="248" name="Rectangle 247">
              <a:extLst>
                <a:ext uri="{FF2B5EF4-FFF2-40B4-BE49-F238E27FC236}">
                  <a16:creationId xmlns:a16="http://schemas.microsoft.com/office/drawing/2014/main" id="{2B28554D-DFFE-450B-9E2A-5446626B4F3F}"/>
                </a:ext>
              </a:extLst>
            </p:cNvPr>
            <p:cNvSpPr/>
            <p:nvPr/>
          </p:nvSpPr>
          <p:spPr>
            <a:xfrm>
              <a:off x="2812878"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sp>
          <p:nvSpPr>
            <p:cNvPr id="249" name="Rectangle 248">
              <a:extLst>
                <a:ext uri="{FF2B5EF4-FFF2-40B4-BE49-F238E27FC236}">
                  <a16:creationId xmlns:a16="http://schemas.microsoft.com/office/drawing/2014/main" id="{B47782FD-9310-43EA-86A1-23EC721B98A0}"/>
                </a:ext>
              </a:extLst>
            </p:cNvPr>
            <p:cNvSpPr/>
            <p:nvPr/>
          </p:nvSpPr>
          <p:spPr>
            <a:xfrm>
              <a:off x="3849345"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Non</a:t>
              </a:r>
              <a:b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b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SAP</a:t>
              </a:r>
            </a:p>
          </p:txBody>
        </p:sp>
        <p:sp>
          <p:nvSpPr>
            <p:cNvPr id="250" name="Oval 249">
              <a:extLst>
                <a:ext uri="{FF2B5EF4-FFF2-40B4-BE49-F238E27FC236}">
                  <a16:creationId xmlns:a16="http://schemas.microsoft.com/office/drawing/2014/main" id="{6DAE7CAB-2811-49D2-85DD-7B01715550E6}"/>
                </a:ext>
              </a:extLst>
            </p:cNvPr>
            <p:cNvSpPr/>
            <p:nvPr/>
          </p:nvSpPr>
          <p:spPr bwMode="gray">
            <a:xfrm rot="16200000">
              <a:off x="654790" y="4144037"/>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51" name="Oval 250">
              <a:extLst>
                <a:ext uri="{FF2B5EF4-FFF2-40B4-BE49-F238E27FC236}">
                  <a16:creationId xmlns:a16="http://schemas.microsoft.com/office/drawing/2014/main" id="{B962155C-3742-4A48-9306-1EE448852E1D}"/>
                </a:ext>
              </a:extLst>
            </p:cNvPr>
            <p:cNvSpPr/>
            <p:nvPr/>
          </p:nvSpPr>
          <p:spPr bwMode="gray">
            <a:xfrm rot="16200000">
              <a:off x="5344039" y="3644253"/>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52" name="Oval 251">
              <a:extLst>
                <a:ext uri="{FF2B5EF4-FFF2-40B4-BE49-F238E27FC236}">
                  <a16:creationId xmlns:a16="http://schemas.microsoft.com/office/drawing/2014/main" id="{406D2CB2-4442-4B5A-9891-0F9204EB19D7}"/>
                </a:ext>
              </a:extLst>
            </p:cNvPr>
            <p:cNvSpPr/>
            <p:nvPr/>
          </p:nvSpPr>
          <p:spPr bwMode="gray">
            <a:xfrm rot="16200000">
              <a:off x="5344039" y="3197900"/>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53" name="Oval 252">
              <a:extLst>
                <a:ext uri="{FF2B5EF4-FFF2-40B4-BE49-F238E27FC236}">
                  <a16:creationId xmlns:a16="http://schemas.microsoft.com/office/drawing/2014/main" id="{18B305B9-88D4-4288-93F8-71CF537026D5}"/>
                </a:ext>
              </a:extLst>
            </p:cNvPr>
            <p:cNvSpPr/>
            <p:nvPr/>
          </p:nvSpPr>
          <p:spPr bwMode="gray">
            <a:xfrm rot="16200000">
              <a:off x="5344039" y="2751546"/>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54" name="Oval 253">
              <a:extLst>
                <a:ext uri="{FF2B5EF4-FFF2-40B4-BE49-F238E27FC236}">
                  <a16:creationId xmlns:a16="http://schemas.microsoft.com/office/drawing/2014/main" id="{773DC4A3-1641-47D8-BE96-F33D2D890F13}"/>
                </a:ext>
              </a:extLst>
            </p:cNvPr>
            <p:cNvSpPr/>
            <p:nvPr/>
          </p:nvSpPr>
          <p:spPr bwMode="gray">
            <a:xfrm rot="16200000">
              <a:off x="5344039" y="4090608"/>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55" name="TextBox 254">
              <a:extLst>
                <a:ext uri="{FF2B5EF4-FFF2-40B4-BE49-F238E27FC236}">
                  <a16:creationId xmlns:a16="http://schemas.microsoft.com/office/drawing/2014/main" id="{87B102E3-B29F-4189-94D4-A02967000D5B}"/>
                </a:ext>
              </a:extLst>
            </p:cNvPr>
            <p:cNvSpPr txBox="1"/>
            <p:nvPr/>
          </p:nvSpPr>
          <p:spPr>
            <a:xfrm>
              <a:off x="2658527" y="2565585"/>
              <a:ext cx="509440" cy="276291"/>
            </a:xfrm>
            <a:prstGeom prst="rect">
              <a:avLst/>
            </a:prstGeom>
            <a:noFill/>
          </p:spPr>
          <p:txBody>
            <a:bodyPr wrap="square" rtlCol="0">
              <a:spAutoFit/>
            </a:bodyPr>
            <a:lstStyle/>
            <a:p>
              <a:pPr defTabSz="1088776"/>
              <a:r>
                <a:rPr lang="en-US" sz="1200" dirty="0">
                  <a:solidFill>
                    <a:srgbClr val="000000"/>
                  </a:solidFill>
                  <a:latin typeface="Arial" panose="020B0604020202020204" pitchFamily="34" charset="0"/>
                  <a:cs typeface="Arial" panose="020B0604020202020204" pitchFamily="34" charset="0"/>
                </a:rPr>
                <a:t>…</a:t>
              </a:r>
            </a:p>
          </p:txBody>
        </p:sp>
        <p:sp>
          <p:nvSpPr>
            <p:cNvPr id="256" name="TextBox 255">
              <a:extLst>
                <a:ext uri="{FF2B5EF4-FFF2-40B4-BE49-F238E27FC236}">
                  <a16:creationId xmlns:a16="http://schemas.microsoft.com/office/drawing/2014/main" id="{47EC15B5-2456-4CBC-88FA-6F942A8663F6}"/>
                </a:ext>
              </a:extLst>
            </p:cNvPr>
            <p:cNvSpPr txBox="1"/>
            <p:nvPr/>
          </p:nvSpPr>
          <p:spPr>
            <a:xfrm>
              <a:off x="2225278" y="2747039"/>
              <a:ext cx="655254" cy="199544"/>
            </a:xfrm>
            <a:prstGeom prst="rect">
              <a:avLst/>
            </a:prstGeom>
            <a:noFill/>
          </p:spPr>
          <p:txBody>
            <a:bodyPr wrap="square" rtlCol="0">
              <a:spAutoFit/>
            </a:bodyPr>
            <a:lstStyle/>
            <a:p>
              <a:pPr defTabSz="1088776"/>
              <a:r>
                <a:rPr lang="en-US" sz="700" dirty="0">
                  <a:solidFill>
                    <a:srgbClr val="000000">
                      <a:lumMod val="65000"/>
                      <a:lumOff val="35000"/>
                    </a:srgbClr>
                  </a:solidFill>
                  <a:latin typeface="Arial" panose="020B0604020202020204" pitchFamily="34" charset="0"/>
                  <a:cs typeface="Arial" panose="020B0604020202020204" pitchFamily="34" charset="0"/>
                </a:rPr>
                <a:t>C/4 HANA</a:t>
              </a:r>
            </a:p>
          </p:txBody>
        </p:sp>
        <p:pic>
          <p:nvPicPr>
            <p:cNvPr id="257" name="Picture 256">
              <a:extLst>
                <a:ext uri="{FF2B5EF4-FFF2-40B4-BE49-F238E27FC236}">
                  <a16:creationId xmlns:a16="http://schemas.microsoft.com/office/drawing/2014/main" id="{2224A62C-C273-405A-B7C9-A7191E6AA513}"/>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2853628" y="4350900"/>
              <a:ext cx="441765" cy="81004"/>
            </a:xfrm>
            <a:prstGeom prst="rect">
              <a:avLst/>
            </a:prstGeom>
            <a:solidFill>
              <a:srgbClr val="FFFFFF"/>
            </a:solidFill>
            <a:ln>
              <a:solidFill>
                <a:srgbClr val="FFFFFF"/>
              </a:solidFill>
            </a:ln>
          </p:spPr>
        </p:pic>
        <p:pic>
          <p:nvPicPr>
            <p:cNvPr id="258" name="Picture 257">
              <a:extLst>
                <a:ext uri="{FF2B5EF4-FFF2-40B4-BE49-F238E27FC236}">
                  <a16:creationId xmlns:a16="http://schemas.microsoft.com/office/drawing/2014/main" id="{1A50EE8C-620E-48F4-BE88-90E562398201}"/>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1962709" y="3010787"/>
              <a:ext cx="441765" cy="81004"/>
            </a:xfrm>
            <a:prstGeom prst="rect">
              <a:avLst/>
            </a:prstGeom>
            <a:solidFill>
              <a:srgbClr val="FFFFFF"/>
            </a:solidFill>
            <a:ln>
              <a:solidFill>
                <a:srgbClr val="FFFFFF"/>
              </a:solidFill>
            </a:ln>
          </p:spPr>
        </p:pic>
        <p:pic>
          <p:nvPicPr>
            <p:cNvPr id="259" name="Picture 258" descr="SAP_grad_R_pref.png">
              <a:extLst>
                <a:ext uri="{FF2B5EF4-FFF2-40B4-BE49-F238E27FC236}">
                  <a16:creationId xmlns:a16="http://schemas.microsoft.com/office/drawing/2014/main" id="{7ADBE31D-0F30-45F7-A886-AB6655A41C9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08366" y="3941916"/>
              <a:ext cx="444929" cy="239248"/>
            </a:xfrm>
            <a:prstGeom prst="rect">
              <a:avLst/>
            </a:prstGeom>
            <a:noFill/>
            <a:ln>
              <a:noFill/>
            </a:ln>
          </p:spPr>
        </p:pic>
        <p:pic>
          <p:nvPicPr>
            <p:cNvPr id="260" name="Picture 259" descr="SAP_grad_R_pref.png">
              <a:extLst>
                <a:ext uri="{FF2B5EF4-FFF2-40B4-BE49-F238E27FC236}">
                  <a16:creationId xmlns:a16="http://schemas.microsoft.com/office/drawing/2014/main" id="{87D10064-2184-4347-A705-842F9274E6E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92164" y="2170050"/>
              <a:ext cx="444929" cy="239248"/>
            </a:xfrm>
            <a:prstGeom prst="rect">
              <a:avLst/>
            </a:prstGeom>
            <a:noFill/>
            <a:ln>
              <a:noFill/>
            </a:ln>
          </p:spPr>
        </p:pic>
        <p:sp>
          <p:nvSpPr>
            <p:cNvPr id="261" name="Rectangle 260">
              <a:extLst>
                <a:ext uri="{FF2B5EF4-FFF2-40B4-BE49-F238E27FC236}">
                  <a16:creationId xmlns:a16="http://schemas.microsoft.com/office/drawing/2014/main" id="{7E47CCB4-653D-4875-80C8-15D89E440EBF}"/>
                </a:ext>
              </a:extLst>
            </p:cNvPr>
            <p:cNvSpPr/>
            <p:nvPr/>
          </p:nvSpPr>
          <p:spPr bwMode="gray">
            <a:xfrm>
              <a:off x="2672338"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User Integration</a:t>
              </a:r>
            </a:p>
          </p:txBody>
        </p:sp>
        <p:sp>
          <p:nvSpPr>
            <p:cNvPr id="262" name="Rectangle 261">
              <a:extLst>
                <a:ext uri="{FF2B5EF4-FFF2-40B4-BE49-F238E27FC236}">
                  <a16:creationId xmlns:a16="http://schemas.microsoft.com/office/drawing/2014/main" id="{5634E788-14FD-4BB6-892D-875DD8133398}"/>
                </a:ext>
              </a:extLst>
            </p:cNvPr>
            <p:cNvSpPr/>
            <p:nvPr/>
          </p:nvSpPr>
          <p:spPr bwMode="gray">
            <a:xfrm>
              <a:off x="1580023"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Data </a:t>
              </a:r>
              <a:br>
                <a:rPr lang="en-US" sz="1200" kern="0" dirty="0">
                  <a:solidFill>
                    <a:srgbClr val="FFFFFF"/>
                  </a:solidFill>
                  <a:latin typeface="Arial" panose="020B0604020202020204" pitchFamily="34" charset="0"/>
                  <a:cs typeface="Arial" panose="020B0604020202020204" pitchFamily="34" charset="0"/>
                </a:rPr>
              </a:br>
              <a:r>
                <a:rPr lang="en-US" sz="1200" kern="0" dirty="0">
                  <a:solidFill>
                    <a:srgbClr val="FFFFFF"/>
                  </a:solidFill>
                  <a:latin typeface="Arial" panose="020B0604020202020204" pitchFamily="34" charset="0"/>
                  <a:cs typeface="Arial" panose="020B0604020202020204" pitchFamily="34" charset="0"/>
                </a:rPr>
                <a:t>Integration</a:t>
              </a:r>
            </a:p>
          </p:txBody>
        </p:sp>
        <p:sp>
          <p:nvSpPr>
            <p:cNvPr id="263" name="Rectangle 262">
              <a:extLst>
                <a:ext uri="{FF2B5EF4-FFF2-40B4-BE49-F238E27FC236}">
                  <a16:creationId xmlns:a16="http://schemas.microsoft.com/office/drawing/2014/main" id="{B17E6349-022E-4B08-8B2C-17590532A2BE}"/>
                </a:ext>
              </a:extLst>
            </p:cNvPr>
            <p:cNvSpPr/>
            <p:nvPr/>
          </p:nvSpPr>
          <p:spPr bwMode="gray">
            <a:xfrm>
              <a:off x="3764653"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Thing</a:t>
              </a:r>
              <a:br>
                <a:rPr lang="en-US" sz="1200" kern="0" dirty="0">
                  <a:solidFill>
                    <a:srgbClr val="FFFFFF"/>
                  </a:solidFill>
                  <a:latin typeface="Arial" panose="020B0604020202020204" pitchFamily="34" charset="0"/>
                  <a:cs typeface="Arial" panose="020B0604020202020204" pitchFamily="34" charset="0"/>
                </a:rPr>
              </a:br>
              <a:r>
                <a:rPr lang="en-US" sz="1200" kern="0" dirty="0">
                  <a:solidFill>
                    <a:srgbClr val="FFFFFF"/>
                  </a:solidFill>
                  <a:latin typeface="Arial" panose="020B0604020202020204" pitchFamily="34" charset="0"/>
                  <a:cs typeface="Arial" panose="020B0604020202020204" pitchFamily="34" charset="0"/>
                </a:rPr>
                <a:t>Integration</a:t>
              </a:r>
            </a:p>
          </p:txBody>
        </p:sp>
        <p:sp>
          <p:nvSpPr>
            <p:cNvPr id="264" name="Rectangle 263">
              <a:extLst>
                <a:ext uri="{FF2B5EF4-FFF2-40B4-BE49-F238E27FC236}">
                  <a16:creationId xmlns:a16="http://schemas.microsoft.com/office/drawing/2014/main" id="{0045C672-2577-46D9-84B4-8E03A679376A}"/>
                </a:ext>
              </a:extLst>
            </p:cNvPr>
            <p:cNvSpPr/>
            <p:nvPr/>
          </p:nvSpPr>
          <p:spPr bwMode="gray">
            <a:xfrm>
              <a:off x="4856967"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Cross Use Cases</a:t>
              </a:r>
            </a:p>
          </p:txBody>
        </p:sp>
        <p:cxnSp>
          <p:nvCxnSpPr>
            <p:cNvPr id="265" name="Straight Arrow Connector 18">
              <a:extLst>
                <a:ext uri="{FF2B5EF4-FFF2-40B4-BE49-F238E27FC236}">
                  <a16:creationId xmlns:a16="http://schemas.microsoft.com/office/drawing/2014/main" id="{4CF39C55-959D-49DF-8297-B3C911D986A7}"/>
                </a:ext>
              </a:extLst>
            </p:cNvPr>
            <p:cNvCxnSpPr>
              <a:cxnSpLocks noChangeShapeType="1"/>
            </p:cNvCxnSpPr>
            <p:nvPr/>
          </p:nvCxnSpPr>
          <p:spPr bwMode="auto">
            <a:xfrm>
              <a:off x="2330486" y="3395683"/>
              <a:ext cx="0" cy="492543"/>
            </a:xfrm>
            <a:prstGeom prst="straightConnector1">
              <a:avLst/>
            </a:prstGeom>
            <a:noFill/>
            <a:ln w="38100" algn="ctr">
              <a:solidFill>
                <a:srgbClr val="FFFFFF">
                  <a:lumMod val="50000"/>
                </a:srgbClr>
              </a:solidFill>
              <a:round/>
              <a:headEnd type="triangle" w="med" len="med"/>
              <a:tailEnd type="triangle" w="med" len="med"/>
            </a:ln>
          </p:spPr>
        </p:cxnSp>
        <p:cxnSp>
          <p:nvCxnSpPr>
            <p:cNvPr id="266" name="Straight Arrow Connector 18">
              <a:extLst>
                <a:ext uri="{FF2B5EF4-FFF2-40B4-BE49-F238E27FC236}">
                  <a16:creationId xmlns:a16="http://schemas.microsoft.com/office/drawing/2014/main" id="{BD430E82-A505-4873-9CF0-1F9B6E1D93E5}"/>
                </a:ext>
              </a:extLst>
            </p:cNvPr>
            <p:cNvCxnSpPr>
              <a:cxnSpLocks noChangeShapeType="1"/>
            </p:cNvCxnSpPr>
            <p:nvPr/>
          </p:nvCxnSpPr>
          <p:spPr bwMode="auto">
            <a:xfrm flipH="1">
              <a:off x="2892385" y="2810396"/>
              <a:ext cx="767860" cy="0"/>
            </a:xfrm>
            <a:prstGeom prst="straightConnector1">
              <a:avLst/>
            </a:prstGeom>
            <a:noFill/>
            <a:ln w="38100" algn="ctr">
              <a:solidFill>
                <a:srgbClr val="FFFFFF">
                  <a:lumMod val="50000"/>
                </a:srgbClr>
              </a:solidFill>
              <a:round/>
              <a:headEnd type="triangle" w="med" len="med"/>
              <a:tailEnd type="triangle" w="med" len="med"/>
            </a:ln>
          </p:spPr>
        </p:cxnSp>
        <p:sp>
          <p:nvSpPr>
            <p:cNvPr id="267" name="Rectangle 266">
              <a:extLst>
                <a:ext uri="{FF2B5EF4-FFF2-40B4-BE49-F238E27FC236}">
                  <a16:creationId xmlns:a16="http://schemas.microsoft.com/office/drawing/2014/main" id="{7751CD86-347B-4A85-A110-D69EE409E41E}"/>
                </a:ext>
              </a:extLst>
            </p:cNvPr>
            <p:cNvSpPr/>
            <p:nvPr/>
          </p:nvSpPr>
          <p:spPr bwMode="gray">
            <a:xfrm>
              <a:off x="487708"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Process Integration</a:t>
              </a:r>
            </a:p>
          </p:txBody>
        </p:sp>
        <p:grpSp>
          <p:nvGrpSpPr>
            <p:cNvPr id="268" name="Group 267">
              <a:extLst>
                <a:ext uri="{FF2B5EF4-FFF2-40B4-BE49-F238E27FC236}">
                  <a16:creationId xmlns:a16="http://schemas.microsoft.com/office/drawing/2014/main" id="{D74B80BE-67E1-46FA-9A31-D882CF3B085F}"/>
                </a:ext>
              </a:extLst>
            </p:cNvPr>
            <p:cNvGrpSpPr/>
            <p:nvPr/>
          </p:nvGrpSpPr>
          <p:grpSpPr>
            <a:xfrm>
              <a:off x="487708" y="2472384"/>
              <a:ext cx="4093471" cy="3392842"/>
              <a:chOff x="487708" y="2472384"/>
              <a:chExt cx="4093471" cy="3392842"/>
            </a:xfrm>
          </p:grpSpPr>
          <p:grpSp>
            <p:nvGrpSpPr>
              <p:cNvPr id="277" name="Group 276">
                <a:extLst>
                  <a:ext uri="{FF2B5EF4-FFF2-40B4-BE49-F238E27FC236}">
                    <a16:creationId xmlns:a16="http://schemas.microsoft.com/office/drawing/2014/main" id="{38A93453-92C4-440E-855A-61C5B9C08936}"/>
                  </a:ext>
                </a:extLst>
              </p:cNvPr>
              <p:cNvGrpSpPr/>
              <p:nvPr/>
            </p:nvGrpSpPr>
            <p:grpSpPr>
              <a:xfrm>
                <a:off x="2332199" y="2472384"/>
                <a:ext cx="2248980" cy="1423002"/>
                <a:chOff x="2332199" y="2472384"/>
                <a:chExt cx="2248980" cy="1423002"/>
              </a:xfrm>
            </p:grpSpPr>
            <p:sp>
              <p:nvSpPr>
                <p:cNvPr id="279" name="Rectangle 278">
                  <a:extLst>
                    <a:ext uri="{FF2B5EF4-FFF2-40B4-BE49-F238E27FC236}">
                      <a16:creationId xmlns:a16="http://schemas.microsoft.com/office/drawing/2014/main" id="{7845B107-5829-44AF-8288-7BE89A23F08B}"/>
                    </a:ext>
                  </a:extLst>
                </p:cNvPr>
                <p:cNvSpPr/>
                <p:nvPr/>
              </p:nvSpPr>
              <p:spPr bwMode="gray">
                <a:xfrm>
                  <a:off x="2746740" y="2472384"/>
                  <a:ext cx="915352" cy="189453"/>
                </a:xfrm>
                <a:prstGeom prst="rect">
                  <a:avLst/>
                </a:prstGeom>
                <a:solidFill>
                  <a:srgbClr val="4FB81C"/>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Cloud2Cloud</a:t>
                  </a:r>
                </a:p>
              </p:txBody>
            </p:sp>
            <p:sp>
              <p:nvSpPr>
                <p:cNvPr id="280" name="Rectangle 279">
                  <a:extLst>
                    <a:ext uri="{FF2B5EF4-FFF2-40B4-BE49-F238E27FC236}">
                      <a16:creationId xmlns:a16="http://schemas.microsoft.com/office/drawing/2014/main" id="{F39F21C7-B117-40E7-B603-E56B100AEFC5}"/>
                    </a:ext>
                  </a:extLst>
                </p:cNvPr>
                <p:cNvSpPr/>
                <p:nvPr/>
              </p:nvSpPr>
              <p:spPr bwMode="gray">
                <a:xfrm>
                  <a:off x="2403813" y="3517769"/>
                  <a:ext cx="1127818" cy="221018"/>
                </a:xfrm>
                <a:prstGeom prst="rect">
                  <a:avLst/>
                </a:prstGeom>
                <a:solidFill>
                  <a:srgbClr val="4FB81C"/>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OnPremise2Cloud</a:t>
                  </a:r>
                </a:p>
              </p:txBody>
            </p:sp>
            <p:sp>
              <p:nvSpPr>
                <p:cNvPr id="281" name="Rectangle 280">
                  <a:extLst>
                    <a:ext uri="{FF2B5EF4-FFF2-40B4-BE49-F238E27FC236}">
                      <a16:creationId xmlns:a16="http://schemas.microsoft.com/office/drawing/2014/main" id="{F9ABD30C-8B9A-48DA-AC60-9CF5DB4A514A}"/>
                    </a:ext>
                  </a:extLst>
                </p:cNvPr>
                <p:cNvSpPr/>
                <p:nvPr/>
              </p:nvSpPr>
              <p:spPr bwMode="gray">
                <a:xfrm>
                  <a:off x="3753035" y="3518387"/>
                  <a:ext cx="325094" cy="221848"/>
                </a:xfrm>
                <a:prstGeom prst="rect">
                  <a:avLst/>
                </a:prstGeom>
                <a:solidFill>
                  <a:srgbClr val="4FB81C"/>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B2B</a:t>
                  </a:r>
                </a:p>
              </p:txBody>
            </p:sp>
            <p:sp>
              <p:nvSpPr>
                <p:cNvPr id="282" name="Rectangle 281">
                  <a:extLst>
                    <a:ext uri="{FF2B5EF4-FFF2-40B4-BE49-F238E27FC236}">
                      <a16:creationId xmlns:a16="http://schemas.microsoft.com/office/drawing/2014/main" id="{CBB88089-DF09-4AF8-B7D0-1C6246BD9D66}"/>
                    </a:ext>
                  </a:extLst>
                </p:cNvPr>
                <p:cNvSpPr/>
                <p:nvPr/>
              </p:nvSpPr>
              <p:spPr bwMode="gray">
                <a:xfrm>
                  <a:off x="4256085" y="3519297"/>
                  <a:ext cx="325094" cy="213496"/>
                </a:xfrm>
                <a:prstGeom prst="rect">
                  <a:avLst/>
                </a:prstGeom>
                <a:solidFill>
                  <a:srgbClr val="4FB81C"/>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B2G</a:t>
                  </a:r>
                </a:p>
              </p:txBody>
            </p:sp>
            <p:cxnSp>
              <p:nvCxnSpPr>
                <p:cNvPr id="283" name="Straight Arrow Connector 18">
                  <a:extLst>
                    <a:ext uri="{FF2B5EF4-FFF2-40B4-BE49-F238E27FC236}">
                      <a16:creationId xmlns:a16="http://schemas.microsoft.com/office/drawing/2014/main" id="{4E7783A3-670B-41C3-82F4-576E3C1097F4}"/>
                    </a:ext>
                  </a:extLst>
                </p:cNvPr>
                <p:cNvCxnSpPr>
                  <a:cxnSpLocks noChangeShapeType="1"/>
                </p:cNvCxnSpPr>
                <p:nvPr/>
              </p:nvCxnSpPr>
              <p:spPr bwMode="auto">
                <a:xfrm>
                  <a:off x="3690523" y="3396396"/>
                  <a:ext cx="0" cy="498990"/>
                </a:xfrm>
                <a:prstGeom prst="straightConnector1">
                  <a:avLst/>
                </a:prstGeom>
                <a:noFill/>
                <a:ln w="38100" algn="ctr">
                  <a:solidFill>
                    <a:srgbClr val="4FB81C"/>
                  </a:solidFill>
                  <a:round/>
                  <a:headEnd type="triangle" w="med" len="med"/>
                  <a:tailEnd type="triangle" w="med" len="med"/>
                </a:ln>
              </p:spPr>
            </p:cxnSp>
            <p:cxnSp>
              <p:nvCxnSpPr>
                <p:cNvPr id="284" name="Straight Arrow Connector 18">
                  <a:extLst>
                    <a:ext uri="{FF2B5EF4-FFF2-40B4-BE49-F238E27FC236}">
                      <a16:creationId xmlns:a16="http://schemas.microsoft.com/office/drawing/2014/main" id="{C119C515-0856-4483-B647-CC6AB1108958}"/>
                    </a:ext>
                  </a:extLst>
                </p:cNvPr>
                <p:cNvCxnSpPr>
                  <a:cxnSpLocks noChangeShapeType="1"/>
                </p:cNvCxnSpPr>
                <p:nvPr/>
              </p:nvCxnSpPr>
              <p:spPr bwMode="auto">
                <a:xfrm>
                  <a:off x="4206378" y="3396396"/>
                  <a:ext cx="0" cy="498990"/>
                </a:xfrm>
                <a:prstGeom prst="straightConnector1">
                  <a:avLst/>
                </a:prstGeom>
                <a:noFill/>
                <a:ln w="38100" algn="ctr">
                  <a:solidFill>
                    <a:srgbClr val="4FB81C"/>
                  </a:solidFill>
                  <a:round/>
                  <a:headEnd type="triangle" w="med" len="med"/>
                  <a:tailEnd type="triangle" w="med" len="med"/>
                </a:ln>
              </p:spPr>
            </p:cxnSp>
            <p:cxnSp>
              <p:nvCxnSpPr>
                <p:cNvPr id="285" name="Straight Arrow Connector 18">
                  <a:extLst>
                    <a:ext uri="{FF2B5EF4-FFF2-40B4-BE49-F238E27FC236}">
                      <a16:creationId xmlns:a16="http://schemas.microsoft.com/office/drawing/2014/main" id="{DF116598-5588-4A6F-8176-BFA48CE6E05A}"/>
                    </a:ext>
                  </a:extLst>
                </p:cNvPr>
                <p:cNvCxnSpPr>
                  <a:cxnSpLocks noChangeShapeType="1"/>
                </p:cNvCxnSpPr>
                <p:nvPr/>
              </p:nvCxnSpPr>
              <p:spPr bwMode="auto">
                <a:xfrm rot="10800000">
                  <a:off x="2925369" y="3055063"/>
                  <a:ext cx="620760" cy="177410"/>
                </a:xfrm>
                <a:prstGeom prst="bentConnector3">
                  <a:avLst>
                    <a:gd name="adj1" fmla="val 50000"/>
                  </a:avLst>
                </a:prstGeom>
                <a:noFill/>
                <a:ln w="38100" algn="ctr">
                  <a:solidFill>
                    <a:srgbClr val="4FB81C"/>
                  </a:solidFill>
                  <a:round/>
                  <a:headEnd type="triangle" w="med" len="med"/>
                  <a:tailEnd type="triangle" w="med" len="med"/>
                </a:ln>
              </p:spPr>
            </p:cxnSp>
            <p:cxnSp>
              <p:nvCxnSpPr>
                <p:cNvPr id="286" name="Straight Arrow Connector 18">
                  <a:extLst>
                    <a:ext uri="{FF2B5EF4-FFF2-40B4-BE49-F238E27FC236}">
                      <a16:creationId xmlns:a16="http://schemas.microsoft.com/office/drawing/2014/main" id="{E070182E-10A5-4FC9-B60B-2FF7BCDE863C}"/>
                    </a:ext>
                  </a:extLst>
                </p:cNvPr>
                <p:cNvCxnSpPr>
                  <a:cxnSpLocks noChangeShapeType="1"/>
                </p:cNvCxnSpPr>
                <p:nvPr/>
              </p:nvCxnSpPr>
              <p:spPr bwMode="auto">
                <a:xfrm>
                  <a:off x="2332199" y="3395683"/>
                  <a:ext cx="0" cy="492543"/>
                </a:xfrm>
                <a:prstGeom prst="straightConnector1">
                  <a:avLst/>
                </a:prstGeom>
                <a:noFill/>
                <a:ln w="38100" algn="ctr">
                  <a:solidFill>
                    <a:srgbClr val="4FB81C"/>
                  </a:solidFill>
                  <a:round/>
                  <a:headEnd type="triangle" w="med" len="med"/>
                  <a:tailEnd type="triangle" w="med" len="med"/>
                </a:ln>
              </p:spPr>
            </p:cxnSp>
            <p:cxnSp>
              <p:nvCxnSpPr>
                <p:cNvPr id="287" name="Straight Arrow Connector 18">
                  <a:extLst>
                    <a:ext uri="{FF2B5EF4-FFF2-40B4-BE49-F238E27FC236}">
                      <a16:creationId xmlns:a16="http://schemas.microsoft.com/office/drawing/2014/main" id="{8423273D-73DE-40BA-9B22-866249E06E20}"/>
                    </a:ext>
                  </a:extLst>
                </p:cNvPr>
                <p:cNvCxnSpPr>
                  <a:cxnSpLocks noChangeShapeType="1"/>
                </p:cNvCxnSpPr>
                <p:nvPr/>
              </p:nvCxnSpPr>
              <p:spPr bwMode="auto">
                <a:xfrm flipH="1">
                  <a:off x="2892385" y="2812340"/>
                  <a:ext cx="767860" cy="0"/>
                </a:xfrm>
                <a:prstGeom prst="straightConnector1">
                  <a:avLst/>
                </a:prstGeom>
                <a:noFill/>
                <a:ln w="38100" algn="ctr">
                  <a:solidFill>
                    <a:srgbClr val="4FB81C"/>
                  </a:solidFill>
                  <a:round/>
                  <a:headEnd type="triangle" w="med" len="med"/>
                  <a:tailEnd type="triangle" w="med" len="med"/>
                </a:ln>
              </p:spPr>
            </p:cxnSp>
          </p:grpSp>
          <p:sp>
            <p:nvSpPr>
              <p:cNvPr id="278" name="Rectangle 277">
                <a:extLst>
                  <a:ext uri="{FF2B5EF4-FFF2-40B4-BE49-F238E27FC236}">
                    <a16:creationId xmlns:a16="http://schemas.microsoft.com/office/drawing/2014/main" id="{1C70D431-1622-4ECF-AE30-40F83721E7DB}"/>
                  </a:ext>
                </a:extLst>
              </p:cNvPr>
              <p:cNvSpPr/>
              <p:nvPr/>
            </p:nvSpPr>
            <p:spPr bwMode="gray">
              <a:xfrm>
                <a:off x="487708" y="5231504"/>
                <a:ext cx="971025" cy="633722"/>
              </a:xfrm>
              <a:prstGeom prst="rect">
                <a:avLst/>
              </a:prstGeom>
              <a:solidFill>
                <a:srgbClr val="4FB81C"/>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Process Integration</a:t>
                </a:r>
              </a:p>
            </p:txBody>
          </p:sp>
        </p:grpSp>
        <p:pic>
          <p:nvPicPr>
            <p:cNvPr id="269" name="Picture 268">
              <a:extLst>
                <a:ext uri="{FF2B5EF4-FFF2-40B4-BE49-F238E27FC236}">
                  <a16:creationId xmlns:a16="http://schemas.microsoft.com/office/drawing/2014/main" id="{3BDB65FE-1851-4D62-B1B1-AE81ACCC647F}"/>
                </a:ext>
              </a:extLst>
            </p:cNvPr>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683798" y="3250506"/>
              <a:ext cx="277070" cy="277070"/>
            </a:xfrm>
            <a:prstGeom prst="rect">
              <a:avLst/>
            </a:prstGeom>
          </p:spPr>
        </p:pic>
        <p:pic>
          <p:nvPicPr>
            <p:cNvPr id="270" name="Picture 269">
              <a:extLst>
                <a:ext uri="{FF2B5EF4-FFF2-40B4-BE49-F238E27FC236}">
                  <a16:creationId xmlns:a16="http://schemas.microsoft.com/office/drawing/2014/main" id="{EAB9EA06-24D0-417B-B588-BD6978C71530}"/>
                </a:ext>
              </a:extLst>
            </p:cNvPr>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683798" y="2779368"/>
              <a:ext cx="296480" cy="296480"/>
            </a:xfrm>
            <a:prstGeom prst="rect">
              <a:avLst/>
            </a:prstGeom>
          </p:spPr>
        </p:pic>
        <p:pic>
          <p:nvPicPr>
            <p:cNvPr id="271" name="Picture 270">
              <a:extLst>
                <a:ext uri="{FF2B5EF4-FFF2-40B4-BE49-F238E27FC236}">
                  <a16:creationId xmlns:a16="http://schemas.microsoft.com/office/drawing/2014/main" id="{D78D2491-82B3-42A0-92AD-27CF881EB15B}"/>
                </a:ext>
              </a:extLst>
            </p:cNvPr>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rot="5400000">
              <a:off x="686811" y="3712554"/>
              <a:ext cx="274850" cy="274850"/>
            </a:xfrm>
            <a:prstGeom prst="rect">
              <a:avLst/>
            </a:prstGeom>
          </p:spPr>
        </p:pic>
        <p:pic>
          <p:nvPicPr>
            <p:cNvPr id="272" name="Picture 271">
              <a:extLst>
                <a:ext uri="{FF2B5EF4-FFF2-40B4-BE49-F238E27FC236}">
                  <a16:creationId xmlns:a16="http://schemas.microsoft.com/office/drawing/2014/main" id="{D5B88873-14DB-401F-8BE0-2EE565831446}"/>
                </a:ext>
              </a:extLst>
            </p:cNvPr>
            <p:cNvPicPr>
              <a:picLocks noChangeAspect="1"/>
            </p:cNvPicPr>
            <p:nvPr/>
          </p:nvPicPr>
          <p:blipFill>
            <a:blip r:embed="rId13" cstate="screen">
              <a:grayscl/>
              <a:extLst>
                <a:ext uri="{28A0092B-C50C-407E-A947-70E740481C1C}">
                  <a14:useLocalDpi xmlns:a14="http://schemas.microsoft.com/office/drawing/2010/main"/>
                </a:ext>
              </a:extLst>
            </a:blip>
            <a:stretch>
              <a:fillRect/>
            </a:stretch>
          </p:blipFill>
          <p:spPr>
            <a:xfrm>
              <a:off x="706245" y="4208698"/>
              <a:ext cx="230127" cy="230127"/>
            </a:xfrm>
            <a:prstGeom prst="rect">
              <a:avLst/>
            </a:prstGeom>
          </p:spPr>
        </p:pic>
        <p:pic>
          <p:nvPicPr>
            <p:cNvPr id="273" name="Picture 272">
              <a:extLst>
                <a:ext uri="{FF2B5EF4-FFF2-40B4-BE49-F238E27FC236}">
                  <a16:creationId xmlns:a16="http://schemas.microsoft.com/office/drawing/2014/main" id="{E96DEE1D-3E40-4951-B459-C601D0112A5A}"/>
                </a:ext>
              </a:extLst>
            </p:cNvPr>
            <p:cNvPicPr>
              <a:picLocks noChangeAspect="1"/>
            </p:cNvPicPr>
            <p:nvPr/>
          </p:nvPicPr>
          <p:blipFill>
            <a:blip r:embed="rId14" cstate="screen">
              <a:grayscl/>
              <a:extLst>
                <a:ext uri="{28A0092B-C50C-407E-A947-70E740481C1C}">
                  <a14:useLocalDpi xmlns:a14="http://schemas.microsoft.com/office/drawing/2010/main"/>
                </a:ext>
              </a:extLst>
            </a:blip>
            <a:stretch>
              <a:fillRect/>
            </a:stretch>
          </p:blipFill>
          <p:spPr>
            <a:xfrm>
              <a:off x="5364686" y="3216599"/>
              <a:ext cx="288948" cy="288948"/>
            </a:xfrm>
            <a:prstGeom prst="rect">
              <a:avLst/>
            </a:prstGeom>
          </p:spPr>
        </p:pic>
        <p:pic>
          <p:nvPicPr>
            <p:cNvPr id="274" name="Picture 273">
              <a:extLst>
                <a:ext uri="{FF2B5EF4-FFF2-40B4-BE49-F238E27FC236}">
                  <a16:creationId xmlns:a16="http://schemas.microsoft.com/office/drawing/2014/main" id="{30462AFB-F26B-4A03-98FD-0D086FE720BE}"/>
                </a:ext>
              </a:extLst>
            </p:cNvPr>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5373796" y="4110419"/>
              <a:ext cx="290842" cy="290842"/>
            </a:xfrm>
            <a:prstGeom prst="rect">
              <a:avLst/>
            </a:prstGeom>
          </p:spPr>
        </p:pic>
        <p:pic>
          <p:nvPicPr>
            <p:cNvPr id="275" name="Picture 274">
              <a:extLst>
                <a:ext uri="{FF2B5EF4-FFF2-40B4-BE49-F238E27FC236}">
                  <a16:creationId xmlns:a16="http://schemas.microsoft.com/office/drawing/2014/main" id="{0A4AC685-3FF5-4F32-9AB6-9B18F4BEB050}"/>
                </a:ext>
              </a:extLst>
            </p:cNvPr>
            <p:cNvPicPr>
              <a:picLocks noChangeAspect="1"/>
            </p:cNvPicPr>
            <p:nvPr/>
          </p:nvPicPr>
          <p:blipFill>
            <a:blip r:embed="rId16" cstate="screen">
              <a:grayscl/>
              <a:extLst>
                <a:ext uri="{28A0092B-C50C-407E-A947-70E740481C1C}">
                  <a14:useLocalDpi xmlns:a14="http://schemas.microsoft.com/office/drawing/2010/main"/>
                </a:ext>
              </a:extLst>
            </a:blip>
            <a:stretch>
              <a:fillRect/>
            </a:stretch>
          </p:blipFill>
          <p:spPr>
            <a:xfrm>
              <a:off x="5384881" y="2782080"/>
              <a:ext cx="268753" cy="268753"/>
            </a:xfrm>
            <a:prstGeom prst="rect">
              <a:avLst/>
            </a:prstGeom>
          </p:spPr>
        </p:pic>
        <p:pic>
          <p:nvPicPr>
            <p:cNvPr id="276" name="Picture 275">
              <a:extLst>
                <a:ext uri="{FF2B5EF4-FFF2-40B4-BE49-F238E27FC236}">
                  <a16:creationId xmlns:a16="http://schemas.microsoft.com/office/drawing/2014/main" id="{9BB351E2-9753-4738-8F66-F99EEEFA32B1}"/>
                </a:ext>
              </a:extLst>
            </p:cNvPr>
            <p:cNvPicPr>
              <a:picLocks noChangeAspect="1"/>
            </p:cNvPicPr>
            <p:nvPr/>
          </p:nvPicPr>
          <p:blipFill>
            <a:blip r:embed="rId17" cstate="screen">
              <a:grayscl/>
              <a:extLst>
                <a:ext uri="{28A0092B-C50C-407E-A947-70E740481C1C}">
                  <a14:useLocalDpi xmlns:a14="http://schemas.microsoft.com/office/drawing/2010/main"/>
                </a:ext>
              </a:extLst>
            </a:blip>
            <a:stretch>
              <a:fillRect/>
            </a:stretch>
          </p:blipFill>
          <p:spPr>
            <a:xfrm>
              <a:off x="5398312" y="3698885"/>
              <a:ext cx="227449" cy="227449"/>
            </a:xfrm>
            <a:prstGeom prst="rect">
              <a:avLst/>
            </a:prstGeom>
          </p:spPr>
        </p:pic>
      </p:grpSp>
      <p:grpSp>
        <p:nvGrpSpPr>
          <p:cNvPr id="3" name="Group 2">
            <a:extLst>
              <a:ext uri="{FF2B5EF4-FFF2-40B4-BE49-F238E27FC236}">
                <a16:creationId xmlns:a16="http://schemas.microsoft.com/office/drawing/2014/main" id="{9D255195-FFEE-454F-AEA2-9BE1345F49E3}"/>
              </a:ext>
            </a:extLst>
          </p:cNvPr>
          <p:cNvGrpSpPr/>
          <p:nvPr/>
        </p:nvGrpSpPr>
        <p:grpSpPr>
          <a:xfrm>
            <a:off x="6728515" y="2108790"/>
            <a:ext cx="5054168" cy="3788689"/>
            <a:chOff x="6728515" y="2108790"/>
            <a:chExt cx="5054168" cy="3788689"/>
          </a:xfrm>
        </p:grpSpPr>
        <p:sp>
          <p:nvSpPr>
            <p:cNvPr id="106" name="TextBox 105">
              <a:extLst>
                <a:ext uri="{FF2B5EF4-FFF2-40B4-BE49-F238E27FC236}">
                  <a16:creationId xmlns:a16="http://schemas.microsoft.com/office/drawing/2014/main" id="{F66AD6CB-6736-4C12-AC83-E1B0B09CE0E8}"/>
                </a:ext>
              </a:extLst>
            </p:cNvPr>
            <p:cNvSpPr txBox="1"/>
            <p:nvPr/>
          </p:nvSpPr>
          <p:spPr>
            <a:xfrm>
              <a:off x="6786555" y="2136133"/>
              <a:ext cx="4996128" cy="3761346"/>
            </a:xfrm>
            <a:prstGeom prst="rect">
              <a:avLst/>
            </a:prstGeom>
            <a:solidFill>
              <a:schemeClr val="bg1">
                <a:lumMod val="85000"/>
              </a:schemeClr>
            </a:solidFill>
          </p:spPr>
          <p:txBody>
            <a:bodyPr wrap="square" lIns="72000" tIns="792000" rIns="72000" bIns="36000" rtlCol="0" anchor="t">
              <a:noAutofit/>
            </a:bodyPr>
            <a:lstStyle/>
            <a:p>
              <a:pPr lvl="0" algn="just" defTabSz="661988" eaLnBrk="0" fontAlgn="base" hangingPunct="0">
                <a:spcBef>
                  <a:spcPts val="600"/>
                </a:spcBef>
                <a:spcAft>
                  <a:spcPct val="0"/>
                </a:spcAft>
                <a:defRPr/>
              </a:pPr>
              <a:r>
                <a:rPr lang="en-US" sz="1100" kern="0" dirty="0">
                  <a:solidFill>
                    <a:srgbClr val="000000"/>
                  </a:solidFill>
                  <a:latin typeface="Arial"/>
                </a:rPr>
                <a:t>This section provides a decision table template (slide 40) that allows you to define integration guidelines for the </a:t>
              </a:r>
              <a:r>
                <a:rPr lang="en-US" sz="1100" b="1" kern="0" dirty="0">
                  <a:solidFill>
                    <a:srgbClr val="000000"/>
                  </a:solidFill>
                  <a:latin typeface="Arial"/>
                </a:rPr>
                <a:t>process integration style</a:t>
              </a:r>
              <a:r>
                <a:rPr lang="en-US" sz="1100" kern="0" dirty="0">
                  <a:solidFill>
                    <a:srgbClr val="000000"/>
                  </a:solidFill>
                  <a:latin typeface="Arial"/>
                </a:rPr>
                <a:t> for your organization including the highlighted integration domains. ISA-M is open to also include Non-SAP integration technologies/services. </a:t>
              </a:r>
            </a:p>
            <a:p>
              <a:pPr lvl="0" algn="just" defTabSz="661988" eaLnBrk="0" fontAlgn="base" hangingPunct="0">
                <a:spcBef>
                  <a:spcPts val="600"/>
                </a:spcBef>
                <a:spcAft>
                  <a:spcPct val="0"/>
                </a:spcAft>
                <a:defRPr/>
              </a:pPr>
              <a:r>
                <a:rPr lang="en-US" sz="1100" kern="0" dirty="0">
                  <a:solidFill>
                    <a:srgbClr val="000000"/>
                  </a:solidFill>
                  <a:latin typeface="Arial"/>
                </a:rPr>
                <a:t>The ISA-M template also includes examples on how to map this integration style to sample technologies/services from the SAP portfolio. Where applicable, we have also added references to the CIO Guides for Integration or links to other documents where you will find more information. </a:t>
              </a:r>
            </a:p>
            <a:p>
              <a:pPr lvl="0" algn="just" defTabSz="661988" eaLnBrk="0" fontAlgn="base" hangingPunct="0">
                <a:spcBef>
                  <a:spcPts val="600"/>
                </a:spcBef>
                <a:spcAft>
                  <a:spcPct val="0"/>
                </a:spcAft>
                <a:defRPr/>
              </a:pPr>
              <a:r>
                <a:rPr lang="en-US" sz="1100" b="1" kern="0" dirty="0">
                  <a:solidFill>
                    <a:srgbClr val="000000"/>
                  </a:solidFill>
                  <a:latin typeface="Arial"/>
                </a:rPr>
                <a:t>Important Note: </a:t>
              </a:r>
              <a:r>
                <a:rPr lang="en-US" sz="1100" kern="0" dirty="0">
                  <a:solidFill>
                    <a:srgbClr val="000000"/>
                  </a:solidFill>
                  <a:latin typeface="Arial"/>
                </a:rPr>
                <a:t>The sample technology mappings given in the next slides are only illustrative examples that need to be aligned with your specific context and requirements. SAP also provides consulting services in case you need further support. </a:t>
              </a:r>
            </a:p>
          </p:txBody>
        </p:sp>
        <p:grpSp>
          <p:nvGrpSpPr>
            <p:cNvPr id="2" name="Group 1">
              <a:extLst>
                <a:ext uri="{FF2B5EF4-FFF2-40B4-BE49-F238E27FC236}">
                  <a16:creationId xmlns:a16="http://schemas.microsoft.com/office/drawing/2014/main" id="{012BB396-2A91-4AC4-A62B-10CA1AE8CC5D}"/>
                </a:ext>
              </a:extLst>
            </p:cNvPr>
            <p:cNvGrpSpPr/>
            <p:nvPr/>
          </p:nvGrpSpPr>
          <p:grpSpPr>
            <a:xfrm>
              <a:off x="6728515" y="2108790"/>
              <a:ext cx="1513079" cy="642700"/>
              <a:chOff x="7223398" y="2108790"/>
              <a:chExt cx="1513079" cy="642700"/>
            </a:xfrm>
          </p:grpSpPr>
          <p:grpSp>
            <p:nvGrpSpPr>
              <p:cNvPr id="107" name="Group 106">
                <a:extLst>
                  <a:ext uri="{FF2B5EF4-FFF2-40B4-BE49-F238E27FC236}">
                    <a16:creationId xmlns:a16="http://schemas.microsoft.com/office/drawing/2014/main" id="{225BEC63-58E9-42F9-AE85-3C1F7034D3E2}"/>
                  </a:ext>
                </a:extLst>
              </p:cNvPr>
              <p:cNvGrpSpPr/>
              <p:nvPr/>
            </p:nvGrpSpPr>
            <p:grpSpPr>
              <a:xfrm>
                <a:off x="7279359" y="2136133"/>
                <a:ext cx="1457118" cy="615357"/>
                <a:chOff x="539890" y="5608167"/>
                <a:chExt cx="1457118" cy="1120882"/>
              </a:xfrm>
            </p:grpSpPr>
            <p:sp>
              <p:nvSpPr>
                <p:cNvPr id="110" name="TextBox 109">
                  <a:extLst>
                    <a:ext uri="{FF2B5EF4-FFF2-40B4-BE49-F238E27FC236}">
                      <a16:creationId xmlns:a16="http://schemas.microsoft.com/office/drawing/2014/main" id="{579B8B24-48F1-4A97-9633-345B92550C4E}"/>
                    </a:ext>
                  </a:extLst>
                </p:cNvPr>
                <p:cNvSpPr txBox="1"/>
                <p:nvPr/>
              </p:nvSpPr>
              <p:spPr>
                <a:xfrm>
                  <a:off x="890339" y="5608169"/>
                  <a:ext cx="1106669" cy="1120880"/>
                </a:xfrm>
                <a:prstGeom prst="rect">
                  <a:avLst/>
                </a:prstGeom>
                <a:solidFill>
                  <a:schemeClr val="tx1"/>
                </a:solidFill>
              </p:spPr>
              <p:txBody>
                <a:bodyPr wrap="square" lIns="72000" tIns="252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111" name="TextBox 110">
                  <a:extLst>
                    <a:ext uri="{FF2B5EF4-FFF2-40B4-BE49-F238E27FC236}">
                      <a16:creationId xmlns:a16="http://schemas.microsoft.com/office/drawing/2014/main" id="{70168D5F-2CCC-4091-8E04-C062891BB662}"/>
                    </a:ext>
                  </a:extLst>
                </p:cNvPr>
                <p:cNvSpPr txBox="1"/>
                <p:nvPr/>
              </p:nvSpPr>
              <p:spPr>
                <a:xfrm>
                  <a:off x="539890" y="5608167"/>
                  <a:ext cx="432191" cy="1120869"/>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grpSp>
          <p:cxnSp>
            <p:nvCxnSpPr>
              <p:cNvPr id="108" name="Straight Connector 107">
                <a:extLst>
                  <a:ext uri="{FF2B5EF4-FFF2-40B4-BE49-F238E27FC236}">
                    <a16:creationId xmlns:a16="http://schemas.microsoft.com/office/drawing/2014/main" id="{08193D88-08E8-4538-9F38-25579962EAB8}"/>
                  </a:ext>
                </a:extLst>
              </p:cNvPr>
              <p:cNvCxnSpPr>
                <a:cxnSpLocks/>
              </p:cNvCxnSpPr>
              <p:nvPr/>
            </p:nvCxnSpPr>
            <p:spPr>
              <a:xfrm>
                <a:off x="7717403" y="2108790"/>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34EC3F7-848A-4DB6-9C6A-A817847DD796}"/>
                  </a:ext>
                </a:extLst>
              </p:cNvPr>
              <p:cNvCxnSpPr>
                <a:cxnSpLocks/>
              </p:cNvCxnSpPr>
              <p:nvPr/>
            </p:nvCxnSpPr>
            <p:spPr>
              <a:xfrm flipH="1">
                <a:off x="7681946" y="2649155"/>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A360D620-8CAA-431D-A2AF-BDFC41F2345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223398" y="2140741"/>
                <a:ext cx="530373" cy="530373"/>
              </a:xfrm>
              <a:prstGeom prst="rect">
                <a:avLst/>
              </a:prstGeom>
            </p:spPr>
          </p:pic>
        </p:grpSp>
      </p:grpSp>
    </p:spTree>
    <p:extLst>
      <p:ext uri="{BB962C8B-B14F-4D97-AF65-F5344CB8AC3E}">
        <p14:creationId xmlns:p14="http://schemas.microsoft.com/office/powerpoint/2010/main" val="751558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 name="Group 196">
            <a:extLst>
              <a:ext uri="{FF2B5EF4-FFF2-40B4-BE49-F238E27FC236}">
                <a16:creationId xmlns:a16="http://schemas.microsoft.com/office/drawing/2014/main" id="{B4CA79EC-BFA8-4312-A718-681836F2BA72}"/>
              </a:ext>
            </a:extLst>
          </p:cNvPr>
          <p:cNvGrpSpPr/>
          <p:nvPr/>
        </p:nvGrpSpPr>
        <p:grpSpPr>
          <a:xfrm>
            <a:off x="508796" y="1460585"/>
            <a:ext cx="5319196" cy="356904"/>
            <a:chOff x="508796" y="1358985"/>
            <a:chExt cx="5319196" cy="356904"/>
          </a:xfrm>
        </p:grpSpPr>
        <p:cxnSp>
          <p:nvCxnSpPr>
            <p:cNvPr id="198" name="Straight Connector 197">
              <a:extLst>
                <a:ext uri="{FF2B5EF4-FFF2-40B4-BE49-F238E27FC236}">
                  <a16:creationId xmlns:a16="http://schemas.microsoft.com/office/drawing/2014/main" id="{48E05C34-FB98-46CA-BE51-48728D4C747D}"/>
                </a:ext>
              </a:extLst>
            </p:cNvPr>
            <p:cNvCxnSpPr>
              <a:cxnSpLocks/>
            </p:cNvCxnSpPr>
            <p:nvPr/>
          </p:nvCxnSpPr>
          <p:spPr>
            <a:xfrm flipH="1">
              <a:off x="508796" y="1715888"/>
              <a:ext cx="5319196" cy="1"/>
            </a:xfrm>
            <a:prstGeom prst="line">
              <a:avLst/>
            </a:prstGeom>
            <a:noFill/>
            <a:ln w="12700" cap="flat" cmpd="sng" algn="ctr">
              <a:solidFill>
                <a:srgbClr val="000000"/>
              </a:solidFill>
              <a:prstDash val="solid"/>
              <a:headEnd type="none" w="med" len="med"/>
              <a:tailEnd type="none" w="med" len="med"/>
            </a:ln>
            <a:effectLst/>
          </p:spPr>
        </p:cxnSp>
        <p:sp>
          <p:nvSpPr>
            <p:cNvPr id="199" name="Rectangle 198">
              <a:extLst>
                <a:ext uri="{FF2B5EF4-FFF2-40B4-BE49-F238E27FC236}">
                  <a16:creationId xmlns:a16="http://schemas.microsoft.com/office/drawing/2014/main" id="{2D3F8C11-7961-4712-AC83-8173C0B738A7}"/>
                </a:ext>
              </a:extLst>
            </p:cNvPr>
            <p:cNvSpPr/>
            <p:nvPr/>
          </p:nvSpPr>
          <p:spPr bwMode="gray">
            <a:xfrm>
              <a:off x="519243" y="1358985"/>
              <a:ext cx="296890" cy="348713"/>
            </a:xfrm>
            <a:prstGeom prst="rect">
              <a:avLst/>
            </a:prstGeom>
            <a:solidFill>
              <a:srgbClr val="000000"/>
            </a:solidFill>
            <a:ln w="2540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1</a:t>
              </a:r>
              <a:endParaRPr kumimoji="0" lang="en-US" sz="1800" b="1"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200" name="Rectangle 199">
              <a:extLst>
                <a:ext uri="{FF2B5EF4-FFF2-40B4-BE49-F238E27FC236}">
                  <a16:creationId xmlns:a16="http://schemas.microsoft.com/office/drawing/2014/main" id="{E523B715-5FEA-4252-B075-CF4CEC5A4D50}"/>
                </a:ext>
              </a:extLst>
            </p:cNvPr>
            <p:cNvSpPr/>
            <p:nvPr/>
          </p:nvSpPr>
          <p:spPr bwMode="gray">
            <a:xfrm>
              <a:off x="846826" y="1433371"/>
              <a:ext cx="4883187" cy="233508"/>
            </a:xfrm>
            <a:prstGeom prst="rect">
              <a:avLst/>
            </a:prstGeom>
            <a:solidFill>
              <a:srgbClr val="FFFFFF"/>
            </a:solidFill>
            <a:ln w="25400" algn="ctr">
              <a:noFill/>
              <a:miter lim="800000"/>
              <a:headEnd/>
              <a:tailEnd/>
            </a:ln>
          </p:spPr>
          <p:txBody>
            <a:bodyPr lIns="90000" tIns="72000" rIns="90000" bIns="72000" rtlCol="0" anchor="ctr"/>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Integration Domain(s) and Integration Style</a:t>
              </a:r>
            </a:p>
          </p:txBody>
        </p:sp>
      </p:grpSp>
      <p:grpSp>
        <p:nvGrpSpPr>
          <p:cNvPr id="4" name="Group 3">
            <a:extLst>
              <a:ext uri="{FF2B5EF4-FFF2-40B4-BE49-F238E27FC236}">
                <a16:creationId xmlns:a16="http://schemas.microsoft.com/office/drawing/2014/main" id="{1BCE50C5-ED9C-4FDC-8ED1-5600720513A5}"/>
              </a:ext>
            </a:extLst>
          </p:cNvPr>
          <p:cNvGrpSpPr/>
          <p:nvPr/>
        </p:nvGrpSpPr>
        <p:grpSpPr>
          <a:xfrm>
            <a:off x="487708" y="2131620"/>
            <a:ext cx="5340284" cy="3768156"/>
            <a:chOff x="487708" y="2099367"/>
            <a:chExt cx="5340284" cy="3768156"/>
          </a:xfrm>
        </p:grpSpPr>
        <p:sp>
          <p:nvSpPr>
            <p:cNvPr id="138" name="Rectangle 137">
              <a:extLst>
                <a:ext uri="{FF2B5EF4-FFF2-40B4-BE49-F238E27FC236}">
                  <a16:creationId xmlns:a16="http://schemas.microsoft.com/office/drawing/2014/main" id="{805959B8-C9EF-4B68-A9EA-4EFE17EC54E9}"/>
                </a:ext>
              </a:extLst>
            </p:cNvPr>
            <p:cNvSpPr/>
            <p:nvPr/>
          </p:nvSpPr>
          <p:spPr bwMode="gray">
            <a:xfrm>
              <a:off x="1719520" y="2099367"/>
              <a:ext cx="2875100" cy="933975"/>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139" name="Rectangle 138">
              <a:extLst>
                <a:ext uri="{FF2B5EF4-FFF2-40B4-BE49-F238E27FC236}">
                  <a16:creationId xmlns:a16="http://schemas.microsoft.com/office/drawing/2014/main" id="{8C04AC7D-C492-4814-B30B-05CACC320150}"/>
                </a:ext>
              </a:extLst>
            </p:cNvPr>
            <p:cNvSpPr/>
            <p:nvPr/>
          </p:nvSpPr>
          <p:spPr bwMode="gray">
            <a:xfrm>
              <a:off x="1721412" y="2099367"/>
              <a:ext cx="1774835" cy="1294868"/>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140" name="Rectangle 139">
              <a:extLst>
                <a:ext uri="{FF2B5EF4-FFF2-40B4-BE49-F238E27FC236}">
                  <a16:creationId xmlns:a16="http://schemas.microsoft.com/office/drawing/2014/main" id="{A392D85E-BF4C-4EE5-8AA5-CA2AE361736C}"/>
                </a:ext>
              </a:extLst>
            </p:cNvPr>
            <p:cNvSpPr/>
            <p:nvPr/>
          </p:nvSpPr>
          <p:spPr bwMode="gray">
            <a:xfrm>
              <a:off x="1731936" y="3025320"/>
              <a:ext cx="1182674" cy="97385"/>
            </a:xfrm>
            <a:prstGeom prst="rect">
              <a:avLst/>
            </a:prstGeom>
            <a:solidFill>
              <a:srgbClr val="FFFFFF">
                <a:lumMod val="95000"/>
              </a:srgbClr>
            </a:solidFill>
            <a:ln w="19050" algn="ctr">
              <a:no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cxnSp>
          <p:nvCxnSpPr>
            <p:cNvPr id="141" name="Straight Connector 140">
              <a:extLst>
                <a:ext uri="{FF2B5EF4-FFF2-40B4-BE49-F238E27FC236}">
                  <a16:creationId xmlns:a16="http://schemas.microsoft.com/office/drawing/2014/main" id="{64FCD045-DC45-417B-9A7E-27099984FFA5}"/>
                </a:ext>
              </a:extLst>
            </p:cNvPr>
            <p:cNvCxnSpPr>
              <a:cxnSpLocks/>
            </p:cNvCxnSpPr>
            <p:nvPr/>
          </p:nvCxnSpPr>
          <p:spPr>
            <a:xfrm>
              <a:off x="1719520" y="3629150"/>
              <a:ext cx="2897489" cy="0"/>
            </a:xfrm>
            <a:prstGeom prst="line">
              <a:avLst/>
            </a:prstGeom>
            <a:noFill/>
            <a:ln w="19050" cap="flat" cmpd="sng" algn="ctr">
              <a:solidFill>
                <a:srgbClr val="CCCCCC">
                  <a:lumMod val="50000"/>
                </a:srgbClr>
              </a:solidFill>
              <a:prstDash val="solid"/>
            </a:ln>
            <a:effectLst/>
          </p:spPr>
        </p:cxnSp>
        <p:sp>
          <p:nvSpPr>
            <p:cNvPr id="142" name="TextBox 45">
              <a:extLst>
                <a:ext uri="{FF2B5EF4-FFF2-40B4-BE49-F238E27FC236}">
                  <a16:creationId xmlns:a16="http://schemas.microsoft.com/office/drawing/2014/main" id="{21DD0E70-4437-429B-8562-8B03143FB3F6}"/>
                </a:ext>
              </a:extLst>
            </p:cNvPr>
            <p:cNvSpPr txBox="1">
              <a:spLocks noChangeArrowheads="1"/>
            </p:cNvSpPr>
            <p:nvPr/>
          </p:nvSpPr>
          <p:spPr bwMode="auto">
            <a:xfrm>
              <a:off x="1611615" y="3596509"/>
              <a:ext cx="1152532" cy="217625"/>
            </a:xfrm>
            <a:prstGeom prst="rect">
              <a:avLst/>
            </a:prstGeom>
            <a:noFill/>
            <a:ln w="9525">
              <a:noFill/>
              <a:miter lim="800000"/>
              <a:headEnd/>
              <a:tailEnd/>
            </a:ln>
          </p:spPr>
          <p:txBody>
            <a:bodyPr wrap="square" lIns="108842" tIns="54420" rIns="108842" bIns="54420">
              <a:spAutoFit/>
            </a:bodyPr>
            <a:lstStyle/>
            <a:p>
              <a:pPr defTabSz="1088776">
                <a:buClr>
                  <a:srgbClr val="F0AB00"/>
                </a:buClr>
                <a:buSzPct val="80000"/>
                <a:buFont typeface="Wingdings" pitchFamily="2" charset="2"/>
                <a:buNone/>
                <a:defRPr/>
              </a:pPr>
              <a:r>
                <a:rPr lang="en-US" sz="700" b="1" kern="0" dirty="0">
                  <a:solidFill>
                    <a:srgbClr val="000000">
                      <a:lumMod val="75000"/>
                      <a:lumOff val="25000"/>
                    </a:srgbClr>
                  </a:solidFill>
                  <a:latin typeface="Arial"/>
                  <a:cs typeface="Arial"/>
                </a:rPr>
                <a:t>On-Premise</a:t>
              </a:r>
            </a:p>
          </p:txBody>
        </p:sp>
        <p:sp>
          <p:nvSpPr>
            <p:cNvPr id="143" name="Rectangle 142">
              <a:extLst>
                <a:ext uri="{FF2B5EF4-FFF2-40B4-BE49-F238E27FC236}">
                  <a16:creationId xmlns:a16="http://schemas.microsoft.com/office/drawing/2014/main" id="{99CF43D8-E785-4E0F-938D-0390F6504DD4}"/>
                </a:ext>
              </a:extLst>
            </p:cNvPr>
            <p:cNvSpPr/>
            <p:nvPr/>
          </p:nvSpPr>
          <p:spPr bwMode="gray">
            <a:xfrm>
              <a:off x="1719520" y="3897840"/>
              <a:ext cx="2889730" cy="997306"/>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144" name="Rectangle 143">
              <a:extLst>
                <a:ext uri="{FF2B5EF4-FFF2-40B4-BE49-F238E27FC236}">
                  <a16:creationId xmlns:a16="http://schemas.microsoft.com/office/drawing/2014/main" id="{F05E1EF1-AC9B-4D0B-97CD-A361175DFBE0}"/>
                </a:ext>
              </a:extLst>
            </p:cNvPr>
            <p:cNvSpPr/>
            <p:nvPr/>
          </p:nvSpPr>
          <p:spPr bwMode="gray">
            <a:xfrm>
              <a:off x="1882933" y="4013379"/>
              <a:ext cx="1518521" cy="696884"/>
            </a:xfrm>
            <a:prstGeom prst="rect">
              <a:avLst/>
            </a:prstGeom>
            <a:noFill/>
            <a:ln w="6350" algn="ctr">
              <a:solidFill>
                <a:srgbClr val="000000"/>
              </a:solidFill>
              <a:miter lim="800000"/>
              <a:headEnd/>
              <a:tailEnd/>
            </a:ln>
          </p:spPr>
          <p:txBody>
            <a:bodyPr lIns="36000" tIns="72000" rIns="36000" bIns="72000" rtlCol="0" anchor="ctr"/>
            <a:lstStyle/>
            <a:p>
              <a:pPr algn="ctr" defTabSz="914400" fontAlgn="base">
                <a:spcBef>
                  <a:spcPct val="50000"/>
                </a:spcBef>
                <a:spcAft>
                  <a:spcPct val="0"/>
                </a:spcAft>
                <a:buClr>
                  <a:srgbClr val="F0AB00"/>
                </a:buClr>
                <a:buSzPct val="80000"/>
                <a:defRPr/>
              </a:pPr>
              <a:endParaRPr lang="en-US" sz="500" b="1" kern="0" dirty="0">
                <a:solidFill>
                  <a:srgbClr val="000000"/>
                </a:solidFill>
                <a:latin typeface="Arial"/>
                <a:ea typeface="Arial Unicode MS" pitchFamily="34" charset="-128"/>
                <a:cs typeface="Arial"/>
              </a:endParaRPr>
            </a:p>
          </p:txBody>
        </p:sp>
        <p:sp>
          <p:nvSpPr>
            <p:cNvPr id="145" name="Rectangle 144">
              <a:extLst>
                <a:ext uri="{FF2B5EF4-FFF2-40B4-BE49-F238E27FC236}">
                  <a16:creationId xmlns:a16="http://schemas.microsoft.com/office/drawing/2014/main" id="{73786BA2-F96E-4341-8C4B-A18D30773517}"/>
                </a:ext>
              </a:extLst>
            </p:cNvPr>
            <p:cNvSpPr/>
            <p:nvPr/>
          </p:nvSpPr>
          <p:spPr bwMode="gray">
            <a:xfrm>
              <a:off x="3545895" y="3060925"/>
              <a:ext cx="1063355" cy="335503"/>
            </a:xfrm>
            <a:prstGeom prst="rect">
              <a:avLst/>
            </a:prstGeom>
            <a:solidFill>
              <a:srgbClr val="FFFFFF">
                <a:lumMod val="95000"/>
              </a:srgbClr>
            </a:solidFill>
            <a:ln w="6350" algn="ctr">
              <a:solidFill>
                <a:srgbClr val="000000">
                  <a:lumMod val="85000"/>
                  <a:lumOff val="15000"/>
                </a:srgbClr>
              </a:solidFill>
              <a:prstDash val="solid"/>
              <a:miter lim="800000"/>
              <a:headEnd/>
              <a:tailEnd/>
            </a:ln>
            <a:effectLst/>
          </p:spPr>
          <p:txBody>
            <a:bodyPr lIns="0" tIns="36000" rIns="0" bIns="36000" rtlCol="0" anchor="ct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endParaRPr kumimoji="0" lang="en-US" sz="300" b="0" i="0" u="none" strike="noStrike" kern="0" cap="none" spc="0" normalizeH="0" baseline="0" noProof="0" dirty="0">
                <a:ln>
                  <a:noFill/>
                </a:ln>
                <a:solidFill>
                  <a:srgbClr val="FFFFFF"/>
                </a:solidFill>
                <a:effectLst/>
                <a:uLnTx/>
                <a:uFillTx/>
                <a:latin typeface="Arial"/>
                <a:ea typeface="Arial Unicode MS" pitchFamily="34" charset="-128"/>
                <a:cs typeface="Arial"/>
              </a:endParaRPr>
            </a:p>
          </p:txBody>
        </p:sp>
        <p:cxnSp>
          <p:nvCxnSpPr>
            <p:cNvPr id="146" name="Straight Arrow Connector 18">
              <a:extLst>
                <a:ext uri="{FF2B5EF4-FFF2-40B4-BE49-F238E27FC236}">
                  <a16:creationId xmlns:a16="http://schemas.microsoft.com/office/drawing/2014/main" id="{FE7E7029-8FD7-4607-9A30-423FC5544F89}"/>
                </a:ext>
              </a:extLst>
            </p:cNvPr>
            <p:cNvCxnSpPr>
              <a:cxnSpLocks noChangeShapeType="1"/>
            </p:cNvCxnSpPr>
            <p:nvPr/>
          </p:nvCxnSpPr>
          <p:spPr bwMode="auto">
            <a:xfrm>
              <a:off x="3690523" y="3396396"/>
              <a:ext cx="0" cy="498990"/>
            </a:xfrm>
            <a:prstGeom prst="straightConnector1">
              <a:avLst/>
            </a:prstGeom>
            <a:noFill/>
            <a:ln w="38100" algn="ctr">
              <a:solidFill>
                <a:srgbClr val="FFFFFF">
                  <a:lumMod val="50000"/>
                </a:srgbClr>
              </a:solidFill>
              <a:round/>
              <a:headEnd type="triangle" w="med" len="med"/>
              <a:tailEnd type="triangle" w="med" len="med"/>
            </a:ln>
          </p:spPr>
        </p:cxnSp>
        <p:sp>
          <p:nvSpPr>
            <p:cNvPr id="147" name="Rectangle 146">
              <a:extLst>
                <a:ext uri="{FF2B5EF4-FFF2-40B4-BE49-F238E27FC236}">
                  <a16:creationId xmlns:a16="http://schemas.microsoft.com/office/drawing/2014/main" id="{8ADA8A33-B069-415E-8256-241F5FB157C5}"/>
                </a:ext>
              </a:extLst>
            </p:cNvPr>
            <p:cNvSpPr/>
            <p:nvPr/>
          </p:nvSpPr>
          <p:spPr bwMode="gray">
            <a:xfrm>
              <a:off x="3753755" y="3516579"/>
              <a:ext cx="325094" cy="221848"/>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B2B</a:t>
              </a:r>
            </a:p>
          </p:txBody>
        </p:sp>
        <p:sp>
          <p:nvSpPr>
            <p:cNvPr id="148" name="Rectangle 147">
              <a:extLst>
                <a:ext uri="{FF2B5EF4-FFF2-40B4-BE49-F238E27FC236}">
                  <a16:creationId xmlns:a16="http://schemas.microsoft.com/office/drawing/2014/main" id="{656E6EB9-5FEE-45D7-B976-7501016623A5}"/>
                </a:ext>
              </a:extLst>
            </p:cNvPr>
            <p:cNvSpPr/>
            <p:nvPr/>
          </p:nvSpPr>
          <p:spPr bwMode="gray">
            <a:xfrm>
              <a:off x="4256085" y="3519297"/>
              <a:ext cx="325094" cy="213496"/>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B2G</a:t>
              </a:r>
            </a:p>
          </p:txBody>
        </p:sp>
        <p:sp>
          <p:nvSpPr>
            <p:cNvPr id="149" name="Rectangle 148">
              <a:extLst>
                <a:ext uri="{FF2B5EF4-FFF2-40B4-BE49-F238E27FC236}">
                  <a16:creationId xmlns:a16="http://schemas.microsoft.com/office/drawing/2014/main" id="{AFEE4915-F082-4C90-99E5-502DD5DD82C6}"/>
                </a:ext>
              </a:extLst>
            </p:cNvPr>
            <p:cNvSpPr/>
            <p:nvPr/>
          </p:nvSpPr>
          <p:spPr bwMode="gray">
            <a:xfrm>
              <a:off x="4078431" y="3124855"/>
              <a:ext cx="477641" cy="207641"/>
            </a:xfrm>
            <a:prstGeom prst="rect">
              <a:avLst/>
            </a:prstGeom>
            <a:solidFill>
              <a:srgbClr val="FFFFFF"/>
            </a:solidFill>
            <a:ln w="12700" cap="flat" cmpd="sng" algn="ctr">
              <a:solidFill>
                <a:srgbClr val="000000">
                  <a:lumMod val="65000"/>
                  <a:lumOff val="35000"/>
                </a:srgbClr>
              </a:solidFill>
              <a:prstDash val="soli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Government Agency</a:t>
              </a:r>
            </a:p>
          </p:txBody>
        </p:sp>
        <p:sp>
          <p:nvSpPr>
            <p:cNvPr id="150" name="Rectangle 149">
              <a:extLst>
                <a:ext uri="{FF2B5EF4-FFF2-40B4-BE49-F238E27FC236}">
                  <a16:creationId xmlns:a16="http://schemas.microsoft.com/office/drawing/2014/main" id="{79C9D51B-2202-436C-9C2F-4502A131B7C6}"/>
                </a:ext>
              </a:extLst>
            </p:cNvPr>
            <p:cNvSpPr/>
            <p:nvPr/>
          </p:nvSpPr>
          <p:spPr bwMode="gray">
            <a:xfrm>
              <a:off x="3579788" y="3130487"/>
              <a:ext cx="451285" cy="207641"/>
            </a:xfrm>
            <a:prstGeom prst="rect">
              <a:avLst/>
            </a:prstGeom>
            <a:solidFill>
              <a:srgbClr val="FFFFFF"/>
            </a:solidFill>
            <a:ln w="12700" cap="flat" cmpd="sng" algn="ctr">
              <a:solidFill>
                <a:srgbClr val="000000">
                  <a:lumMod val="65000"/>
                  <a:lumOff val="35000"/>
                </a:srgbClr>
              </a:solidFill>
              <a:prstDash val="soli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Business Partner</a:t>
              </a:r>
            </a:p>
          </p:txBody>
        </p:sp>
        <p:sp>
          <p:nvSpPr>
            <p:cNvPr id="151" name="TextBox 45">
              <a:extLst>
                <a:ext uri="{FF2B5EF4-FFF2-40B4-BE49-F238E27FC236}">
                  <a16:creationId xmlns:a16="http://schemas.microsoft.com/office/drawing/2014/main" id="{8F9947BE-E4F9-467F-8096-C7763974F443}"/>
                </a:ext>
              </a:extLst>
            </p:cNvPr>
            <p:cNvSpPr txBox="1">
              <a:spLocks noChangeArrowheads="1"/>
            </p:cNvSpPr>
            <p:nvPr/>
          </p:nvSpPr>
          <p:spPr bwMode="auto">
            <a:xfrm>
              <a:off x="1611615" y="3441648"/>
              <a:ext cx="887900" cy="217625"/>
            </a:xfrm>
            <a:prstGeom prst="rect">
              <a:avLst/>
            </a:prstGeom>
            <a:noFill/>
            <a:ln w="9525">
              <a:noFill/>
              <a:miter lim="800000"/>
              <a:headEnd/>
              <a:tailEnd/>
            </a:ln>
          </p:spPr>
          <p:txBody>
            <a:bodyPr wrap="square" lIns="108842" tIns="54420" rIns="108842" bIns="54420">
              <a:spAutoFit/>
            </a:bodyPr>
            <a:lstStyle/>
            <a:p>
              <a:pPr defTabSz="1088776">
                <a:buClr>
                  <a:srgbClr val="F0AB00"/>
                </a:buClr>
                <a:buSzPct val="80000"/>
                <a:buFont typeface="Wingdings" pitchFamily="2" charset="2"/>
                <a:buNone/>
                <a:defRPr/>
              </a:pPr>
              <a:r>
                <a:rPr lang="en-US" sz="700" b="1" kern="0" dirty="0">
                  <a:solidFill>
                    <a:srgbClr val="000000">
                      <a:lumMod val="75000"/>
                      <a:lumOff val="25000"/>
                    </a:srgbClr>
                  </a:solidFill>
                  <a:latin typeface="Arial"/>
                  <a:cs typeface="Arial"/>
                </a:rPr>
                <a:t>Cloud</a:t>
              </a:r>
            </a:p>
          </p:txBody>
        </p:sp>
        <p:sp>
          <p:nvSpPr>
            <p:cNvPr id="152" name="Rectangle 151">
              <a:extLst>
                <a:ext uri="{FF2B5EF4-FFF2-40B4-BE49-F238E27FC236}">
                  <a16:creationId xmlns:a16="http://schemas.microsoft.com/office/drawing/2014/main" id="{AFF6E5D4-69B2-4199-8F45-CD9F36737279}"/>
                </a:ext>
              </a:extLst>
            </p:cNvPr>
            <p:cNvSpPr/>
            <p:nvPr/>
          </p:nvSpPr>
          <p:spPr bwMode="gray">
            <a:xfrm>
              <a:off x="2401908" y="3517409"/>
              <a:ext cx="1127818" cy="221018"/>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OnPremise2Cloud</a:t>
              </a:r>
            </a:p>
          </p:txBody>
        </p:sp>
        <p:cxnSp>
          <p:nvCxnSpPr>
            <p:cNvPr id="153" name="Straight Arrow Connector 18">
              <a:extLst>
                <a:ext uri="{FF2B5EF4-FFF2-40B4-BE49-F238E27FC236}">
                  <a16:creationId xmlns:a16="http://schemas.microsoft.com/office/drawing/2014/main" id="{6F595693-F352-4519-B0E5-EC73C9AAB278}"/>
                </a:ext>
              </a:extLst>
            </p:cNvPr>
            <p:cNvCxnSpPr>
              <a:cxnSpLocks noChangeShapeType="1"/>
            </p:cNvCxnSpPr>
            <p:nvPr/>
          </p:nvCxnSpPr>
          <p:spPr bwMode="auto">
            <a:xfrm flipH="1">
              <a:off x="2475613" y="4401261"/>
              <a:ext cx="315343" cy="0"/>
            </a:xfrm>
            <a:prstGeom prst="straightConnector1">
              <a:avLst/>
            </a:prstGeom>
            <a:noFill/>
            <a:ln w="38100" algn="ctr">
              <a:solidFill>
                <a:srgbClr val="4FB81C"/>
              </a:solidFill>
              <a:round/>
              <a:headEnd type="triangle" w="med" len="med"/>
              <a:tailEnd type="triangle" w="med" len="med"/>
            </a:ln>
          </p:spPr>
        </p:cxnSp>
        <p:sp>
          <p:nvSpPr>
            <p:cNvPr id="154" name="Rectangle 153">
              <a:extLst>
                <a:ext uri="{FF2B5EF4-FFF2-40B4-BE49-F238E27FC236}">
                  <a16:creationId xmlns:a16="http://schemas.microsoft.com/office/drawing/2014/main" id="{FCFCEC2C-AE19-4268-8DAE-ECEF27C76E4A}"/>
                </a:ext>
              </a:extLst>
            </p:cNvPr>
            <p:cNvSpPr/>
            <p:nvPr/>
          </p:nvSpPr>
          <p:spPr bwMode="gray">
            <a:xfrm>
              <a:off x="515274" y="2099368"/>
              <a:ext cx="617083" cy="2795778"/>
            </a:xfrm>
            <a:prstGeom prst="rect">
              <a:avLst/>
            </a:prstGeom>
            <a:solidFill>
              <a:srgbClr val="FFFFFF"/>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cxnSp>
          <p:nvCxnSpPr>
            <p:cNvPr id="155" name="Straight Arrow Connector 18">
              <a:extLst>
                <a:ext uri="{FF2B5EF4-FFF2-40B4-BE49-F238E27FC236}">
                  <a16:creationId xmlns:a16="http://schemas.microsoft.com/office/drawing/2014/main" id="{64C59D81-B82F-4186-A9AC-C502ED4656D3}"/>
                </a:ext>
              </a:extLst>
            </p:cNvPr>
            <p:cNvCxnSpPr>
              <a:cxnSpLocks noChangeShapeType="1"/>
            </p:cNvCxnSpPr>
            <p:nvPr/>
          </p:nvCxnSpPr>
          <p:spPr bwMode="auto">
            <a:xfrm>
              <a:off x="1132358" y="4402805"/>
              <a:ext cx="587163" cy="0"/>
            </a:xfrm>
            <a:prstGeom prst="straightConnector1">
              <a:avLst/>
            </a:prstGeom>
            <a:noFill/>
            <a:ln w="38100" algn="ctr">
              <a:solidFill>
                <a:srgbClr val="FFFFFF">
                  <a:lumMod val="50000"/>
                </a:srgbClr>
              </a:solidFill>
              <a:round/>
              <a:headEnd type="triangle" w="med" len="med"/>
              <a:tailEnd type="triangle" w="med" len="med"/>
            </a:ln>
          </p:spPr>
        </p:cxnSp>
        <p:sp>
          <p:nvSpPr>
            <p:cNvPr id="156" name="Rectangle 155">
              <a:extLst>
                <a:ext uri="{FF2B5EF4-FFF2-40B4-BE49-F238E27FC236}">
                  <a16:creationId xmlns:a16="http://schemas.microsoft.com/office/drawing/2014/main" id="{4E762985-F15C-4CCF-BD6C-04735CB2D60C}"/>
                </a:ext>
              </a:extLst>
            </p:cNvPr>
            <p:cNvSpPr/>
            <p:nvPr/>
          </p:nvSpPr>
          <p:spPr bwMode="gray">
            <a:xfrm>
              <a:off x="5195260" y="2099367"/>
              <a:ext cx="617083" cy="2795778"/>
            </a:xfrm>
            <a:prstGeom prst="rect">
              <a:avLst/>
            </a:prstGeom>
            <a:solidFill>
              <a:srgbClr val="FFFFFF"/>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157" name="TextBox 45">
              <a:extLst>
                <a:ext uri="{FF2B5EF4-FFF2-40B4-BE49-F238E27FC236}">
                  <a16:creationId xmlns:a16="http://schemas.microsoft.com/office/drawing/2014/main" id="{632C74CA-2237-4D95-9502-030F21BB5F91}"/>
                </a:ext>
              </a:extLst>
            </p:cNvPr>
            <p:cNvSpPr txBox="1">
              <a:spLocks noChangeArrowheads="1"/>
            </p:cNvSpPr>
            <p:nvPr/>
          </p:nvSpPr>
          <p:spPr bwMode="auto">
            <a:xfrm>
              <a:off x="5195260" y="2103216"/>
              <a:ext cx="617083" cy="318924"/>
            </a:xfrm>
            <a:prstGeom prst="rect">
              <a:avLst/>
            </a:prstGeom>
            <a:noFill/>
            <a:ln w="9525">
              <a:noFill/>
              <a:miter lim="800000"/>
              <a:headEnd/>
              <a:tailEnd/>
            </a:ln>
          </p:spPr>
          <p:txBody>
            <a:bodyPr wrap="square" lIns="36000" tIns="36000" rIns="36000" bIns="36000">
              <a:spAutoFit/>
            </a:bodyPr>
            <a:lstStyle>
              <a:defPPr>
                <a:defRPr lang="de-DE"/>
              </a:defPPr>
              <a:lvl1pPr algn="ctr">
                <a:buClr>
                  <a:srgbClr val="F0AB00"/>
                </a:buClr>
                <a:buSzPct val="80000"/>
                <a:buFont typeface="Wingdings" pitchFamily="2" charset="2"/>
                <a:buNone/>
                <a:defRPr sz="1200">
                  <a:cs typeface="Arial"/>
                </a:defRPr>
              </a:lvl1pPr>
            </a:lstStyle>
            <a:p>
              <a:pPr defTabSz="1088776">
                <a:defRPr/>
              </a:pPr>
              <a:r>
                <a:rPr lang="en-US" sz="800" kern="0" dirty="0">
                  <a:solidFill>
                    <a:srgbClr val="000000"/>
                  </a:solidFill>
                  <a:latin typeface="Arial"/>
                </a:rPr>
                <a:t>Real World Objects</a:t>
              </a:r>
            </a:p>
          </p:txBody>
        </p:sp>
        <p:sp>
          <p:nvSpPr>
            <p:cNvPr id="158" name="Oval 157">
              <a:extLst>
                <a:ext uri="{FF2B5EF4-FFF2-40B4-BE49-F238E27FC236}">
                  <a16:creationId xmlns:a16="http://schemas.microsoft.com/office/drawing/2014/main" id="{CCD33B2B-EDA4-4633-8BB6-CFFA49E10FB1}"/>
                </a:ext>
              </a:extLst>
            </p:cNvPr>
            <p:cNvSpPr/>
            <p:nvPr/>
          </p:nvSpPr>
          <p:spPr bwMode="gray">
            <a:xfrm rot="16200000">
              <a:off x="654790" y="3221468"/>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59" name="Oval 158">
              <a:extLst>
                <a:ext uri="{FF2B5EF4-FFF2-40B4-BE49-F238E27FC236}">
                  <a16:creationId xmlns:a16="http://schemas.microsoft.com/office/drawing/2014/main" id="{1B7D85A3-01B5-437D-A1C1-42FCE8747E1E}"/>
                </a:ext>
              </a:extLst>
            </p:cNvPr>
            <p:cNvSpPr/>
            <p:nvPr/>
          </p:nvSpPr>
          <p:spPr bwMode="gray">
            <a:xfrm rot="16200000">
              <a:off x="654790" y="2760184"/>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60" name="Oval 159">
              <a:extLst>
                <a:ext uri="{FF2B5EF4-FFF2-40B4-BE49-F238E27FC236}">
                  <a16:creationId xmlns:a16="http://schemas.microsoft.com/office/drawing/2014/main" id="{BDA58BF5-31F7-4490-AC76-12357BBAD51F}"/>
                </a:ext>
              </a:extLst>
            </p:cNvPr>
            <p:cNvSpPr/>
            <p:nvPr/>
          </p:nvSpPr>
          <p:spPr bwMode="gray">
            <a:xfrm rot="16200000">
              <a:off x="654790" y="3682752"/>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61" name="Rectangle 160">
              <a:extLst>
                <a:ext uri="{FF2B5EF4-FFF2-40B4-BE49-F238E27FC236}">
                  <a16:creationId xmlns:a16="http://schemas.microsoft.com/office/drawing/2014/main" id="{B74C25F2-8B84-4773-9161-E1B3A7813BC2}"/>
                </a:ext>
              </a:extLst>
            </p:cNvPr>
            <p:cNvSpPr/>
            <p:nvPr/>
          </p:nvSpPr>
          <p:spPr bwMode="gray">
            <a:xfrm>
              <a:off x="711167" y="4583974"/>
              <a:ext cx="1127854" cy="221680"/>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User2OnPremise</a:t>
              </a:r>
            </a:p>
          </p:txBody>
        </p:sp>
        <p:sp>
          <p:nvSpPr>
            <p:cNvPr id="162" name="Rectangle 161">
              <a:extLst>
                <a:ext uri="{FF2B5EF4-FFF2-40B4-BE49-F238E27FC236}">
                  <a16:creationId xmlns:a16="http://schemas.microsoft.com/office/drawing/2014/main" id="{DAC1BAEB-487D-4E3B-A3AF-3582807FFDA7}"/>
                </a:ext>
              </a:extLst>
            </p:cNvPr>
            <p:cNvSpPr/>
            <p:nvPr/>
          </p:nvSpPr>
          <p:spPr bwMode="gray">
            <a:xfrm>
              <a:off x="753980" y="2462453"/>
              <a:ext cx="1053792" cy="221680"/>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User2Cloud</a:t>
              </a:r>
            </a:p>
          </p:txBody>
        </p:sp>
        <p:sp>
          <p:nvSpPr>
            <p:cNvPr id="163" name="Freeform 70">
              <a:extLst>
                <a:ext uri="{FF2B5EF4-FFF2-40B4-BE49-F238E27FC236}">
                  <a16:creationId xmlns:a16="http://schemas.microsoft.com/office/drawing/2014/main" id="{19D0CBC6-A956-43C3-9459-BE54AA905C23}"/>
                </a:ext>
              </a:extLst>
            </p:cNvPr>
            <p:cNvSpPr>
              <a:spLocks/>
            </p:cNvSpPr>
            <p:nvPr/>
          </p:nvSpPr>
          <p:spPr bwMode="gray">
            <a:xfrm>
              <a:off x="1769435" y="2214679"/>
              <a:ext cx="1496548" cy="993948"/>
            </a:xfrm>
            <a:custGeom>
              <a:avLst/>
              <a:gdLst>
                <a:gd name="T0" fmla="*/ 2147483647 w 522"/>
                <a:gd name="T1" fmla="*/ 2147483647 h 234"/>
                <a:gd name="T2" fmla="*/ 2147483647 w 522"/>
                <a:gd name="T3" fmla="*/ 2147483647 h 234"/>
                <a:gd name="T4" fmla="*/ 2147483647 w 522"/>
                <a:gd name="T5" fmla="*/ 2147483647 h 234"/>
                <a:gd name="T6" fmla="*/ 2147483647 w 522"/>
                <a:gd name="T7" fmla="*/ 2147483647 h 234"/>
                <a:gd name="T8" fmla="*/ 2147483647 w 522"/>
                <a:gd name="T9" fmla="*/ 2147483647 h 234"/>
                <a:gd name="T10" fmla="*/ 2147483647 w 522"/>
                <a:gd name="T11" fmla="*/ 2147483647 h 234"/>
                <a:gd name="T12" fmla="*/ 2147483647 w 522"/>
                <a:gd name="T13" fmla="*/ 2147483647 h 234"/>
                <a:gd name="T14" fmla="*/ 2147483647 w 522"/>
                <a:gd name="T15" fmla="*/ 2147483647 h 234"/>
                <a:gd name="T16" fmla="*/ 2147483647 w 522"/>
                <a:gd name="T17" fmla="*/ 2147483647 h 234"/>
                <a:gd name="T18" fmla="*/ 2147483647 w 522"/>
                <a:gd name="T19" fmla="*/ 2147483647 h 234"/>
                <a:gd name="T20" fmla="*/ 2147483647 w 522"/>
                <a:gd name="T21" fmla="*/ 2147483647 h 234"/>
                <a:gd name="T22" fmla="*/ 2147483647 w 522"/>
                <a:gd name="T23" fmla="*/ 2147483647 h 234"/>
                <a:gd name="T24" fmla="*/ 2147483647 w 522"/>
                <a:gd name="T25" fmla="*/ 2147483647 h 234"/>
                <a:gd name="T26" fmla="*/ 2147483647 w 522"/>
                <a:gd name="T27" fmla="*/ 2147483647 h 234"/>
                <a:gd name="T28" fmla="*/ 2147483647 w 522"/>
                <a:gd name="T29" fmla="*/ 2147483647 h 234"/>
                <a:gd name="T30" fmla="*/ 2147483647 w 522"/>
                <a:gd name="T31" fmla="*/ 2147483647 h 234"/>
                <a:gd name="T32" fmla="*/ 2147483647 w 522"/>
                <a:gd name="T33" fmla="*/ 2147483647 h 234"/>
                <a:gd name="T34" fmla="*/ 2147483647 w 522"/>
                <a:gd name="T35" fmla="*/ 2147483647 h 234"/>
                <a:gd name="T36" fmla="*/ 2147483647 w 522"/>
                <a:gd name="T37" fmla="*/ 2147483647 h 234"/>
                <a:gd name="T38" fmla="*/ 2147483647 w 522"/>
                <a:gd name="T39" fmla="*/ 2147483647 h 234"/>
                <a:gd name="T40" fmla="*/ 2147483647 w 522"/>
                <a:gd name="T41" fmla="*/ 2147483647 h 234"/>
                <a:gd name="T42" fmla="*/ 2147483647 w 522"/>
                <a:gd name="T43" fmla="*/ 2147483647 h 234"/>
                <a:gd name="T44" fmla="*/ 2147483647 w 522"/>
                <a:gd name="T45" fmla="*/ 2147483647 h 2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2"/>
                <a:gd name="T70" fmla="*/ 0 h 234"/>
                <a:gd name="T71" fmla="*/ 522 w 522"/>
                <a:gd name="T72" fmla="*/ 234 h 2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2" h="234">
                  <a:moveTo>
                    <a:pt x="375" y="68"/>
                  </a:moveTo>
                  <a:cubicBezTo>
                    <a:pt x="375" y="68"/>
                    <a:pt x="417" y="56"/>
                    <a:pt x="451" y="69"/>
                  </a:cubicBezTo>
                  <a:cubicBezTo>
                    <a:pt x="485" y="83"/>
                    <a:pt x="472" y="116"/>
                    <a:pt x="472" y="116"/>
                  </a:cubicBezTo>
                  <a:cubicBezTo>
                    <a:pt x="472" y="116"/>
                    <a:pt x="522" y="120"/>
                    <a:pt x="508" y="159"/>
                  </a:cubicBezTo>
                  <a:cubicBezTo>
                    <a:pt x="493" y="198"/>
                    <a:pt x="440" y="207"/>
                    <a:pt x="440" y="207"/>
                  </a:cubicBezTo>
                  <a:cubicBezTo>
                    <a:pt x="440" y="207"/>
                    <a:pt x="429" y="220"/>
                    <a:pt x="406" y="226"/>
                  </a:cubicBezTo>
                  <a:cubicBezTo>
                    <a:pt x="388" y="231"/>
                    <a:pt x="370" y="233"/>
                    <a:pt x="356" y="228"/>
                  </a:cubicBezTo>
                  <a:cubicBezTo>
                    <a:pt x="345" y="225"/>
                    <a:pt x="328" y="216"/>
                    <a:pt x="328" y="216"/>
                  </a:cubicBezTo>
                  <a:cubicBezTo>
                    <a:pt x="328" y="216"/>
                    <a:pt x="308" y="220"/>
                    <a:pt x="294" y="217"/>
                  </a:cubicBezTo>
                  <a:cubicBezTo>
                    <a:pt x="281" y="214"/>
                    <a:pt x="271" y="209"/>
                    <a:pt x="271" y="209"/>
                  </a:cubicBezTo>
                  <a:cubicBezTo>
                    <a:pt x="271" y="209"/>
                    <a:pt x="259" y="222"/>
                    <a:pt x="237" y="226"/>
                  </a:cubicBezTo>
                  <a:cubicBezTo>
                    <a:pt x="219" y="230"/>
                    <a:pt x="198" y="234"/>
                    <a:pt x="179" y="231"/>
                  </a:cubicBezTo>
                  <a:cubicBezTo>
                    <a:pt x="161" y="228"/>
                    <a:pt x="144" y="221"/>
                    <a:pt x="144" y="221"/>
                  </a:cubicBezTo>
                  <a:cubicBezTo>
                    <a:pt x="144" y="221"/>
                    <a:pt x="115" y="232"/>
                    <a:pt x="85" y="228"/>
                  </a:cubicBezTo>
                  <a:cubicBezTo>
                    <a:pt x="36" y="221"/>
                    <a:pt x="0" y="189"/>
                    <a:pt x="7" y="156"/>
                  </a:cubicBezTo>
                  <a:cubicBezTo>
                    <a:pt x="17" y="113"/>
                    <a:pt x="70" y="101"/>
                    <a:pt x="70" y="101"/>
                  </a:cubicBezTo>
                  <a:cubicBezTo>
                    <a:pt x="70" y="101"/>
                    <a:pt x="68" y="86"/>
                    <a:pt x="79" y="75"/>
                  </a:cubicBezTo>
                  <a:cubicBezTo>
                    <a:pt x="95" y="58"/>
                    <a:pt x="117" y="46"/>
                    <a:pt x="153" y="51"/>
                  </a:cubicBezTo>
                  <a:cubicBezTo>
                    <a:pt x="165" y="52"/>
                    <a:pt x="171" y="60"/>
                    <a:pt x="171" y="60"/>
                  </a:cubicBezTo>
                  <a:cubicBezTo>
                    <a:pt x="171" y="60"/>
                    <a:pt x="169" y="26"/>
                    <a:pt x="211" y="14"/>
                  </a:cubicBezTo>
                  <a:cubicBezTo>
                    <a:pt x="255" y="0"/>
                    <a:pt x="286" y="2"/>
                    <a:pt x="307" y="6"/>
                  </a:cubicBezTo>
                  <a:cubicBezTo>
                    <a:pt x="346" y="12"/>
                    <a:pt x="371" y="25"/>
                    <a:pt x="377" y="44"/>
                  </a:cubicBezTo>
                  <a:cubicBezTo>
                    <a:pt x="381" y="57"/>
                    <a:pt x="375" y="68"/>
                    <a:pt x="375" y="68"/>
                  </a:cubicBezTo>
                  <a:close/>
                </a:path>
              </a:pathLst>
            </a:custGeom>
            <a:solidFill>
              <a:srgbClr val="FFFFFF"/>
            </a:solidFill>
            <a:ln w="19050">
              <a:solidFill>
                <a:srgbClr val="666666"/>
              </a:solidFill>
              <a:round/>
              <a:headEnd/>
              <a:tailEnd/>
            </a:ln>
          </p:spPr>
          <p:txBody>
            <a:bodyPr anchor="ctr"/>
            <a:lstStyle/>
            <a:p>
              <a:pPr algn="ctr" defTabSz="1088776">
                <a:defRPr/>
              </a:pPr>
              <a:r>
                <a:rPr lang="en-US" sz="500" b="1" kern="0" dirty="0">
                  <a:solidFill>
                    <a:srgbClr val="FFFFFF"/>
                  </a:solidFill>
                  <a:latin typeface="Arial"/>
                  <a:ea typeface="Arial Unicode MS" pitchFamily="34" charset="-128"/>
                  <a:cs typeface="Arial"/>
                </a:rPr>
                <a:t>Non-SAP </a:t>
              </a:r>
              <a:br>
                <a:rPr lang="en-US" sz="500" b="1" kern="0" dirty="0">
                  <a:solidFill>
                    <a:srgbClr val="FFFFFF"/>
                  </a:solidFill>
                  <a:latin typeface="Arial"/>
                  <a:ea typeface="Arial Unicode MS" pitchFamily="34" charset="-128"/>
                  <a:cs typeface="Arial"/>
                </a:rPr>
              </a:br>
              <a:r>
                <a:rPr lang="en-US" sz="500" b="1" kern="0" dirty="0">
                  <a:solidFill>
                    <a:srgbClr val="FFFFFF"/>
                  </a:solidFill>
                  <a:latin typeface="Arial"/>
                  <a:ea typeface="Arial Unicode MS" pitchFamily="34" charset="-128"/>
                  <a:cs typeface="Arial"/>
                </a:rPr>
                <a:t>Clouds</a:t>
              </a:r>
            </a:p>
          </p:txBody>
        </p:sp>
        <p:pic>
          <p:nvPicPr>
            <p:cNvPr id="164" name="Picture 163">
              <a:extLst>
                <a:ext uri="{FF2B5EF4-FFF2-40B4-BE49-F238E27FC236}">
                  <a16:creationId xmlns:a16="http://schemas.microsoft.com/office/drawing/2014/main" id="{F9F995FF-2B4D-44C5-BD5D-18871DD75AF9}"/>
                </a:ext>
              </a:extLst>
            </p:cNvPr>
            <p:cNvPicPr>
              <a:picLocks noChangeAspect="1"/>
            </p:cNvPicPr>
            <p:nvPr/>
          </p:nvPicPr>
          <p:blipFill rotWithShape="1">
            <a:blip r:embed="rId3" cstate="screen">
              <a:grayscl/>
              <a:extLst>
                <a:ext uri="{28A0092B-C50C-407E-A947-70E740481C1C}">
                  <a14:useLocalDpi xmlns:a14="http://schemas.microsoft.com/office/drawing/2010/main"/>
                </a:ext>
              </a:extLst>
            </a:blip>
            <a:srcRect b="-2"/>
            <a:stretch/>
          </p:blipFill>
          <p:spPr>
            <a:xfrm>
              <a:off x="1893824" y="2837157"/>
              <a:ext cx="400583" cy="113334"/>
            </a:xfrm>
            <a:prstGeom prst="rect">
              <a:avLst/>
            </a:prstGeom>
            <a:solidFill>
              <a:srgbClr val="FFFFFF"/>
            </a:solidFill>
            <a:ln>
              <a:solidFill>
                <a:srgbClr val="FFFFFF"/>
              </a:solidFill>
            </a:ln>
          </p:spPr>
        </p:pic>
        <p:pic>
          <p:nvPicPr>
            <p:cNvPr id="165" name="Picture 164">
              <a:extLst>
                <a:ext uri="{FF2B5EF4-FFF2-40B4-BE49-F238E27FC236}">
                  <a16:creationId xmlns:a16="http://schemas.microsoft.com/office/drawing/2014/main" id="{4DC7BDB2-FB06-4E68-86E4-6D70251A382A}"/>
                </a:ext>
              </a:extLst>
            </p:cNvPr>
            <p:cNvPicPr>
              <a:picLocks noChangeAspect="1"/>
            </p:cNvPicPr>
            <p:nvPr/>
          </p:nvPicPr>
          <p:blipFill rotWithShape="1">
            <a:blip r:embed="rId4" cstate="screen">
              <a:grayscl/>
              <a:extLst>
                <a:ext uri="{28A0092B-C50C-407E-A947-70E740481C1C}">
                  <a14:useLocalDpi xmlns:a14="http://schemas.microsoft.com/office/drawing/2010/main"/>
                </a:ext>
              </a:extLst>
            </a:blip>
            <a:srcRect/>
            <a:stretch/>
          </p:blipFill>
          <p:spPr>
            <a:xfrm>
              <a:off x="2424865" y="2871950"/>
              <a:ext cx="557860" cy="141668"/>
            </a:xfrm>
            <a:prstGeom prst="rect">
              <a:avLst/>
            </a:prstGeom>
            <a:solidFill>
              <a:srgbClr val="FFFFFF"/>
            </a:solidFill>
            <a:ln>
              <a:solidFill>
                <a:srgbClr val="FFFFFF"/>
              </a:solidFill>
            </a:ln>
          </p:spPr>
        </p:pic>
        <p:pic>
          <p:nvPicPr>
            <p:cNvPr id="166" name="Picture 165">
              <a:extLst>
                <a:ext uri="{FF2B5EF4-FFF2-40B4-BE49-F238E27FC236}">
                  <a16:creationId xmlns:a16="http://schemas.microsoft.com/office/drawing/2014/main" id="{41E4B111-5644-4E9A-A737-A9604BB2825F}"/>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b="-1"/>
            <a:stretch/>
          </p:blipFill>
          <p:spPr>
            <a:xfrm>
              <a:off x="2323819" y="2420114"/>
              <a:ext cx="399833" cy="113334"/>
            </a:xfrm>
            <a:prstGeom prst="rect">
              <a:avLst/>
            </a:prstGeom>
            <a:solidFill>
              <a:srgbClr val="FFFFFF"/>
            </a:solidFill>
            <a:ln>
              <a:noFill/>
            </a:ln>
          </p:spPr>
        </p:pic>
        <p:pic>
          <p:nvPicPr>
            <p:cNvPr id="167" name="Picture 166">
              <a:extLst>
                <a:ext uri="{FF2B5EF4-FFF2-40B4-BE49-F238E27FC236}">
                  <a16:creationId xmlns:a16="http://schemas.microsoft.com/office/drawing/2014/main" id="{6328F0E8-9886-450B-B58B-B718AFD26429}"/>
                </a:ext>
              </a:extLst>
            </p:cNvPr>
            <p:cNvPicPr>
              <a:picLocks noChangeAspect="1"/>
            </p:cNvPicPr>
            <p:nvPr/>
          </p:nvPicPr>
          <p:blipFill rotWithShape="1">
            <a:blip r:embed="rId6" cstate="screen">
              <a:grayscl/>
              <a:extLst>
                <a:ext uri="{28A0092B-C50C-407E-A947-70E740481C1C}">
                  <a14:useLocalDpi xmlns:a14="http://schemas.microsoft.com/office/drawing/2010/main"/>
                </a:ext>
              </a:extLst>
            </a:blip>
            <a:srcRect b="-2"/>
            <a:stretch/>
          </p:blipFill>
          <p:spPr>
            <a:xfrm>
              <a:off x="1935418" y="2686420"/>
              <a:ext cx="762130" cy="113334"/>
            </a:xfrm>
            <a:prstGeom prst="rect">
              <a:avLst/>
            </a:prstGeom>
            <a:solidFill>
              <a:srgbClr val="FFFFFF"/>
            </a:solidFill>
            <a:ln>
              <a:solidFill>
                <a:srgbClr val="FFFFFF"/>
              </a:solidFill>
            </a:ln>
          </p:spPr>
        </p:pic>
        <p:pic>
          <p:nvPicPr>
            <p:cNvPr id="168" name="Picture 167" descr="concur_logo.png">
              <a:extLst>
                <a:ext uri="{FF2B5EF4-FFF2-40B4-BE49-F238E27FC236}">
                  <a16:creationId xmlns:a16="http://schemas.microsoft.com/office/drawing/2014/main" id="{3A82679F-58AB-4FC4-9CBB-BAE247A216DF}"/>
                </a:ext>
              </a:extLst>
            </p:cNvPr>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2099376" y="2542773"/>
              <a:ext cx="464437" cy="113717"/>
            </a:xfrm>
            <a:prstGeom prst="rect">
              <a:avLst/>
            </a:prstGeom>
            <a:solidFill>
              <a:srgbClr val="FFFFFF"/>
            </a:solidFill>
            <a:ln>
              <a:solidFill>
                <a:srgbClr val="FFFFFF"/>
              </a:solidFill>
            </a:ln>
          </p:spPr>
        </p:pic>
        <p:sp>
          <p:nvSpPr>
            <p:cNvPr id="169" name="TextBox 168">
              <a:extLst>
                <a:ext uri="{FF2B5EF4-FFF2-40B4-BE49-F238E27FC236}">
                  <a16:creationId xmlns:a16="http://schemas.microsoft.com/office/drawing/2014/main" id="{C093DF17-FAAE-48C6-903B-F038D8DEC4FB}"/>
                </a:ext>
              </a:extLst>
            </p:cNvPr>
            <p:cNvSpPr txBox="1"/>
            <p:nvPr/>
          </p:nvSpPr>
          <p:spPr>
            <a:xfrm>
              <a:off x="1998502" y="4307120"/>
              <a:ext cx="435224" cy="184194"/>
            </a:xfrm>
            <a:prstGeom prst="rect">
              <a:avLst/>
            </a:prstGeom>
            <a:noFill/>
          </p:spPr>
          <p:txBody>
            <a:bodyPr wrap="square" lIns="0" tIns="0" rIns="0" bIns="0" rtlCol="0">
              <a:spAutoFit/>
            </a:bodyPr>
            <a:lstStyle/>
            <a:p>
              <a:pPr algn="ctr" defTabSz="1088776" fontAlgn="base">
                <a:spcBef>
                  <a:spcPts val="600"/>
                </a:spcBef>
                <a:spcAft>
                  <a:spcPct val="0"/>
                </a:spcAft>
                <a:buClr>
                  <a:srgbClr val="F0AB00"/>
                </a:buClr>
                <a:buSzPct val="80000"/>
                <a:defRPr/>
              </a:pPr>
              <a:r>
                <a:rPr lang="en-US" sz="600" b="1" kern="0" dirty="0">
                  <a:solidFill>
                    <a:srgbClr val="CCCCCC">
                      <a:lumMod val="50000"/>
                    </a:srgbClr>
                  </a:solidFill>
                  <a:latin typeface="Arial"/>
                  <a:ea typeface="Arial Unicode MS" pitchFamily="34" charset="-128"/>
                  <a:cs typeface="Arial Unicode MS" pitchFamily="34" charset="-128"/>
                </a:rPr>
                <a:t>Business </a:t>
              </a:r>
              <a:br>
                <a:rPr lang="en-US" sz="600" b="1" kern="0" dirty="0">
                  <a:solidFill>
                    <a:srgbClr val="CCCCCC">
                      <a:lumMod val="50000"/>
                    </a:srgbClr>
                  </a:solidFill>
                  <a:latin typeface="Arial"/>
                  <a:ea typeface="Arial Unicode MS" pitchFamily="34" charset="-128"/>
                  <a:cs typeface="Arial Unicode MS" pitchFamily="34" charset="-128"/>
                </a:rPr>
              </a:br>
              <a:r>
                <a:rPr lang="en-US" sz="600" b="1" kern="0" dirty="0">
                  <a:solidFill>
                    <a:srgbClr val="CCCCCC">
                      <a:lumMod val="50000"/>
                    </a:srgbClr>
                  </a:solidFill>
                  <a:latin typeface="Arial"/>
                  <a:ea typeface="Arial Unicode MS" pitchFamily="34" charset="-128"/>
                  <a:cs typeface="Arial Unicode MS" pitchFamily="34" charset="-128"/>
                </a:rPr>
                <a:t>Suite</a:t>
              </a:r>
            </a:p>
          </p:txBody>
        </p:sp>
        <p:sp>
          <p:nvSpPr>
            <p:cNvPr id="170" name="Rectangle 169">
              <a:extLst>
                <a:ext uri="{FF2B5EF4-FFF2-40B4-BE49-F238E27FC236}">
                  <a16:creationId xmlns:a16="http://schemas.microsoft.com/office/drawing/2014/main" id="{FDB65D17-1989-44C3-8C36-062D547C2D45}"/>
                </a:ext>
              </a:extLst>
            </p:cNvPr>
            <p:cNvSpPr/>
            <p:nvPr/>
          </p:nvSpPr>
          <p:spPr bwMode="gray">
            <a:xfrm>
              <a:off x="2512817" y="4599859"/>
              <a:ext cx="1562187" cy="214512"/>
            </a:xfrm>
            <a:prstGeom prst="rect">
              <a:avLst/>
            </a:prstGeom>
            <a:solidFill>
              <a:srgbClr val="4FB81C"/>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OnPremise2OnPremise</a:t>
              </a:r>
            </a:p>
          </p:txBody>
        </p:sp>
        <p:cxnSp>
          <p:nvCxnSpPr>
            <p:cNvPr id="171" name="Straight Arrow Connector 18">
              <a:extLst>
                <a:ext uri="{FF2B5EF4-FFF2-40B4-BE49-F238E27FC236}">
                  <a16:creationId xmlns:a16="http://schemas.microsoft.com/office/drawing/2014/main" id="{1A843C65-3E5B-4209-B31E-22E3444D5B12}"/>
                </a:ext>
              </a:extLst>
            </p:cNvPr>
            <p:cNvCxnSpPr>
              <a:cxnSpLocks noChangeShapeType="1"/>
            </p:cNvCxnSpPr>
            <p:nvPr/>
          </p:nvCxnSpPr>
          <p:spPr bwMode="auto">
            <a:xfrm flipH="1">
              <a:off x="3447846" y="4403498"/>
              <a:ext cx="357584" cy="0"/>
            </a:xfrm>
            <a:prstGeom prst="straightConnector1">
              <a:avLst/>
            </a:prstGeom>
            <a:noFill/>
            <a:ln w="38100" algn="ctr">
              <a:solidFill>
                <a:srgbClr val="4FB81C"/>
              </a:solidFill>
              <a:round/>
              <a:headEnd type="triangle" w="med" len="med"/>
              <a:tailEnd type="triangle" w="med" len="med"/>
            </a:ln>
          </p:spPr>
        </p:cxnSp>
        <p:cxnSp>
          <p:nvCxnSpPr>
            <p:cNvPr id="172" name="Straight Arrow Connector 18">
              <a:extLst>
                <a:ext uri="{FF2B5EF4-FFF2-40B4-BE49-F238E27FC236}">
                  <a16:creationId xmlns:a16="http://schemas.microsoft.com/office/drawing/2014/main" id="{7C52540A-6C10-444E-9AD8-222609C0720F}"/>
                </a:ext>
              </a:extLst>
            </p:cNvPr>
            <p:cNvCxnSpPr>
              <a:cxnSpLocks noChangeShapeType="1"/>
            </p:cNvCxnSpPr>
            <p:nvPr/>
          </p:nvCxnSpPr>
          <p:spPr bwMode="auto">
            <a:xfrm>
              <a:off x="1132358" y="2810396"/>
              <a:ext cx="587163" cy="0"/>
            </a:xfrm>
            <a:prstGeom prst="straightConnector1">
              <a:avLst/>
            </a:prstGeom>
            <a:noFill/>
            <a:ln w="38100" algn="ctr">
              <a:solidFill>
                <a:srgbClr val="FFFFFF">
                  <a:lumMod val="50000"/>
                </a:srgbClr>
              </a:solidFill>
              <a:round/>
              <a:headEnd type="triangle" w="med" len="med"/>
              <a:tailEnd type="triangle" w="med" len="med"/>
            </a:ln>
          </p:spPr>
        </p:cxnSp>
        <p:cxnSp>
          <p:nvCxnSpPr>
            <p:cNvPr id="173" name="Straight Arrow Connector 18">
              <a:extLst>
                <a:ext uri="{FF2B5EF4-FFF2-40B4-BE49-F238E27FC236}">
                  <a16:creationId xmlns:a16="http://schemas.microsoft.com/office/drawing/2014/main" id="{3FF874AC-A3D5-4E44-94B3-784F69F67024}"/>
                </a:ext>
              </a:extLst>
            </p:cNvPr>
            <p:cNvCxnSpPr>
              <a:cxnSpLocks noChangeShapeType="1"/>
            </p:cNvCxnSpPr>
            <p:nvPr/>
          </p:nvCxnSpPr>
          <p:spPr bwMode="auto">
            <a:xfrm>
              <a:off x="4617009" y="4402805"/>
              <a:ext cx="587163" cy="0"/>
            </a:xfrm>
            <a:prstGeom prst="straightConnector1">
              <a:avLst/>
            </a:prstGeom>
            <a:noFill/>
            <a:ln w="38100" algn="ctr">
              <a:solidFill>
                <a:srgbClr val="FFFFFF">
                  <a:lumMod val="50000"/>
                </a:srgbClr>
              </a:solidFill>
              <a:round/>
              <a:headEnd type="triangle" w="med" len="med"/>
              <a:tailEnd type="triangle" w="med" len="med"/>
            </a:ln>
          </p:spPr>
        </p:cxnSp>
        <p:sp>
          <p:nvSpPr>
            <p:cNvPr id="174" name="Rectangle 173">
              <a:extLst>
                <a:ext uri="{FF2B5EF4-FFF2-40B4-BE49-F238E27FC236}">
                  <a16:creationId xmlns:a16="http://schemas.microsoft.com/office/drawing/2014/main" id="{5313CC65-DD53-4AEC-8DF9-4FBE597C2BA5}"/>
                </a:ext>
              </a:extLst>
            </p:cNvPr>
            <p:cNvSpPr/>
            <p:nvPr/>
          </p:nvSpPr>
          <p:spPr bwMode="gray">
            <a:xfrm>
              <a:off x="4520312" y="4583974"/>
              <a:ext cx="1200902" cy="221680"/>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Thing2OnPremise</a:t>
              </a:r>
            </a:p>
          </p:txBody>
        </p:sp>
        <p:sp>
          <p:nvSpPr>
            <p:cNvPr id="175" name="Rectangle 174">
              <a:extLst>
                <a:ext uri="{FF2B5EF4-FFF2-40B4-BE49-F238E27FC236}">
                  <a16:creationId xmlns:a16="http://schemas.microsoft.com/office/drawing/2014/main" id="{BC25AE57-694E-4689-80A9-72CCF7E12B54}"/>
                </a:ext>
              </a:extLst>
            </p:cNvPr>
            <p:cNvSpPr/>
            <p:nvPr/>
          </p:nvSpPr>
          <p:spPr bwMode="gray">
            <a:xfrm>
              <a:off x="4499249" y="2462453"/>
              <a:ext cx="1219161" cy="221680"/>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Thing2Cloud</a:t>
              </a:r>
            </a:p>
          </p:txBody>
        </p:sp>
        <p:cxnSp>
          <p:nvCxnSpPr>
            <p:cNvPr id="176" name="Straight Arrow Connector 18">
              <a:extLst>
                <a:ext uri="{FF2B5EF4-FFF2-40B4-BE49-F238E27FC236}">
                  <a16:creationId xmlns:a16="http://schemas.microsoft.com/office/drawing/2014/main" id="{3890EBF2-A404-4847-A981-CCB6E67C769F}"/>
                </a:ext>
              </a:extLst>
            </p:cNvPr>
            <p:cNvCxnSpPr>
              <a:cxnSpLocks noChangeShapeType="1"/>
            </p:cNvCxnSpPr>
            <p:nvPr/>
          </p:nvCxnSpPr>
          <p:spPr bwMode="auto">
            <a:xfrm>
              <a:off x="4594620" y="2810396"/>
              <a:ext cx="587163" cy="0"/>
            </a:xfrm>
            <a:prstGeom prst="straightConnector1">
              <a:avLst/>
            </a:prstGeom>
            <a:noFill/>
            <a:ln w="38100" algn="ctr">
              <a:solidFill>
                <a:srgbClr val="FFFFFF">
                  <a:lumMod val="50000"/>
                </a:srgbClr>
              </a:solidFill>
              <a:round/>
              <a:headEnd type="triangle" w="med" len="med"/>
              <a:tailEnd type="triangle" w="med" len="med"/>
            </a:ln>
          </p:spPr>
        </p:cxnSp>
        <p:sp>
          <p:nvSpPr>
            <p:cNvPr id="177" name="Rectangle 176">
              <a:extLst>
                <a:ext uri="{FF2B5EF4-FFF2-40B4-BE49-F238E27FC236}">
                  <a16:creationId xmlns:a16="http://schemas.microsoft.com/office/drawing/2014/main" id="{35C36AF4-60F3-46DA-AB9B-3FD586EB81FC}"/>
                </a:ext>
              </a:extLst>
            </p:cNvPr>
            <p:cNvSpPr/>
            <p:nvPr/>
          </p:nvSpPr>
          <p:spPr bwMode="gray">
            <a:xfrm>
              <a:off x="3398888" y="2108488"/>
              <a:ext cx="691918" cy="911143"/>
            </a:xfrm>
            <a:prstGeom prst="rect">
              <a:avLst/>
            </a:prstGeom>
            <a:solidFill>
              <a:srgbClr val="FFFFFF">
                <a:lumMod val="95000"/>
              </a:srgbClr>
            </a:solidFill>
            <a:ln w="19050" algn="ctr">
              <a:no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178" name="Freeform 70">
              <a:extLst>
                <a:ext uri="{FF2B5EF4-FFF2-40B4-BE49-F238E27FC236}">
                  <a16:creationId xmlns:a16="http://schemas.microsoft.com/office/drawing/2014/main" id="{8B6520ED-30ED-470D-8D9C-23C9311A48F7}"/>
                </a:ext>
              </a:extLst>
            </p:cNvPr>
            <p:cNvSpPr>
              <a:spLocks/>
            </p:cNvSpPr>
            <p:nvPr/>
          </p:nvSpPr>
          <p:spPr bwMode="gray">
            <a:xfrm>
              <a:off x="3477395" y="2254574"/>
              <a:ext cx="998961" cy="720495"/>
            </a:xfrm>
            <a:custGeom>
              <a:avLst/>
              <a:gdLst>
                <a:gd name="T0" fmla="*/ 2147483647 w 522"/>
                <a:gd name="T1" fmla="*/ 2147483647 h 234"/>
                <a:gd name="T2" fmla="*/ 2147483647 w 522"/>
                <a:gd name="T3" fmla="*/ 2147483647 h 234"/>
                <a:gd name="T4" fmla="*/ 2147483647 w 522"/>
                <a:gd name="T5" fmla="*/ 2147483647 h 234"/>
                <a:gd name="T6" fmla="*/ 2147483647 w 522"/>
                <a:gd name="T7" fmla="*/ 2147483647 h 234"/>
                <a:gd name="T8" fmla="*/ 2147483647 w 522"/>
                <a:gd name="T9" fmla="*/ 2147483647 h 234"/>
                <a:gd name="T10" fmla="*/ 2147483647 w 522"/>
                <a:gd name="T11" fmla="*/ 2147483647 h 234"/>
                <a:gd name="T12" fmla="*/ 2147483647 w 522"/>
                <a:gd name="T13" fmla="*/ 2147483647 h 234"/>
                <a:gd name="T14" fmla="*/ 2147483647 w 522"/>
                <a:gd name="T15" fmla="*/ 2147483647 h 234"/>
                <a:gd name="T16" fmla="*/ 2147483647 w 522"/>
                <a:gd name="T17" fmla="*/ 2147483647 h 234"/>
                <a:gd name="T18" fmla="*/ 2147483647 w 522"/>
                <a:gd name="T19" fmla="*/ 2147483647 h 234"/>
                <a:gd name="T20" fmla="*/ 2147483647 w 522"/>
                <a:gd name="T21" fmla="*/ 2147483647 h 234"/>
                <a:gd name="T22" fmla="*/ 2147483647 w 522"/>
                <a:gd name="T23" fmla="*/ 2147483647 h 234"/>
                <a:gd name="T24" fmla="*/ 2147483647 w 522"/>
                <a:gd name="T25" fmla="*/ 2147483647 h 234"/>
                <a:gd name="T26" fmla="*/ 2147483647 w 522"/>
                <a:gd name="T27" fmla="*/ 2147483647 h 234"/>
                <a:gd name="T28" fmla="*/ 2147483647 w 522"/>
                <a:gd name="T29" fmla="*/ 2147483647 h 234"/>
                <a:gd name="T30" fmla="*/ 2147483647 w 522"/>
                <a:gd name="T31" fmla="*/ 2147483647 h 234"/>
                <a:gd name="T32" fmla="*/ 2147483647 w 522"/>
                <a:gd name="T33" fmla="*/ 2147483647 h 234"/>
                <a:gd name="T34" fmla="*/ 2147483647 w 522"/>
                <a:gd name="T35" fmla="*/ 2147483647 h 234"/>
                <a:gd name="T36" fmla="*/ 2147483647 w 522"/>
                <a:gd name="T37" fmla="*/ 2147483647 h 234"/>
                <a:gd name="T38" fmla="*/ 2147483647 w 522"/>
                <a:gd name="T39" fmla="*/ 2147483647 h 234"/>
                <a:gd name="T40" fmla="*/ 2147483647 w 522"/>
                <a:gd name="T41" fmla="*/ 2147483647 h 234"/>
                <a:gd name="T42" fmla="*/ 2147483647 w 522"/>
                <a:gd name="T43" fmla="*/ 2147483647 h 234"/>
                <a:gd name="T44" fmla="*/ 2147483647 w 522"/>
                <a:gd name="T45" fmla="*/ 2147483647 h 2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2"/>
                <a:gd name="T70" fmla="*/ 0 h 234"/>
                <a:gd name="T71" fmla="*/ 522 w 522"/>
                <a:gd name="T72" fmla="*/ 234 h 2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2" h="234">
                  <a:moveTo>
                    <a:pt x="375" y="68"/>
                  </a:moveTo>
                  <a:cubicBezTo>
                    <a:pt x="375" y="68"/>
                    <a:pt x="417" y="56"/>
                    <a:pt x="451" y="69"/>
                  </a:cubicBezTo>
                  <a:cubicBezTo>
                    <a:pt x="485" y="83"/>
                    <a:pt x="472" y="116"/>
                    <a:pt x="472" y="116"/>
                  </a:cubicBezTo>
                  <a:cubicBezTo>
                    <a:pt x="472" y="116"/>
                    <a:pt x="522" y="120"/>
                    <a:pt x="508" y="159"/>
                  </a:cubicBezTo>
                  <a:cubicBezTo>
                    <a:pt x="493" y="198"/>
                    <a:pt x="440" y="207"/>
                    <a:pt x="440" y="207"/>
                  </a:cubicBezTo>
                  <a:cubicBezTo>
                    <a:pt x="440" y="207"/>
                    <a:pt x="429" y="220"/>
                    <a:pt x="406" y="226"/>
                  </a:cubicBezTo>
                  <a:cubicBezTo>
                    <a:pt x="388" y="231"/>
                    <a:pt x="370" y="233"/>
                    <a:pt x="356" y="228"/>
                  </a:cubicBezTo>
                  <a:cubicBezTo>
                    <a:pt x="345" y="225"/>
                    <a:pt x="328" y="216"/>
                    <a:pt x="328" y="216"/>
                  </a:cubicBezTo>
                  <a:cubicBezTo>
                    <a:pt x="328" y="216"/>
                    <a:pt x="308" y="220"/>
                    <a:pt x="294" y="217"/>
                  </a:cubicBezTo>
                  <a:cubicBezTo>
                    <a:pt x="281" y="214"/>
                    <a:pt x="271" y="209"/>
                    <a:pt x="271" y="209"/>
                  </a:cubicBezTo>
                  <a:cubicBezTo>
                    <a:pt x="271" y="209"/>
                    <a:pt x="259" y="222"/>
                    <a:pt x="237" y="226"/>
                  </a:cubicBezTo>
                  <a:cubicBezTo>
                    <a:pt x="219" y="230"/>
                    <a:pt x="198" y="234"/>
                    <a:pt x="179" y="231"/>
                  </a:cubicBezTo>
                  <a:cubicBezTo>
                    <a:pt x="161" y="228"/>
                    <a:pt x="144" y="221"/>
                    <a:pt x="144" y="221"/>
                  </a:cubicBezTo>
                  <a:cubicBezTo>
                    <a:pt x="144" y="221"/>
                    <a:pt x="115" y="232"/>
                    <a:pt x="85" y="228"/>
                  </a:cubicBezTo>
                  <a:cubicBezTo>
                    <a:pt x="36" y="221"/>
                    <a:pt x="0" y="189"/>
                    <a:pt x="7" y="156"/>
                  </a:cubicBezTo>
                  <a:cubicBezTo>
                    <a:pt x="17" y="113"/>
                    <a:pt x="70" y="101"/>
                    <a:pt x="70" y="101"/>
                  </a:cubicBezTo>
                  <a:cubicBezTo>
                    <a:pt x="70" y="101"/>
                    <a:pt x="68" y="86"/>
                    <a:pt x="79" y="75"/>
                  </a:cubicBezTo>
                  <a:cubicBezTo>
                    <a:pt x="95" y="58"/>
                    <a:pt x="117" y="46"/>
                    <a:pt x="153" y="51"/>
                  </a:cubicBezTo>
                  <a:cubicBezTo>
                    <a:pt x="165" y="52"/>
                    <a:pt x="171" y="60"/>
                    <a:pt x="171" y="60"/>
                  </a:cubicBezTo>
                  <a:cubicBezTo>
                    <a:pt x="171" y="60"/>
                    <a:pt x="169" y="26"/>
                    <a:pt x="211" y="14"/>
                  </a:cubicBezTo>
                  <a:cubicBezTo>
                    <a:pt x="255" y="0"/>
                    <a:pt x="286" y="2"/>
                    <a:pt x="307" y="6"/>
                  </a:cubicBezTo>
                  <a:cubicBezTo>
                    <a:pt x="346" y="12"/>
                    <a:pt x="371" y="25"/>
                    <a:pt x="377" y="44"/>
                  </a:cubicBezTo>
                  <a:cubicBezTo>
                    <a:pt x="381" y="57"/>
                    <a:pt x="375" y="68"/>
                    <a:pt x="375" y="68"/>
                  </a:cubicBezTo>
                  <a:close/>
                </a:path>
              </a:pathLst>
            </a:custGeom>
            <a:solidFill>
              <a:srgbClr val="FFFFFF"/>
            </a:solidFill>
            <a:ln w="19050">
              <a:solidFill>
                <a:srgbClr val="666666"/>
              </a:solidFill>
              <a:round/>
              <a:headEnd/>
              <a:tailEnd/>
            </a:ln>
          </p:spPr>
          <p:txBody>
            <a:bodyPr anchor="ctr"/>
            <a:lstStyle/>
            <a:p>
              <a:pPr algn="ctr" defTabSz="1088776">
                <a:defRPr/>
              </a:pPr>
              <a:br>
                <a:rPr lang="en-US" sz="500" b="1" kern="0" dirty="0">
                  <a:solidFill>
                    <a:srgbClr val="000000"/>
                  </a:solidFill>
                  <a:latin typeface="Arial"/>
                  <a:ea typeface="Arial Unicode MS" pitchFamily="34" charset="-128"/>
                  <a:cs typeface="Arial"/>
                </a:rPr>
              </a:br>
              <a:r>
                <a:rPr lang="en-US" sz="600" kern="0" dirty="0">
                  <a:solidFill>
                    <a:srgbClr val="CCCCCC">
                      <a:lumMod val="50000"/>
                    </a:srgbClr>
                  </a:solidFill>
                  <a:latin typeface="Arial"/>
                  <a:ea typeface="Arial Unicode MS" pitchFamily="34" charset="-128"/>
                  <a:cs typeface="Arial"/>
                </a:rPr>
                <a:t>Non SAP </a:t>
              </a:r>
              <a:br>
                <a:rPr lang="en-US" sz="600" kern="0" dirty="0">
                  <a:solidFill>
                    <a:srgbClr val="CCCCCC">
                      <a:lumMod val="50000"/>
                    </a:srgbClr>
                  </a:solidFill>
                  <a:latin typeface="Arial"/>
                  <a:ea typeface="Arial Unicode MS" pitchFamily="34" charset="-128"/>
                  <a:cs typeface="Arial"/>
                </a:rPr>
              </a:br>
              <a:r>
                <a:rPr lang="en-US" sz="600" kern="0" dirty="0">
                  <a:solidFill>
                    <a:srgbClr val="CCCCCC">
                      <a:lumMod val="50000"/>
                    </a:srgbClr>
                  </a:solidFill>
                  <a:latin typeface="Arial"/>
                  <a:ea typeface="Arial Unicode MS" pitchFamily="34" charset="-128"/>
                  <a:cs typeface="Arial"/>
                </a:rPr>
                <a:t>Cloud Apps</a:t>
              </a:r>
            </a:p>
          </p:txBody>
        </p:sp>
        <p:sp>
          <p:nvSpPr>
            <p:cNvPr id="179" name="Rectangle 178">
              <a:extLst>
                <a:ext uri="{FF2B5EF4-FFF2-40B4-BE49-F238E27FC236}">
                  <a16:creationId xmlns:a16="http://schemas.microsoft.com/office/drawing/2014/main" id="{5058C5AA-F0B9-4CDF-8B1D-1D6405D38986}"/>
                </a:ext>
              </a:extLst>
            </p:cNvPr>
            <p:cNvSpPr/>
            <p:nvPr/>
          </p:nvSpPr>
          <p:spPr bwMode="gray">
            <a:xfrm>
              <a:off x="2744893" y="2473650"/>
              <a:ext cx="915352" cy="189453"/>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Cloud2Cloud</a:t>
              </a:r>
            </a:p>
          </p:txBody>
        </p:sp>
        <p:sp>
          <p:nvSpPr>
            <p:cNvPr id="180" name="TextBox 45">
              <a:extLst>
                <a:ext uri="{FF2B5EF4-FFF2-40B4-BE49-F238E27FC236}">
                  <a16:creationId xmlns:a16="http://schemas.microsoft.com/office/drawing/2014/main" id="{4D1A2184-D4E3-44C8-BB39-0F199BDD8949}"/>
                </a:ext>
              </a:extLst>
            </p:cNvPr>
            <p:cNvSpPr txBox="1">
              <a:spLocks noChangeArrowheads="1"/>
            </p:cNvSpPr>
            <p:nvPr/>
          </p:nvSpPr>
          <p:spPr bwMode="auto">
            <a:xfrm>
              <a:off x="489636" y="2114177"/>
              <a:ext cx="653682" cy="288147"/>
            </a:xfrm>
            <a:prstGeom prst="rect">
              <a:avLst/>
            </a:prstGeom>
            <a:noFill/>
            <a:ln w="9525">
              <a:noFill/>
              <a:miter lim="800000"/>
              <a:headEnd/>
              <a:tailEnd/>
            </a:ln>
          </p:spPr>
          <p:txBody>
            <a:bodyPr wrap="square" lIns="36000" tIns="36000" rIns="36000" bIns="36000">
              <a:spAutoFit/>
            </a:bodyPr>
            <a:lstStyle/>
            <a:p>
              <a:pPr algn="ctr" defTabSz="1088776">
                <a:buClr>
                  <a:srgbClr val="F0AB00"/>
                </a:buClr>
                <a:buSzPct val="80000"/>
                <a:buFont typeface="Wingdings" pitchFamily="2" charset="2"/>
                <a:buNone/>
                <a:defRPr/>
              </a:pPr>
              <a:r>
                <a:rPr lang="en-US" sz="700" kern="0" dirty="0">
                  <a:solidFill>
                    <a:srgbClr val="000000"/>
                  </a:solidFill>
                  <a:latin typeface="Arial"/>
                  <a:cs typeface="Arial"/>
                </a:rPr>
                <a:t>User-Centric Applications</a:t>
              </a:r>
            </a:p>
          </p:txBody>
        </p:sp>
        <p:cxnSp>
          <p:nvCxnSpPr>
            <p:cNvPr id="181" name="Straight Arrow Connector 18">
              <a:extLst>
                <a:ext uri="{FF2B5EF4-FFF2-40B4-BE49-F238E27FC236}">
                  <a16:creationId xmlns:a16="http://schemas.microsoft.com/office/drawing/2014/main" id="{B100DF12-31D4-4696-862D-C134D33E8BED}"/>
                </a:ext>
              </a:extLst>
            </p:cNvPr>
            <p:cNvCxnSpPr>
              <a:cxnSpLocks noChangeShapeType="1"/>
              <a:stCxn id="145" idx="1"/>
            </p:cNvCxnSpPr>
            <p:nvPr/>
          </p:nvCxnSpPr>
          <p:spPr bwMode="auto">
            <a:xfrm rot="10800000">
              <a:off x="2925135" y="3051267"/>
              <a:ext cx="620760" cy="177410"/>
            </a:xfrm>
            <a:prstGeom prst="bentConnector3">
              <a:avLst>
                <a:gd name="adj1" fmla="val 50000"/>
              </a:avLst>
            </a:prstGeom>
            <a:noFill/>
            <a:ln w="38100" algn="ctr">
              <a:solidFill>
                <a:srgbClr val="FFFFFF">
                  <a:lumMod val="50000"/>
                </a:srgbClr>
              </a:solidFill>
              <a:round/>
              <a:headEnd type="triangle" w="med" len="med"/>
              <a:tailEnd type="triangle" w="med" len="med"/>
            </a:ln>
          </p:spPr>
        </p:cxnSp>
        <p:cxnSp>
          <p:nvCxnSpPr>
            <p:cNvPr id="182" name="Straight Arrow Connector 18">
              <a:extLst>
                <a:ext uri="{FF2B5EF4-FFF2-40B4-BE49-F238E27FC236}">
                  <a16:creationId xmlns:a16="http://schemas.microsoft.com/office/drawing/2014/main" id="{B405FA53-DA5E-4C3C-8591-F2B675062B28}"/>
                </a:ext>
              </a:extLst>
            </p:cNvPr>
            <p:cNvCxnSpPr>
              <a:cxnSpLocks noChangeShapeType="1"/>
            </p:cNvCxnSpPr>
            <p:nvPr/>
          </p:nvCxnSpPr>
          <p:spPr bwMode="auto">
            <a:xfrm>
              <a:off x="4207579" y="3396396"/>
              <a:ext cx="0" cy="498990"/>
            </a:xfrm>
            <a:prstGeom prst="straightConnector1">
              <a:avLst/>
            </a:prstGeom>
            <a:noFill/>
            <a:ln w="38100" algn="ctr">
              <a:solidFill>
                <a:srgbClr val="FFFFFF">
                  <a:lumMod val="50000"/>
                </a:srgbClr>
              </a:solidFill>
              <a:round/>
              <a:headEnd type="triangle" w="med" len="med"/>
              <a:tailEnd type="triangle" w="med" len="med"/>
            </a:ln>
          </p:spPr>
        </p:cxnSp>
        <p:sp>
          <p:nvSpPr>
            <p:cNvPr id="183" name="Rectangle 182">
              <a:extLst>
                <a:ext uri="{FF2B5EF4-FFF2-40B4-BE49-F238E27FC236}">
                  <a16:creationId xmlns:a16="http://schemas.microsoft.com/office/drawing/2014/main" id="{87B85F6A-E31E-4413-8F72-C361C19A8F9B}"/>
                </a:ext>
              </a:extLst>
            </p:cNvPr>
            <p:cNvSpPr/>
            <p:nvPr/>
          </p:nvSpPr>
          <p:spPr>
            <a:xfrm>
              <a:off x="1930338"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lIns="36000" r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Business Suite</a:t>
              </a:r>
            </a:p>
          </p:txBody>
        </p:sp>
        <p:sp>
          <p:nvSpPr>
            <p:cNvPr id="184" name="Rectangle 183">
              <a:extLst>
                <a:ext uri="{FF2B5EF4-FFF2-40B4-BE49-F238E27FC236}">
                  <a16:creationId xmlns:a16="http://schemas.microsoft.com/office/drawing/2014/main" id="{623164B8-2F6F-4969-8817-A0BDFDDD70C8}"/>
                </a:ext>
              </a:extLst>
            </p:cNvPr>
            <p:cNvSpPr/>
            <p:nvPr/>
          </p:nvSpPr>
          <p:spPr>
            <a:xfrm>
              <a:off x="2812878"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sp>
          <p:nvSpPr>
            <p:cNvPr id="185" name="Rectangle 184">
              <a:extLst>
                <a:ext uri="{FF2B5EF4-FFF2-40B4-BE49-F238E27FC236}">
                  <a16:creationId xmlns:a16="http://schemas.microsoft.com/office/drawing/2014/main" id="{C45AF993-204D-4E11-A716-90EFD57F7814}"/>
                </a:ext>
              </a:extLst>
            </p:cNvPr>
            <p:cNvSpPr/>
            <p:nvPr/>
          </p:nvSpPr>
          <p:spPr>
            <a:xfrm>
              <a:off x="3849345"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Non</a:t>
              </a:r>
              <a:b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b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SAP</a:t>
              </a:r>
            </a:p>
          </p:txBody>
        </p:sp>
        <p:sp>
          <p:nvSpPr>
            <p:cNvPr id="186" name="Oval 185">
              <a:extLst>
                <a:ext uri="{FF2B5EF4-FFF2-40B4-BE49-F238E27FC236}">
                  <a16:creationId xmlns:a16="http://schemas.microsoft.com/office/drawing/2014/main" id="{1B30E12D-29F4-413A-9426-36FD34357D7E}"/>
                </a:ext>
              </a:extLst>
            </p:cNvPr>
            <p:cNvSpPr/>
            <p:nvPr/>
          </p:nvSpPr>
          <p:spPr bwMode="gray">
            <a:xfrm rot="16200000">
              <a:off x="654790" y="4144037"/>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87" name="Oval 186">
              <a:extLst>
                <a:ext uri="{FF2B5EF4-FFF2-40B4-BE49-F238E27FC236}">
                  <a16:creationId xmlns:a16="http://schemas.microsoft.com/office/drawing/2014/main" id="{8B2B8F3F-0D1B-4C44-9D80-4C48DF2A3AC0}"/>
                </a:ext>
              </a:extLst>
            </p:cNvPr>
            <p:cNvSpPr/>
            <p:nvPr/>
          </p:nvSpPr>
          <p:spPr bwMode="gray">
            <a:xfrm rot="16200000">
              <a:off x="5344039" y="3644253"/>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88" name="Oval 187">
              <a:extLst>
                <a:ext uri="{FF2B5EF4-FFF2-40B4-BE49-F238E27FC236}">
                  <a16:creationId xmlns:a16="http://schemas.microsoft.com/office/drawing/2014/main" id="{519B3D7F-9FA1-4624-B398-B2E30671D36A}"/>
                </a:ext>
              </a:extLst>
            </p:cNvPr>
            <p:cNvSpPr/>
            <p:nvPr/>
          </p:nvSpPr>
          <p:spPr bwMode="gray">
            <a:xfrm rot="16200000">
              <a:off x="5344039" y="3197900"/>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89" name="Oval 188">
              <a:extLst>
                <a:ext uri="{FF2B5EF4-FFF2-40B4-BE49-F238E27FC236}">
                  <a16:creationId xmlns:a16="http://schemas.microsoft.com/office/drawing/2014/main" id="{27B4B245-45BF-445A-84AD-3DC19F2E0275}"/>
                </a:ext>
              </a:extLst>
            </p:cNvPr>
            <p:cNvSpPr/>
            <p:nvPr/>
          </p:nvSpPr>
          <p:spPr bwMode="gray">
            <a:xfrm rot="16200000">
              <a:off x="5344039" y="2751546"/>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90" name="Oval 189">
              <a:extLst>
                <a:ext uri="{FF2B5EF4-FFF2-40B4-BE49-F238E27FC236}">
                  <a16:creationId xmlns:a16="http://schemas.microsoft.com/office/drawing/2014/main" id="{516F870A-B5F1-4582-B13B-6E11711B52A3}"/>
                </a:ext>
              </a:extLst>
            </p:cNvPr>
            <p:cNvSpPr/>
            <p:nvPr/>
          </p:nvSpPr>
          <p:spPr bwMode="gray">
            <a:xfrm rot="16200000">
              <a:off x="5344039" y="4090608"/>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91" name="TextBox 190">
              <a:extLst>
                <a:ext uri="{FF2B5EF4-FFF2-40B4-BE49-F238E27FC236}">
                  <a16:creationId xmlns:a16="http://schemas.microsoft.com/office/drawing/2014/main" id="{EDA33D2E-446A-412E-B076-D79A3163AD2D}"/>
                </a:ext>
              </a:extLst>
            </p:cNvPr>
            <p:cNvSpPr txBox="1"/>
            <p:nvPr/>
          </p:nvSpPr>
          <p:spPr>
            <a:xfrm>
              <a:off x="2658527" y="2565585"/>
              <a:ext cx="509440" cy="276291"/>
            </a:xfrm>
            <a:prstGeom prst="rect">
              <a:avLst/>
            </a:prstGeom>
            <a:noFill/>
          </p:spPr>
          <p:txBody>
            <a:bodyPr wrap="square" rtlCol="0">
              <a:spAutoFit/>
            </a:bodyPr>
            <a:lstStyle/>
            <a:p>
              <a:pPr defTabSz="1088776"/>
              <a:r>
                <a:rPr lang="en-US" sz="1200" dirty="0">
                  <a:solidFill>
                    <a:srgbClr val="000000"/>
                  </a:solidFill>
                  <a:latin typeface="Arial" panose="020B0604020202020204" pitchFamily="34" charset="0"/>
                  <a:cs typeface="Arial" panose="020B0604020202020204" pitchFamily="34" charset="0"/>
                </a:rPr>
                <a:t>…</a:t>
              </a:r>
            </a:p>
          </p:txBody>
        </p:sp>
        <p:sp>
          <p:nvSpPr>
            <p:cNvPr id="192" name="TextBox 191">
              <a:extLst>
                <a:ext uri="{FF2B5EF4-FFF2-40B4-BE49-F238E27FC236}">
                  <a16:creationId xmlns:a16="http://schemas.microsoft.com/office/drawing/2014/main" id="{713FF98A-CEA5-4184-A138-D6FEC5883DFD}"/>
                </a:ext>
              </a:extLst>
            </p:cNvPr>
            <p:cNvSpPr txBox="1"/>
            <p:nvPr/>
          </p:nvSpPr>
          <p:spPr>
            <a:xfrm>
              <a:off x="2225278" y="2747039"/>
              <a:ext cx="655254" cy="199544"/>
            </a:xfrm>
            <a:prstGeom prst="rect">
              <a:avLst/>
            </a:prstGeom>
            <a:noFill/>
          </p:spPr>
          <p:txBody>
            <a:bodyPr wrap="square" rtlCol="0">
              <a:spAutoFit/>
            </a:bodyPr>
            <a:lstStyle/>
            <a:p>
              <a:pPr defTabSz="1088776"/>
              <a:r>
                <a:rPr lang="en-US" sz="700" dirty="0">
                  <a:solidFill>
                    <a:srgbClr val="000000">
                      <a:lumMod val="65000"/>
                      <a:lumOff val="35000"/>
                    </a:srgbClr>
                  </a:solidFill>
                  <a:latin typeface="Arial" panose="020B0604020202020204" pitchFamily="34" charset="0"/>
                  <a:cs typeface="Arial" panose="020B0604020202020204" pitchFamily="34" charset="0"/>
                </a:rPr>
                <a:t>C/4 HANA</a:t>
              </a:r>
            </a:p>
          </p:txBody>
        </p:sp>
        <p:pic>
          <p:nvPicPr>
            <p:cNvPr id="193" name="Picture 192">
              <a:extLst>
                <a:ext uri="{FF2B5EF4-FFF2-40B4-BE49-F238E27FC236}">
                  <a16:creationId xmlns:a16="http://schemas.microsoft.com/office/drawing/2014/main" id="{0E4ED2E9-2014-45C3-B719-723E24AFE18D}"/>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2853628" y="4350900"/>
              <a:ext cx="441765" cy="81004"/>
            </a:xfrm>
            <a:prstGeom prst="rect">
              <a:avLst/>
            </a:prstGeom>
            <a:solidFill>
              <a:srgbClr val="FFFFFF"/>
            </a:solidFill>
            <a:ln>
              <a:solidFill>
                <a:srgbClr val="FFFFFF"/>
              </a:solidFill>
            </a:ln>
          </p:spPr>
        </p:pic>
        <p:pic>
          <p:nvPicPr>
            <p:cNvPr id="194" name="Picture 193">
              <a:extLst>
                <a:ext uri="{FF2B5EF4-FFF2-40B4-BE49-F238E27FC236}">
                  <a16:creationId xmlns:a16="http://schemas.microsoft.com/office/drawing/2014/main" id="{9B070E46-3CE8-4E25-9CAB-8FEFFB59393E}"/>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1962709" y="3010787"/>
              <a:ext cx="441765" cy="81004"/>
            </a:xfrm>
            <a:prstGeom prst="rect">
              <a:avLst/>
            </a:prstGeom>
            <a:solidFill>
              <a:srgbClr val="FFFFFF"/>
            </a:solidFill>
            <a:ln>
              <a:solidFill>
                <a:srgbClr val="FFFFFF"/>
              </a:solidFill>
            </a:ln>
          </p:spPr>
        </p:pic>
        <p:pic>
          <p:nvPicPr>
            <p:cNvPr id="195" name="Picture 194" descr="SAP_grad_R_pref.png">
              <a:extLst>
                <a:ext uri="{FF2B5EF4-FFF2-40B4-BE49-F238E27FC236}">
                  <a16:creationId xmlns:a16="http://schemas.microsoft.com/office/drawing/2014/main" id="{B2F96925-A55D-481F-965C-235CB0313BA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08366" y="3941916"/>
              <a:ext cx="444929" cy="239248"/>
            </a:xfrm>
            <a:prstGeom prst="rect">
              <a:avLst/>
            </a:prstGeom>
            <a:noFill/>
            <a:ln>
              <a:noFill/>
            </a:ln>
          </p:spPr>
        </p:pic>
        <p:pic>
          <p:nvPicPr>
            <p:cNvPr id="196" name="Picture 195" descr="SAP_grad_R_pref.png">
              <a:extLst>
                <a:ext uri="{FF2B5EF4-FFF2-40B4-BE49-F238E27FC236}">
                  <a16:creationId xmlns:a16="http://schemas.microsoft.com/office/drawing/2014/main" id="{335A88D1-AE9A-4EFE-98C9-2FA07659CE5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92164" y="2170050"/>
              <a:ext cx="444929" cy="239248"/>
            </a:xfrm>
            <a:prstGeom prst="rect">
              <a:avLst/>
            </a:prstGeom>
            <a:noFill/>
            <a:ln>
              <a:noFill/>
            </a:ln>
          </p:spPr>
        </p:pic>
        <p:sp>
          <p:nvSpPr>
            <p:cNvPr id="201" name="Rectangle 200">
              <a:extLst>
                <a:ext uri="{FF2B5EF4-FFF2-40B4-BE49-F238E27FC236}">
                  <a16:creationId xmlns:a16="http://schemas.microsoft.com/office/drawing/2014/main" id="{6D3948A9-A5FE-4B69-B12D-D6D2EDA96311}"/>
                </a:ext>
              </a:extLst>
            </p:cNvPr>
            <p:cNvSpPr/>
            <p:nvPr/>
          </p:nvSpPr>
          <p:spPr bwMode="gray">
            <a:xfrm>
              <a:off x="2672338"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User Integration</a:t>
              </a:r>
            </a:p>
          </p:txBody>
        </p:sp>
        <p:sp>
          <p:nvSpPr>
            <p:cNvPr id="202" name="Rectangle 201">
              <a:extLst>
                <a:ext uri="{FF2B5EF4-FFF2-40B4-BE49-F238E27FC236}">
                  <a16:creationId xmlns:a16="http://schemas.microsoft.com/office/drawing/2014/main" id="{EC3A748F-6B57-4488-A3C8-1F88D4E583B4}"/>
                </a:ext>
              </a:extLst>
            </p:cNvPr>
            <p:cNvSpPr/>
            <p:nvPr/>
          </p:nvSpPr>
          <p:spPr bwMode="gray">
            <a:xfrm>
              <a:off x="1580023"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Data </a:t>
              </a:r>
              <a:br>
                <a:rPr lang="en-US" sz="1200" kern="0" dirty="0">
                  <a:solidFill>
                    <a:srgbClr val="FFFFFF"/>
                  </a:solidFill>
                  <a:latin typeface="Arial" panose="020B0604020202020204" pitchFamily="34" charset="0"/>
                  <a:cs typeface="Arial" panose="020B0604020202020204" pitchFamily="34" charset="0"/>
                </a:rPr>
              </a:br>
              <a:r>
                <a:rPr lang="en-US" sz="1200" kern="0" dirty="0">
                  <a:solidFill>
                    <a:srgbClr val="FFFFFF"/>
                  </a:solidFill>
                  <a:latin typeface="Arial" panose="020B0604020202020204" pitchFamily="34" charset="0"/>
                  <a:cs typeface="Arial" panose="020B0604020202020204" pitchFamily="34" charset="0"/>
                </a:rPr>
                <a:t>Integration</a:t>
              </a:r>
            </a:p>
          </p:txBody>
        </p:sp>
        <p:sp>
          <p:nvSpPr>
            <p:cNvPr id="203" name="Rectangle 202">
              <a:extLst>
                <a:ext uri="{FF2B5EF4-FFF2-40B4-BE49-F238E27FC236}">
                  <a16:creationId xmlns:a16="http://schemas.microsoft.com/office/drawing/2014/main" id="{219FC194-48DF-4538-8054-EF98BDF7EFE3}"/>
                </a:ext>
              </a:extLst>
            </p:cNvPr>
            <p:cNvSpPr/>
            <p:nvPr/>
          </p:nvSpPr>
          <p:spPr bwMode="gray">
            <a:xfrm>
              <a:off x="3764653"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Thing</a:t>
              </a:r>
              <a:br>
                <a:rPr lang="en-US" sz="1200" kern="0" dirty="0">
                  <a:solidFill>
                    <a:srgbClr val="FFFFFF"/>
                  </a:solidFill>
                  <a:latin typeface="Arial" panose="020B0604020202020204" pitchFamily="34" charset="0"/>
                  <a:cs typeface="Arial" panose="020B0604020202020204" pitchFamily="34" charset="0"/>
                </a:rPr>
              </a:br>
              <a:r>
                <a:rPr lang="en-US" sz="1200" kern="0" dirty="0">
                  <a:solidFill>
                    <a:srgbClr val="FFFFFF"/>
                  </a:solidFill>
                  <a:latin typeface="Arial" panose="020B0604020202020204" pitchFamily="34" charset="0"/>
                  <a:cs typeface="Arial" panose="020B0604020202020204" pitchFamily="34" charset="0"/>
                </a:rPr>
                <a:t>Integration</a:t>
              </a:r>
            </a:p>
          </p:txBody>
        </p:sp>
        <p:sp>
          <p:nvSpPr>
            <p:cNvPr id="204" name="Rectangle 203">
              <a:extLst>
                <a:ext uri="{FF2B5EF4-FFF2-40B4-BE49-F238E27FC236}">
                  <a16:creationId xmlns:a16="http://schemas.microsoft.com/office/drawing/2014/main" id="{62135246-CCFA-48A4-9F61-A86F90FD5F49}"/>
                </a:ext>
              </a:extLst>
            </p:cNvPr>
            <p:cNvSpPr/>
            <p:nvPr/>
          </p:nvSpPr>
          <p:spPr bwMode="gray">
            <a:xfrm>
              <a:off x="4856967"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Cross Use Cases</a:t>
              </a:r>
            </a:p>
          </p:txBody>
        </p:sp>
        <p:cxnSp>
          <p:nvCxnSpPr>
            <p:cNvPr id="217" name="Straight Arrow Connector 18">
              <a:extLst>
                <a:ext uri="{FF2B5EF4-FFF2-40B4-BE49-F238E27FC236}">
                  <a16:creationId xmlns:a16="http://schemas.microsoft.com/office/drawing/2014/main" id="{B54D2C26-4A35-4B21-93C1-5665BCB18419}"/>
                </a:ext>
              </a:extLst>
            </p:cNvPr>
            <p:cNvCxnSpPr>
              <a:cxnSpLocks noChangeShapeType="1"/>
            </p:cNvCxnSpPr>
            <p:nvPr/>
          </p:nvCxnSpPr>
          <p:spPr bwMode="auto">
            <a:xfrm>
              <a:off x="2330486" y="3395683"/>
              <a:ext cx="0" cy="492543"/>
            </a:xfrm>
            <a:prstGeom prst="straightConnector1">
              <a:avLst/>
            </a:prstGeom>
            <a:noFill/>
            <a:ln w="38100" algn="ctr">
              <a:solidFill>
                <a:srgbClr val="FFFFFF">
                  <a:lumMod val="50000"/>
                </a:srgbClr>
              </a:solidFill>
              <a:round/>
              <a:headEnd type="triangle" w="med" len="med"/>
              <a:tailEnd type="triangle" w="med" len="med"/>
            </a:ln>
          </p:spPr>
        </p:cxnSp>
        <p:cxnSp>
          <p:nvCxnSpPr>
            <p:cNvPr id="218" name="Straight Arrow Connector 18">
              <a:extLst>
                <a:ext uri="{FF2B5EF4-FFF2-40B4-BE49-F238E27FC236}">
                  <a16:creationId xmlns:a16="http://schemas.microsoft.com/office/drawing/2014/main" id="{D86048BA-F18D-4D69-BBD9-8D30890B645D}"/>
                </a:ext>
              </a:extLst>
            </p:cNvPr>
            <p:cNvCxnSpPr>
              <a:cxnSpLocks noChangeShapeType="1"/>
            </p:cNvCxnSpPr>
            <p:nvPr/>
          </p:nvCxnSpPr>
          <p:spPr bwMode="auto">
            <a:xfrm flipH="1">
              <a:off x="2892385" y="2810396"/>
              <a:ext cx="767860" cy="0"/>
            </a:xfrm>
            <a:prstGeom prst="straightConnector1">
              <a:avLst/>
            </a:prstGeom>
            <a:noFill/>
            <a:ln w="38100" algn="ctr">
              <a:solidFill>
                <a:srgbClr val="FFFFFF">
                  <a:lumMod val="50000"/>
                </a:srgbClr>
              </a:solidFill>
              <a:round/>
              <a:headEnd type="triangle" w="med" len="med"/>
              <a:tailEnd type="triangle" w="med" len="med"/>
            </a:ln>
          </p:spPr>
        </p:cxnSp>
        <p:sp>
          <p:nvSpPr>
            <p:cNvPr id="219" name="Rectangle 218">
              <a:extLst>
                <a:ext uri="{FF2B5EF4-FFF2-40B4-BE49-F238E27FC236}">
                  <a16:creationId xmlns:a16="http://schemas.microsoft.com/office/drawing/2014/main" id="{ACD697E5-2F70-414D-A02B-FB048603D823}"/>
                </a:ext>
              </a:extLst>
            </p:cNvPr>
            <p:cNvSpPr/>
            <p:nvPr/>
          </p:nvSpPr>
          <p:spPr bwMode="gray">
            <a:xfrm>
              <a:off x="487708"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Process Integration</a:t>
              </a:r>
            </a:p>
          </p:txBody>
        </p:sp>
        <p:grpSp>
          <p:nvGrpSpPr>
            <p:cNvPr id="220" name="Group 219">
              <a:extLst>
                <a:ext uri="{FF2B5EF4-FFF2-40B4-BE49-F238E27FC236}">
                  <a16:creationId xmlns:a16="http://schemas.microsoft.com/office/drawing/2014/main" id="{47EAB1FE-5363-4B6B-8062-02B80420EF59}"/>
                </a:ext>
              </a:extLst>
            </p:cNvPr>
            <p:cNvGrpSpPr/>
            <p:nvPr/>
          </p:nvGrpSpPr>
          <p:grpSpPr>
            <a:xfrm>
              <a:off x="487708" y="2472384"/>
              <a:ext cx="4093471" cy="3392842"/>
              <a:chOff x="487708" y="2472384"/>
              <a:chExt cx="4093471" cy="3392842"/>
            </a:xfrm>
          </p:grpSpPr>
          <p:grpSp>
            <p:nvGrpSpPr>
              <p:cNvPr id="221" name="Group 220">
                <a:extLst>
                  <a:ext uri="{FF2B5EF4-FFF2-40B4-BE49-F238E27FC236}">
                    <a16:creationId xmlns:a16="http://schemas.microsoft.com/office/drawing/2014/main" id="{C9352EA6-9277-4DBA-BE4B-2279012BF9AD}"/>
                  </a:ext>
                </a:extLst>
              </p:cNvPr>
              <p:cNvGrpSpPr/>
              <p:nvPr/>
            </p:nvGrpSpPr>
            <p:grpSpPr>
              <a:xfrm>
                <a:off x="2332199" y="2472384"/>
                <a:ext cx="2248980" cy="1423002"/>
                <a:chOff x="2332199" y="2472384"/>
                <a:chExt cx="2248980" cy="1423002"/>
              </a:xfrm>
            </p:grpSpPr>
            <p:sp>
              <p:nvSpPr>
                <p:cNvPr id="223" name="Rectangle 222">
                  <a:extLst>
                    <a:ext uri="{FF2B5EF4-FFF2-40B4-BE49-F238E27FC236}">
                      <a16:creationId xmlns:a16="http://schemas.microsoft.com/office/drawing/2014/main" id="{48A4EF43-E03A-44C0-BCB0-B9C9FC9BBC68}"/>
                    </a:ext>
                  </a:extLst>
                </p:cNvPr>
                <p:cNvSpPr/>
                <p:nvPr/>
              </p:nvSpPr>
              <p:spPr bwMode="gray">
                <a:xfrm>
                  <a:off x="2746740" y="2472384"/>
                  <a:ext cx="915352" cy="189453"/>
                </a:xfrm>
                <a:prstGeom prst="rect">
                  <a:avLst/>
                </a:prstGeom>
                <a:solidFill>
                  <a:srgbClr val="4FB81C"/>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Cloud2Cloud</a:t>
                  </a:r>
                </a:p>
              </p:txBody>
            </p:sp>
            <p:sp>
              <p:nvSpPr>
                <p:cNvPr id="224" name="Rectangle 223">
                  <a:extLst>
                    <a:ext uri="{FF2B5EF4-FFF2-40B4-BE49-F238E27FC236}">
                      <a16:creationId xmlns:a16="http://schemas.microsoft.com/office/drawing/2014/main" id="{2744A31D-3CDE-474D-B108-83EC475AB98E}"/>
                    </a:ext>
                  </a:extLst>
                </p:cNvPr>
                <p:cNvSpPr/>
                <p:nvPr/>
              </p:nvSpPr>
              <p:spPr bwMode="gray">
                <a:xfrm>
                  <a:off x="2403813" y="3517769"/>
                  <a:ext cx="1127818" cy="221018"/>
                </a:xfrm>
                <a:prstGeom prst="rect">
                  <a:avLst/>
                </a:prstGeom>
                <a:solidFill>
                  <a:srgbClr val="4FB81C"/>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OnPremise2Cloud</a:t>
                  </a:r>
                </a:p>
              </p:txBody>
            </p:sp>
            <p:sp>
              <p:nvSpPr>
                <p:cNvPr id="225" name="Rectangle 224">
                  <a:extLst>
                    <a:ext uri="{FF2B5EF4-FFF2-40B4-BE49-F238E27FC236}">
                      <a16:creationId xmlns:a16="http://schemas.microsoft.com/office/drawing/2014/main" id="{15AD555E-22AF-4626-BA47-681958040DD9}"/>
                    </a:ext>
                  </a:extLst>
                </p:cNvPr>
                <p:cNvSpPr/>
                <p:nvPr/>
              </p:nvSpPr>
              <p:spPr bwMode="gray">
                <a:xfrm>
                  <a:off x="3753035" y="3518387"/>
                  <a:ext cx="325094" cy="221848"/>
                </a:xfrm>
                <a:prstGeom prst="rect">
                  <a:avLst/>
                </a:prstGeom>
                <a:solidFill>
                  <a:srgbClr val="4FB81C"/>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B2B</a:t>
                  </a:r>
                </a:p>
              </p:txBody>
            </p:sp>
            <p:sp>
              <p:nvSpPr>
                <p:cNvPr id="226" name="Rectangle 225">
                  <a:extLst>
                    <a:ext uri="{FF2B5EF4-FFF2-40B4-BE49-F238E27FC236}">
                      <a16:creationId xmlns:a16="http://schemas.microsoft.com/office/drawing/2014/main" id="{75EEF429-0E18-4BCE-A8F6-623FB23918BA}"/>
                    </a:ext>
                  </a:extLst>
                </p:cNvPr>
                <p:cNvSpPr/>
                <p:nvPr/>
              </p:nvSpPr>
              <p:spPr bwMode="gray">
                <a:xfrm>
                  <a:off x="4256085" y="3519297"/>
                  <a:ext cx="325094" cy="213496"/>
                </a:xfrm>
                <a:prstGeom prst="rect">
                  <a:avLst/>
                </a:prstGeom>
                <a:solidFill>
                  <a:srgbClr val="4FB81C"/>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B2G</a:t>
                  </a:r>
                </a:p>
              </p:txBody>
            </p:sp>
            <p:cxnSp>
              <p:nvCxnSpPr>
                <p:cNvPr id="227" name="Straight Arrow Connector 18">
                  <a:extLst>
                    <a:ext uri="{FF2B5EF4-FFF2-40B4-BE49-F238E27FC236}">
                      <a16:creationId xmlns:a16="http://schemas.microsoft.com/office/drawing/2014/main" id="{CB2536E7-C1AE-4E08-B927-D47974BF7FD6}"/>
                    </a:ext>
                  </a:extLst>
                </p:cNvPr>
                <p:cNvCxnSpPr>
                  <a:cxnSpLocks noChangeShapeType="1"/>
                </p:cNvCxnSpPr>
                <p:nvPr/>
              </p:nvCxnSpPr>
              <p:spPr bwMode="auto">
                <a:xfrm>
                  <a:off x="3690523" y="3396396"/>
                  <a:ext cx="0" cy="498990"/>
                </a:xfrm>
                <a:prstGeom prst="straightConnector1">
                  <a:avLst/>
                </a:prstGeom>
                <a:noFill/>
                <a:ln w="38100" algn="ctr">
                  <a:solidFill>
                    <a:srgbClr val="4FB81C"/>
                  </a:solidFill>
                  <a:round/>
                  <a:headEnd type="triangle" w="med" len="med"/>
                  <a:tailEnd type="triangle" w="med" len="med"/>
                </a:ln>
              </p:spPr>
            </p:cxnSp>
            <p:cxnSp>
              <p:nvCxnSpPr>
                <p:cNvPr id="228" name="Straight Arrow Connector 18">
                  <a:extLst>
                    <a:ext uri="{FF2B5EF4-FFF2-40B4-BE49-F238E27FC236}">
                      <a16:creationId xmlns:a16="http://schemas.microsoft.com/office/drawing/2014/main" id="{5B5B85DB-317E-4D5D-B45D-8E0EE8046528}"/>
                    </a:ext>
                  </a:extLst>
                </p:cNvPr>
                <p:cNvCxnSpPr>
                  <a:cxnSpLocks noChangeShapeType="1"/>
                </p:cNvCxnSpPr>
                <p:nvPr/>
              </p:nvCxnSpPr>
              <p:spPr bwMode="auto">
                <a:xfrm>
                  <a:off x="4206378" y="3396396"/>
                  <a:ext cx="0" cy="498990"/>
                </a:xfrm>
                <a:prstGeom prst="straightConnector1">
                  <a:avLst/>
                </a:prstGeom>
                <a:noFill/>
                <a:ln w="38100" algn="ctr">
                  <a:solidFill>
                    <a:srgbClr val="4FB81C"/>
                  </a:solidFill>
                  <a:round/>
                  <a:headEnd type="triangle" w="med" len="med"/>
                  <a:tailEnd type="triangle" w="med" len="med"/>
                </a:ln>
              </p:spPr>
            </p:cxnSp>
            <p:cxnSp>
              <p:nvCxnSpPr>
                <p:cNvPr id="229" name="Straight Arrow Connector 18">
                  <a:extLst>
                    <a:ext uri="{FF2B5EF4-FFF2-40B4-BE49-F238E27FC236}">
                      <a16:creationId xmlns:a16="http://schemas.microsoft.com/office/drawing/2014/main" id="{4CF7EA80-0A8F-4A48-90DE-AEC5A0BA7E18}"/>
                    </a:ext>
                  </a:extLst>
                </p:cNvPr>
                <p:cNvCxnSpPr>
                  <a:cxnSpLocks noChangeShapeType="1"/>
                </p:cNvCxnSpPr>
                <p:nvPr/>
              </p:nvCxnSpPr>
              <p:spPr bwMode="auto">
                <a:xfrm rot="10800000">
                  <a:off x="2925369" y="3055063"/>
                  <a:ext cx="620760" cy="177410"/>
                </a:xfrm>
                <a:prstGeom prst="bentConnector3">
                  <a:avLst>
                    <a:gd name="adj1" fmla="val 50000"/>
                  </a:avLst>
                </a:prstGeom>
                <a:noFill/>
                <a:ln w="38100" algn="ctr">
                  <a:solidFill>
                    <a:srgbClr val="4FB81C"/>
                  </a:solidFill>
                  <a:round/>
                  <a:headEnd type="triangle" w="med" len="med"/>
                  <a:tailEnd type="triangle" w="med" len="med"/>
                </a:ln>
              </p:spPr>
            </p:cxnSp>
            <p:cxnSp>
              <p:nvCxnSpPr>
                <p:cNvPr id="230" name="Straight Arrow Connector 18">
                  <a:extLst>
                    <a:ext uri="{FF2B5EF4-FFF2-40B4-BE49-F238E27FC236}">
                      <a16:creationId xmlns:a16="http://schemas.microsoft.com/office/drawing/2014/main" id="{D80855C2-AA03-4502-9FEC-C2D2DD46AC56}"/>
                    </a:ext>
                  </a:extLst>
                </p:cNvPr>
                <p:cNvCxnSpPr>
                  <a:cxnSpLocks noChangeShapeType="1"/>
                </p:cNvCxnSpPr>
                <p:nvPr/>
              </p:nvCxnSpPr>
              <p:spPr bwMode="auto">
                <a:xfrm>
                  <a:off x="2332199" y="3395683"/>
                  <a:ext cx="0" cy="492543"/>
                </a:xfrm>
                <a:prstGeom prst="straightConnector1">
                  <a:avLst/>
                </a:prstGeom>
                <a:noFill/>
                <a:ln w="38100" algn="ctr">
                  <a:solidFill>
                    <a:srgbClr val="4FB81C"/>
                  </a:solidFill>
                  <a:round/>
                  <a:headEnd type="triangle" w="med" len="med"/>
                  <a:tailEnd type="triangle" w="med" len="med"/>
                </a:ln>
              </p:spPr>
            </p:cxnSp>
            <p:cxnSp>
              <p:nvCxnSpPr>
                <p:cNvPr id="231" name="Straight Arrow Connector 18">
                  <a:extLst>
                    <a:ext uri="{FF2B5EF4-FFF2-40B4-BE49-F238E27FC236}">
                      <a16:creationId xmlns:a16="http://schemas.microsoft.com/office/drawing/2014/main" id="{C12A75DD-8C72-468A-B512-61EC18B849CF}"/>
                    </a:ext>
                  </a:extLst>
                </p:cNvPr>
                <p:cNvCxnSpPr>
                  <a:cxnSpLocks noChangeShapeType="1"/>
                </p:cNvCxnSpPr>
                <p:nvPr/>
              </p:nvCxnSpPr>
              <p:spPr bwMode="auto">
                <a:xfrm flipH="1">
                  <a:off x="2892385" y="2812340"/>
                  <a:ext cx="767860" cy="0"/>
                </a:xfrm>
                <a:prstGeom prst="straightConnector1">
                  <a:avLst/>
                </a:prstGeom>
                <a:noFill/>
                <a:ln w="38100" algn="ctr">
                  <a:solidFill>
                    <a:srgbClr val="4FB81C"/>
                  </a:solidFill>
                  <a:round/>
                  <a:headEnd type="triangle" w="med" len="med"/>
                  <a:tailEnd type="triangle" w="med" len="med"/>
                </a:ln>
              </p:spPr>
            </p:cxnSp>
          </p:grpSp>
          <p:sp>
            <p:nvSpPr>
              <p:cNvPr id="222" name="Rectangle 221">
                <a:extLst>
                  <a:ext uri="{FF2B5EF4-FFF2-40B4-BE49-F238E27FC236}">
                    <a16:creationId xmlns:a16="http://schemas.microsoft.com/office/drawing/2014/main" id="{87E456BC-432D-421F-B1FC-6FB794384352}"/>
                  </a:ext>
                </a:extLst>
              </p:cNvPr>
              <p:cNvSpPr/>
              <p:nvPr/>
            </p:nvSpPr>
            <p:spPr bwMode="gray">
              <a:xfrm>
                <a:off x="487708" y="5231504"/>
                <a:ext cx="971025" cy="633722"/>
              </a:xfrm>
              <a:prstGeom prst="rect">
                <a:avLst/>
              </a:prstGeom>
              <a:solidFill>
                <a:srgbClr val="4FB81C"/>
              </a:solidFill>
              <a:ln w="12700">
                <a:noFill/>
                <a:miter lim="800000"/>
                <a:headEnd/>
                <a:tailEnd/>
              </a:ln>
              <a:effectLst/>
            </p:spPr>
            <p:txBody>
              <a:bodyPr lIns="0" tIns="0" rIns="0" bIns="0" anchor="ctr" anchorCtr="0"/>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Process Integration</a:t>
                </a:r>
              </a:p>
            </p:txBody>
          </p:sp>
        </p:grpSp>
        <p:pic>
          <p:nvPicPr>
            <p:cNvPr id="232" name="Picture 231">
              <a:extLst>
                <a:ext uri="{FF2B5EF4-FFF2-40B4-BE49-F238E27FC236}">
                  <a16:creationId xmlns:a16="http://schemas.microsoft.com/office/drawing/2014/main" id="{9FB58C3A-509F-4100-B6CB-19681FFCFF0B}"/>
                </a:ext>
              </a:extLst>
            </p:cNvPr>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683798" y="3250506"/>
              <a:ext cx="277070" cy="277070"/>
            </a:xfrm>
            <a:prstGeom prst="rect">
              <a:avLst/>
            </a:prstGeom>
          </p:spPr>
        </p:pic>
        <p:pic>
          <p:nvPicPr>
            <p:cNvPr id="233" name="Picture 232">
              <a:extLst>
                <a:ext uri="{FF2B5EF4-FFF2-40B4-BE49-F238E27FC236}">
                  <a16:creationId xmlns:a16="http://schemas.microsoft.com/office/drawing/2014/main" id="{50A90E75-3FD8-4644-BEE5-DA205EEF6C42}"/>
                </a:ext>
              </a:extLst>
            </p:cNvPr>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683798" y="2779368"/>
              <a:ext cx="296480" cy="296480"/>
            </a:xfrm>
            <a:prstGeom prst="rect">
              <a:avLst/>
            </a:prstGeom>
          </p:spPr>
        </p:pic>
        <p:pic>
          <p:nvPicPr>
            <p:cNvPr id="234" name="Picture 233">
              <a:extLst>
                <a:ext uri="{FF2B5EF4-FFF2-40B4-BE49-F238E27FC236}">
                  <a16:creationId xmlns:a16="http://schemas.microsoft.com/office/drawing/2014/main" id="{2047F0B5-DBE7-4B90-ADB9-E8A9C8C73D25}"/>
                </a:ext>
              </a:extLst>
            </p:cNvPr>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rot="5400000">
              <a:off x="686811" y="3712554"/>
              <a:ext cx="274850" cy="274850"/>
            </a:xfrm>
            <a:prstGeom prst="rect">
              <a:avLst/>
            </a:prstGeom>
          </p:spPr>
        </p:pic>
        <p:pic>
          <p:nvPicPr>
            <p:cNvPr id="235" name="Picture 234">
              <a:extLst>
                <a:ext uri="{FF2B5EF4-FFF2-40B4-BE49-F238E27FC236}">
                  <a16:creationId xmlns:a16="http://schemas.microsoft.com/office/drawing/2014/main" id="{A8ADF494-8D00-4750-856B-6CA58A655E4B}"/>
                </a:ext>
              </a:extLst>
            </p:cNvPr>
            <p:cNvPicPr>
              <a:picLocks noChangeAspect="1"/>
            </p:cNvPicPr>
            <p:nvPr/>
          </p:nvPicPr>
          <p:blipFill>
            <a:blip r:embed="rId13" cstate="screen">
              <a:grayscl/>
              <a:extLst>
                <a:ext uri="{28A0092B-C50C-407E-A947-70E740481C1C}">
                  <a14:useLocalDpi xmlns:a14="http://schemas.microsoft.com/office/drawing/2010/main"/>
                </a:ext>
              </a:extLst>
            </a:blip>
            <a:stretch>
              <a:fillRect/>
            </a:stretch>
          </p:blipFill>
          <p:spPr>
            <a:xfrm>
              <a:off x="706245" y="4208698"/>
              <a:ext cx="230127" cy="230127"/>
            </a:xfrm>
            <a:prstGeom prst="rect">
              <a:avLst/>
            </a:prstGeom>
          </p:spPr>
        </p:pic>
        <p:pic>
          <p:nvPicPr>
            <p:cNvPr id="236" name="Picture 235">
              <a:extLst>
                <a:ext uri="{FF2B5EF4-FFF2-40B4-BE49-F238E27FC236}">
                  <a16:creationId xmlns:a16="http://schemas.microsoft.com/office/drawing/2014/main" id="{D09052C8-8EE7-4AF7-8610-0BB8C8C1B09B}"/>
                </a:ext>
              </a:extLst>
            </p:cNvPr>
            <p:cNvPicPr>
              <a:picLocks noChangeAspect="1"/>
            </p:cNvPicPr>
            <p:nvPr/>
          </p:nvPicPr>
          <p:blipFill>
            <a:blip r:embed="rId14" cstate="screen">
              <a:grayscl/>
              <a:extLst>
                <a:ext uri="{28A0092B-C50C-407E-A947-70E740481C1C}">
                  <a14:useLocalDpi xmlns:a14="http://schemas.microsoft.com/office/drawing/2010/main"/>
                </a:ext>
              </a:extLst>
            </a:blip>
            <a:stretch>
              <a:fillRect/>
            </a:stretch>
          </p:blipFill>
          <p:spPr>
            <a:xfrm>
              <a:off x="5364686" y="3216599"/>
              <a:ext cx="288948" cy="288948"/>
            </a:xfrm>
            <a:prstGeom prst="rect">
              <a:avLst/>
            </a:prstGeom>
          </p:spPr>
        </p:pic>
        <p:pic>
          <p:nvPicPr>
            <p:cNvPr id="237" name="Picture 236">
              <a:extLst>
                <a:ext uri="{FF2B5EF4-FFF2-40B4-BE49-F238E27FC236}">
                  <a16:creationId xmlns:a16="http://schemas.microsoft.com/office/drawing/2014/main" id="{2074F024-B69F-42ED-8350-82637746B34B}"/>
                </a:ext>
              </a:extLst>
            </p:cNvPr>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5373796" y="4110419"/>
              <a:ext cx="290842" cy="290842"/>
            </a:xfrm>
            <a:prstGeom prst="rect">
              <a:avLst/>
            </a:prstGeom>
          </p:spPr>
        </p:pic>
        <p:pic>
          <p:nvPicPr>
            <p:cNvPr id="238" name="Picture 237">
              <a:extLst>
                <a:ext uri="{FF2B5EF4-FFF2-40B4-BE49-F238E27FC236}">
                  <a16:creationId xmlns:a16="http://schemas.microsoft.com/office/drawing/2014/main" id="{93C4370B-1745-43B8-8358-1BD42BF001B3}"/>
                </a:ext>
              </a:extLst>
            </p:cNvPr>
            <p:cNvPicPr>
              <a:picLocks noChangeAspect="1"/>
            </p:cNvPicPr>
            <p:nvPr/>
          </p:nvPicPr>
          <p:blipFill>
            <a:blip r:embed="rId16" cstate="screen">
              <a:grayscl/>
              <a:extLst>
                <a:ext uri="{28A0092B-C50C-407E-A947-70E740481C1C}">
                  <a14:useLocalDpi xmlns:a14="http://schemas.microsoft.com/office/drawing/2010/main"/>
                </a:ext>
              </a:extLst>
            </a:blip>
            <a:stretch>
              <a:fillRect/>
            </a:stretch>
          </p:blipFill>
          <p:spPr>
            <a:xfrm>
              <a:off x="5384881" y="2782080"/>
              <a:ext cx="268753" cy="268753"/>
            </a:xfrm>
            <a:prstGeom prst="rect">
              <a:avLst/>
            </a:prstGeom>
          </p:spPr>
        </p:pic>
        <p:pic>
          <p:nvPicPr>
            <p:cNvPr id="239" name="Picture 238">
              <a:extLst>
                <a:ext uri="{FF2B5EF4-FFF2-40B4-BE49-F238E27FC236}">
                  <a16:creationId xmlns:a16="http://schemas.microsoft.com/office/drawing/2014/main" id="{23FA2B6F-4739-4572-9851-E0016A858E4E}"/>
                </a:ext>
              </a:extLst>
            </p:cNvPr>
            <p:cNvPicPr>
              <a:picLocks noChangeAspect="1"/>
            </p:cNvPicPr>
            <p:nvPr/>
          </p:nvPicPr>
          <p:blipFill>
            <a:blip r:embed="rId17" cstate="screen">
              <a:grayscl/>
              <a:extLst>
                <a:ext uri="{28A0092B-C50C-407E-A947-70E740481C1C}">
                  <a14:useLocalDpi xmlns:a14="http://schemas.microsoft.com/office/drawing/2010/main"/>
                </a:ext>
              </a:extLst>
            </a:blip>
            <a:stretch>
              <a:fillRect/>
            </a:stretch>
          </p:blipFill>
          <p:spPr>
            <a:xfrm>
              <a:off x="5398312" y="3698885"/>
              <a:ext cx="227449" cy="227449"/>
            </a:xfrm>
            <a:prstGeom prst="rect">
              <a:avLst/>
            </a:prstGeom>
          </p:spPr>
        </p:pic>
      </p:grpSp>
      <p:sp>
        <p:nvSpPr>
          <p:cNvPr id="2" name="Slide Number Placeholder 1">
            <a:extLst>
              <a:ext uri="{FF2B5EF4-FFF2-40B4-BE49-F238E27FC236}">
                <a16:creationId xmlns:a16="http://schemas.microsoft.com/office/drawing/2014/main" id="{FCD64971-9443-4C33-B185-B8CEEF039439}"/>
              </a:ext>
            </a:extLst>
          </p:cNvPr>
          <p:cNvSpPr>
            <a:spLocks noGrp="1"/>
          </p:cNvSpPr>
          <p:nvPr>
            <p:ph type="sldNum" sz="quarter" idx="12"/>
          </p:nvPr>
        </p:nvSpPr>
        <p:spPr/>
        <p:txBody>
          <a:bodyPr/>
          <a:lstStyle/>
          <a:p>
            <a:fld id="{DB6A9238-A6DB-4432-B073-8C8D0256CD0B}" type="slidenum">
              <a:rPr lang="de-DE" sz="1000" smtClean="0"/>
              <a:pPr/>
              <a:t>39</a:t>
            </a:fld>
            <a:endParaRPr lang="de-DE" sz="1000" dirty="0"/>
          </a:p>
        </p:txBody>
      </p:sp>
      <p:grpSp>
        <p:nvGrpSpPr>
          <p:cNvPr id="113" name="Group 112">
            <a:extLst>
              <a:ext uri="{FF2B5EF4-FFF2-40B4-BE49-F238E27FC236}">
                <a16:creationId xmlns:a16="http://schemas.microsoft.com/office/drawing/2014/main" id="{85E3F670-F5B4-4A4F-B862-884EEB91B621}"/>
              </a:ext>
            </a:extLst>
          </p:cNvPr>
          <p:cNvGrpSpPr/>
          <p:nvPr/>
        </p:nvGrpSpPr>
        <p:grpSpPr>
          <a:xfrm>
            <a:off x="8372079" y="467378"/>
            <a:ext cx="3410607" cy="677108"/>
            <a:chOff x="8348701" y="504000"/>
            <a:chExt cx="3410607" cy="677108"/>
          </a:xfrm>
        </p:grpSpPr>
        <p:sp>
          <p:nvSpPr>
            <p:cNvPr id="114" name="Rectangle 113">
              <a:extLst>
                <a:ext uri="{FF2B5EF4-FFF2-40B4-BE49-F238E27FC236}">
                  <a16:creationId xmlns:a16="http://schemas.microsoft.com/office/drawing/2014/main" id="{05A3A720-C60C-4A49-98B9-0EC36CCE47B1}"/>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115" name="Rectangle 114">
              <a:extLst>
                <a:ext uri="{FF2B5EF4-FFF2-40B4-BE49-F238E27FC236}">
                  <a16:creationId xmlns:a16="http://schemas.microsoft.com/office/drawing/2014/main" id="{AB0D4F95-289B-4231-A214-469ABC813677}"/>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116" name="Rectangle 115">
              <a:extLst>
                <a:ext uri="{FF2B5EF4-FFF2-40B4-BE49-F238E27FC236}">
                  <a16:creationId xmlns:a16="http://schemas.microsoft.com/office/drawing/2014/main" id="{59226FB5-F646-4DBF-8D2F-7A5F6FBBEFF6}"/>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117" name="Straight Arrow Connector 116">
              <a:extLst>
                <a:ext uri="{FF2B5EF4-FFF2-40B4-BE49-F238E27FC236}">
                  <a16:creationId xmlns:a16="http://schemas.microsoft.com/office/drawing/2014/main" id="{9F8134FE-0DFC-4061-8D1E-D51364F4753A}"/>
                </a:ext>
              </a:extLst>
            </p:cNvPr>
            <p:cNvCxnSpPr>
              <a:stCxn id="114" idx="3"/>
              <a:endCxn id="115"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43AE869-230A-4115-B4EC-3A9A8894EF4A}"/>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19" name="Title 3">
            <a:extLst>
              <a:ext uri="{FF2B5EF4-FFF2-40B4-BE49-F238E27FC236}">
                <a16:creationId xmlns:a16="http://schemas.microsoft.com/office/drawing/2014/main" id="{705127E7-D904-477D-BD65-F445AB697DE4}"/>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Process Integration Style</a:t>
            </a:r>
            <a:br>
              <a:rPr lang="en-US" dirty="0">
                <a:solidFill>
                  <a:srgbClr val="000000"/>
                </a:solidFill>
                <a:latin typeface="Arial"/>
              </a:rPr>
            </a:br>
            <a:r>
              <a:rPr lang="en-US" sz="2000" b="0" dirty="0">
                <a:solidFill>
                  <a:srgbClr val="000000"/>
                </a:solidFill>
                <a:latin typeface="Arial"/>
              </a:rPr>
              <a:t>Sample Technology Mapping</a:t>
            </a:r>
            <a:endParaRPr lang="de-DE" b="0" dirty="0">
              <a:solidFill>
                <a:srgbClr val="000000"/>
              </a:solidFill>
              <a:latin typeface="Arial"/>
            </a:endParaRPr>
          </a:p>
        </p:txBody>
      </p:sp>
      <p:grpSp>
        <p:nvGrpSpPr>
          <p:cNvPr id="107" name="Group 106">
            <a:extLst>
              <a:ext uri="{FF2B5EF4-FFF2-40B4-BE49-F238E27FC236}">
                <a16:creationId xmlns:a16="http://schemas.microsoft.com/office/drawing/2014/main" id="{44F46B69-E2A8-463D-8D2E-84A7B28A8D42}"/>
              </a:ext>
            </a:extLst>
          </p:cNvPr>
          <p:cNvGrpSpPr/>
          <p:nvPr/>
        </p:nvGrpSpPr>
        <p:grpSpPr>
          <a:xfrm>
            <a:off x="6297414" y="1460585"/>
            <a:ext cx="5632821" cy="5306999"/>
            <a:chOff x="6297414" y="1460585"/>
            <a:chExt cx="5632821" cy="5306999"/>
          </a:xfrm>
        </p:grpSpPr>
        <p:sp>
          <p:nvSpPr>
            <p:cNvPr id="108" name="Text Placeholder">
              <a:extLst>
                <a:ext uri="{FF2B5EF4-FFF2-40B4-BE49-F238E27FC236}">
                  <a16:creationId xmlns:a16="http://schemas.microsoft.com/office/drawing/2014/main" id="{68A76E88-A1D7-4E3A-AE49-670AD48551A6}"/>
                </a:ext>
              </a:extLst>
            </p:cNvPr>
            <p:cNvSpPr txBox="1">
              <a:spLocks/>
            </p:cNvSpPr>
            <p:nvPr/>
          </p:nvSpPr>
          <p:spPr bwMode="gray">
            <a:xfrm>
              <a:off x="6323037" y="2051584"/>
              <a:ext cx="5607198" cy="4716000"/>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400" b="1" dirty="0">
                  <a:latin typeface="Arial" panose="020B0604020202020204" pitchFamily="34" charset="0"/>
                  <a:cs typeface="Arial" panose="020B0604020202020204" pitchFamily="34" charset="0"/>
                </a:rPr>
                <a:t>SAP Cloud Platform Integration Suite</a:t>
              </a:r>
            </a:p>
            <a:p>
              <a:pPr lvl="1">
                <a:buClr>
                  <a:schemeClr val="tx1">
                    <a:lumMod val="95000"/>
                    <a:lumOff val="5000"/>
                  </a:schemeClr>
                </a:buClr>
              </a:pPr>
              <a:r>
                <a:rPr lang="en-US" sz="1400" dirty="0">
                  <a:latin typeface="Arial" panose="020B0604020202020204" pitchFamily="34" charset="0"/>
                  <a:cs typeface="Arial" panose="020B0604020202020204" pitchFamily="34" charset="0"/>
                </a:rPr>
                <a:t>SAP’s IPaaS for cloud and hybrid integration</a:t>
              </a:r>
            </a:p>
            <a:p>
              <a:pPr lvl="1">
                <a:buClr>
                  <a:schemeClr val="tx1">
                    <a:lumMod val="95000"/>
                    <a:lumOff val="5000"/>
                  </a:schemeClr>
                </a:buClr>
              </a:pPr>
              <a:r>
                <a:rPr lang="en-US" sz="1400" dirty="0">
                  <a:latin typeface="Arial" panose="020B0604020202020204" pitchFamily="34" charset="0"/>
                  <a:cs typeface="Arial" panose="020B0604020202020204" pitchFamily="34" charset="0"/>
                </a:rPr>
                <a:t>Prepackaged content for SAP and non-SAP apps</a:t>
              </a:r>
            </a:p>
            <a:p>
              <a:pPr lvl="1">
                <a:buClr>
                  <a:schemeClr val="tx1">
                    <a:lumMod val="95000"/>
                    <a:lumOff val="5000"/>
                  </a:schemeClr>
                </a:buClr>
              </a:pPr>
              <a:r>
                <a:rPr lang="en-US" sz="1400" dirty="0">
                  <a:latin typeface="Arial" panose="020B0604020202020204" pitchFamily="34" charset="0"/>
                  <a:cs typeface="Arial" panose="020B0604020202020204" pitchFamily="34" charset="0"/>
                </a:rPr>
                <a:t>Integration Content Advisor for SAP Cloud Platform Integration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(Leverage machine learning to significantly reduce integration efforts)</a:t>
              </a:r>
            </a:p>
            <a:p>
              <a:pPr lvl="1">
                <a:buClr>
                  <a:schemeClr val="tx1">
                    <a:lumMod val="95000"/>
                    <a:lumOff val="5000"/>
                  </a:schemeClr>
                </a:buClr>
              </a:pPr>
              <a:r>
                <a:rPr lang="en-US" sz="1400" dirty="0">
                  <a:latin typeface="Arial" panose="020B0604020202020204" pitchFamily="34" charset="0"/>
                  <a:cs typeface="Arial" panose="020B0604020202020204" pitchFamily="34" charset="0"/>
                </a:rPr>
                <a:t>SAP Cloud Platform Open Connectors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(+150 pre-built connectors for Non-SAP apps)</a:t>
              </a:r>
            </a:p>
            <a:p>
              <a:pPr lvl="1">
                <a:buClr>
                  <a:schemeClr val="tx1">
                    <a:lumMod val="95000"/>
                    <a:lumOff val="5000"/>
                  </a:schemeClr>
                </a:buClr>
              </a:pPr>
              <a:r>
                <a:rPr lang="en-US" sz="1400" dirty="0">
                  <a:latin typeface="Arial" panose="020B0604020202020204" pitchFamily="34" charset="0"/>
                  <a:cs typeface="Arial" panose="020B0604020202020204" pitchFamily="34" charset="0"/>
                </a:rPr>
                <a:t>Complementary: SAP Process Orchestration and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SAP Application Interface Framework (AIF)</a:t>
              </a:r>
            </a:p>
            <a:p>
              <a:pPr>
                <a:spcBef>
                  <a:spcPts val="3000"/>
                </a:spcBef>
              </a:pPr>
              <a:r>
                <a:rPr lang="en-US" sz="1400" b="1" dirty="0">
                  <a:latin typeface="Arial" panose="020B0604020202020204" pitchFamily="34" charset="0"/>
                  <a:cs typeface="Arial" panose="020B0604020202020204" pitchFamily="34" charset="0"/>
                </a:rPr>
                <a:t>Key Characteristics</a:t>
              </a:r>
            </a:p>
            <a:p>
              <a:pPr lvl="1">
                <a:buClr>
                  <a:schemeClr val="tx1">
                    <a:lumMod val="95000"/>
                    <a:lumOff val="5000"/>
                  </a:schemeClr>
                </a:buClr>
              </a:pPr>
              <a:r>
                <a:rPr lang="en-US" sz="1400" dirty="0">
                  <a:latin typeface="Arial" panose="020B0604020202020204" pitchFamily="34" charset="0"/>
                  <a:cs typeface="Arial" panose="020B0604020202020204" pitchFamily="34" charset="0"/>
                </a:rPr>
                <a:t>A2A, B2B/B2G, master data synchronization use cases</a:t>
              </a:r>
            </a:p>
            <a:p>
              <a:pPr lvl="1">
                <a:buClr>
                  <a:schemeClr val="tx1">
                    <a:lumMod val="95000"/>
                    <a:lumOff val="5000"/>
                  </a:schemeClr>
                </a:buClr>
              </a:pPr>
              <a:r>
                <a:rPr lang="en-US" sz="1400" dirty="0">
                  <a:latin typeface="Arial" panose="020B0604020202020204" pitchFamily="34" charset="0"/>
                  <a:cs typeface="Arial" panose="020B0604020202020204" pitchFamily="34" charset="0"/>
                </a:rPr>
                <a:t>API-based integration and near real-time processing </a:t>
              </a:r>
            </a:p>
            <a:p>
              <a:pPr lvl="1">
                <a:buClr>
                  <a:schemeClr val="tx1">
                    <a:lumMod val="95000"/>
                    <a:lumOff val="5000"/>
                  </a:schemeClr>
                </a:buClr>
              </a:pPr>
              <a:r>
                <a:rPr lang="en-US" sz="1400" dirty="0">
                  <a:latin typeface="Arial" panose="020B0604020202020204" pitchFamily="34" charset="0"/>
                  <a:cs typeface="Arial" panose="020B0604020202020204" pitchFamily="34" charset="0"/>
                </a:rPr>
                <a:t>Transactional process integrity</a:t>
              </a:r>
            </a:p>
            <a:p>
              <a:pPr marL="0" lvl="1" indent="0">
                <a:buNone/>
              </a:pPr>
              <a:endParaRPr lang="en-US" sz="1600" dirty="0">
                <a:latin typeface="Arial" panose="020B0604020202020204" pitchFamily="34" charset="0"/>
                <a:cs typeface="Arial" panose="020B0604020202020204" pitchFamily="34" charset="0"/>
              </a:endParaRPr>
            </a:p>
          </p:txBody>
        </p:sp>
        <p:grpSp>
          <p:nvGrpSpPr>
            <p:cNvPr id="111" name="Group 110">
              <a:extLst>
                <a:ext uri="{FF2B5EF4-FFF2-40B4-BE49-F238E27FC236}">
                  <a16:creationId xmlns:a16="http://schemas.microsoft.com/office/drawing/2014/main" id="{123B5415-287B-4C63-B268-6F44662E73F0}"/>
                </a:ext>
              </a:extLst>
            </p:cNvPr>
            <p:cNvGrpSpPr/>
            <p:nvPr/>
          </p:nvGrpSpPr>
          <p:grpSpPr>
            <a:xfrm>
              <a:off x="6297414" y="1460585"/>
              <a:ext cx="5319196" cy="356904"/>
              <a:chOff x="508796" y="1358985"/>
              <a:chExt cx="5319196" cy="356904"/>
            </a:xfrm>
          </p:grpSpPr>
          <p:cxnSp>
            <p:nvCxnSpPr>
              <p:cNvPr id="112" name="Straight Connector 111">
                <a:extLst>
                  <a:ext uri="{FF2B5EF4-FFF2-40B4-BE49-F238E27FC236}">
                    <a16:creationId xmlns:a16="http://schemas.microsoft.com/office/drawing/2014/main" id="{886DE158-D352-406B-A853-254863936072}"/>
                  </a:ext>
                </a:extLst>
              </p:cNvPr>
              <p:cNvCxnSpPr>
                <a:cxnSpLocks/>
              </p:cNvCxnSpPr>
              <p:nvPr/>
            </p:nvCxnSpPr>
            <p:spPr>
              <a:xfrm flipH="1">
                <a:off x="508796" y="1715888"/>
                <a:ext cx="5319196" cy="1"/>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02D76C78-A01A-4119-BCFF-B3EDCB899B6E}"/>
                  </a:ext>
                </a:extLst>
              </p:cNvPr>
              <p:cNvSpPr/>
              <p:nvPr/>
            </p:nvSpPr>
            <p:spPr bwMode="gray">
              <a:xfrm>
                <a:off x="511623" y="1358985"/>
                <a:ext cx="296890" cy="348713"/>
              </a:xfrm>
              <a:prstGeom prst="rect">
                <a:avLst/>
              </a:prstGeom>
              <a:solidFill>
                <a:schemeClr val="tx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1" i="0" u="none" strike="noStrike" kern="0" cap="none" spc="0" normalizeH="0" baseline="0" noProof="0" dirty="0">
                    <a:ln>
                      <a:noFill/>
                    </a:ln>
                    <a:solidFill>
                      <a:schemeClr val="bg1"/>
                    </a:solidFill>
                    <a:effectLst/>
                    <a:uLnTx/>
                    <a:uFillTx/>
                    <a:latin typeface="Arial" panose="020B0604020202020204" pitchFamily="34" charset="0"/>
                    <a:ea typeface="Arial Unicode MS" pitchFamily="34" charset="-128"/>
                    <a:cs typeface="Arial" panose="020B0604020202020204" pitchFamily="34" charset="0"/>
                  </a:rPr>
                  <a:t>2</a:t>
                </a:r>
              </a:p>
            </p:txBody>
          </p:sp>
          <p:sp>
            <p:nvSpPr>
              <p:cNvPr id="121" name="Rectangle 120">
                <a:extLst>
                  <a:ext uri="{FF2B5EF4-FFF2-40B4-BE49-F238E27FC236}">
                    <a16:creationId xmlns:a16="http://schemas.microsoft.com/office/drawing/2014/main" id="{59D46127-BF24-4A4E-8AA6-922B2356C7DB}"/>
                  </a:ext>
                </a:extLst>
              </p:cNvPr>
              <p:cNvSpPr/>
              <p:nvPr/>
            </p:nvSpPr>
            <p:spPr bwMode="gray">
              <a:xfrm>
                <a:off x="846826" y="1433371"/>
                <a:ext cx="4883187" cy="233508"/>
              </a:xfrm>
              <a:prstGeom prst="rect">
                <a:avLst/>
              </a:prstGeom>
              <a:solidFill>
                <a:schemeClr val="bg1"/>
              </a:solidFill>
              <a:ln w="2540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lang="en-US" sz="1600" kern="0" dirty="0">
                    <a:latin typeface="Arial" panose="020B0604020202020204" pitchFamily="34" charset="0"/>
                    <a:ea typeface="Arial Unicode MS" pitchFamily="34" charset="-128"/>
                    <a:cs typeface="Arial" panose="020B0604020202020204" pitchFamily="34" charset="0"/>
                  </a:rPr>
                  <a:t>Sample Mapping to SAP Technologies / Services</a:t>
                </a:r>
                <a:endParaRPr kumimoji="0" lang="en-US" sz="1600" b="0" i="0" u="none" strike="noStrike" kern="0" cap="none" spc="0" normalizeH="0" baseline="0" dirty="0">
                  <a:ln>
                    <a:noFill/>
                  </a:ln>
                  <a:effectLst/>
                  <a:uLnTx/>
                  <a:uFillTx/>
                  <a:latin typeface="Arial" panose="020B0604020202020204" pitchFamily="34" charset="0"/>
                  <a:ea typeface="Arial Unicode MS" pitchFamily="34" charset="-128"/>
                  <a:cs typeface="Arial" panose="020B0604020202020204" pitchFamily="34" charset="0"/>
                </a:endParaRPr>
              </a:p>
            </p:txBody>
          </p:sp>
        </p:grpSp>
      </p:grpSp>
    </p:spTree>
    <p:extLst>
      <p:ext uri="{BB962C8B-B14F-4D97-AF65-F5344CB8AC3E}">
        <p14:creationId xmlns:p14="http://schemas.microsoft.com/office/powerpoint/2010/main" val="4785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 Placeholder 2"/>
          <p:cNvSpPr txBox="1">
            <a:spLocks/>
          </p:cNvSpPr>
          <p:nvPr/>
        </p:nvSpPr>
        <p:spPr bwMode="gray">
          <a:xfrm>
            <a:off x="5384787" y="1706364"/>
            <a:ext cx="6545448" cy="2287219"/>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2400"/>
              </a:spcBef>
              <a:spcAft>
                <a:spcPts val="0"/>
              </a:spcAft>
              <a:buClr>
                <a:srgbClr val="F0AB00"/>
              </a:buClr>
              <a:buSzPct val="80000"/>
              <a:buFontTx/>
              <a:buNone/>
              <a:tabLst/>
              <a:defRPr/>
            </a:pPr>
            <a:r>
              <a:rPr kumimoji="0" lang="en-GB" sz="1800" b="1" i="0" u="none" strike="noStrike" kern="1200" cap="none" spc="0" normalizeH="0" baseline="0" noProof="0" dirty="0">
                <a:ln>
                  <a:noFill/>
                </a:ln>
                <a:solidFill>
                  <a:srgbClr val="000000"/>
                </a:solidFill>
                <a:effectLst/>
                <a:uLnTx/>
                <a:uFillTx/>
                <a:latin typeface="Arial"/>
              </a:rPr>
              <a:t>Overview</a:t>
            </a:r>
          </a:p>
          <a:p>
            <a:pPr lvl="2">
              <a:buClr>
                <a:srgbClr val="CCCCCC">
                  <a:lumMod val="25000"/>
                </a:srgbClr>
              </a:buClr>
              <a:buFont typeface="Wingdings" pitchFamily="2" charset="2"/>
              <a:buChar char="§"/>
              <a:defRPr/>
            </a:pPr>
            <a:r>
              <a:rPr lang="en-US" dirty="0">
                <a:solidFill>
                  <a:srgbClr val="000000"/>
                </a:solidFill>
                <a:latin typeface="Arial"/>
              </a:rPr>
              <a:t>Helps enterprise architects to shape their integration strategy</a:t>
            </a:r>
          </a:p>
          <a:p>
            <a:pPr lvl="2">
              <a:buClr>
                <a:srgbClr val="CCCCCC">
                  <a:lumMod val="25000"/>
                </a:srgbClr>
              </a:buClr>
              <a:buFont typeface="Wingdings" pitchFamily="2" charset="2"/>
              <a:buChar char="§"/>
              <a:defRPr/>
            </a:pPr>
            <a:r>
              <a:rPr lang="en-US" dirty="0">
                <a:solidFill>
                  <a:srgbClr val="000000"/>
                </a:solidFill>
                <a:latin typeface="Arial"/>
              </a:rPr>
              <a:t>Collection of typical integration styles and patterns </a:t>
            </a:r>
          </a:p>
          <a:p>
            <a:pPr lvl="2">
              <a:buClr>
                <a:srgbClr val="CCCCCC">
                  <a:lumMod val="25000"/>
                </a:srgbClr>
              </a:buClr>
              <a:buFont typeface="Wingdings" pitchFamily="2" charset="2"/>
              <a:buChar char="§"/>
              <a:defRPr/>
            </a:pPr>
            <a:r>
              <a:rPr lang="en-US" dirty="0">
                <a:solidFill>
                  <a:srgbClr val="000000"/>
                </a:solidFill>
                <a:latin typeface="Arial"/>
              </a:rPr>
              <a:t>Mapping to integration services (based on customer context)</a:t>
            </a:r>
          </a:p>
          <a:p>
            <a:pPr lvl="2">
              <a:buClr>
                <a:srgbClr val="CCCCCC">
                  <a:lumMod val="25000"/>
                </a:srgbClr>
              </a:buClr>
              <a:buFont typeface="Wingdings" pitchFamily="2" charset="2"/>
              <a:buChar char="§"/>
              <a:defRPr/>
            </a:pPr>
            <a:r>
              <a:rPr lang="en-US" dirty="0">
                <a:solidFill>
                  <a:srgbClr val="000000"/>
                </a:solidFill>
                <a:latin typeface="Arial"/>
              </a:rPr>
              <a:t>Open to SAP and Non-SAP integration technologies </a:t>
            </a:r>
          </a:p>
          <a:p>
            <a:pPr lvl="2">
              <a:buClr>
                <a:srgbClr val="CCCCCC">
                  <a:lumMod val="25000"/>
                </a:srgbClr>
              </a:buClr>
              <a:buFont typeface="Wingdings" pitchFamily="2" charset="2"/>
              <a:buChar char="§"/>
              <a:defRPr/>
            </a:pPr>
            <a:r>
              <a:rPr lang="en-US" dirty="0">
                <a:solidFill>
                  <a:srgbClr val="000000"/>
                </a:solidFill>
                <a:latin typeface="Arial"/>
              </a:rPr>
              <a:t>Target Group: Enterprise Architects / Integration Architects</a:t>
            </a:r>
          </a:p>
          <a:p>
            <a:pPr marL="0" lvl="2" indent="0">
              <a:buClr>
                <a:srgbClr val="CCCCCC">
                  <a:lumMod val="25000"/>
                </a:srgbClr>
              </a:buClr>
              <a:buNone/>
              <a:defRPr/>
            </a:pPr>
            <a:endParaRPr lang="en-US" dirty="0">
              <a:solidFill>
                <a:srgbClr val="000000"/>
              </a:solidFill>
              <a:latin typeface="Arial"/>
            </a:endParaRPr>
          </a:p>
          <a:p>
            <a:pPr lvl="2">
              <a:buClr>
                <a:srgbClr val="CCCCCC">
                  <a:lumMod val="25000"/>
                </a:srgbClr>
              </a:buClr>
              <a:buFont typeface="Wingdings" pitchFamily="2" charset="2"/>
              <a:buChar char="§"/>
              <a:defRPr/>
            </a:pPr>
            <a:endParaRPr lang="en-GB" dirty="0">
              <a:solidFill>
                <a:srgbClr val="000000"/>
              </a:solidFill>
              <a:latin typeface="Arial"/>
            </a:endParaRPr>
          </a:p>
        </p:txBody>
      </p:sp>
      <p:sp>
        <p:nvSpPr>
          <p:cNvPr id="152" name="TextBox 151"/>
          <p:cNvSpPr txBox="1"/>
          <p:nvPr/>
        </p:nvSpPr>
        <p:spPr>
          <a:xfrm>
            <a:off x="5018275" y="6088114"/>
            <a:ext cx="6676055" cy="276999"/>
          </a:xfrm>
          <a:prstGeom prst="rect">
            <a:avLst/>
          </a:prstGeom>
          <a:noFill/>
        </p:spPr>
        <p:txBody>
          <a:bodyPr wrap="square" rtlCol="0">
            <a:spAutoFit/>
          </a:bodyPr>
          <a:lstStyle/>
          <a:p>
            <a:pPr lvl="0" algn="r" defTabSz="914400">
              <a:defRPr/>
            </a:pPr>
            <a:r>
              <a:rPr lang="en-US" sz="1200" kern="0" dirty="0">
                <a:solidFill>
                  <a:sysClr val="windowText" lastClr="000000"/>
                </a:solidFill>
                <a:latin typeface="Arial" panose="020B0604020202020204" pitchFamily="34" charset="0"/>
                <a:cs typeface="Arial" panose="020B0604020202020204" pitchFamily="34" charset="0"/>
              </a:rPr>
              <a:t>* Customers and partners must comply with the Terms of Use (“TOU”), see slide 5</a:t>
            </a:r>
          </a:p>
        </p:txBody>
      </p:sp>
      <p:sp>
        <p:nvSpPr>
          <p:cNvPr id="153" name="Text Placeholder 2"/>
          <p:cNvSpPr txBox="1">
            <a:spLocks/>
          </p:cNvSpPr>
          <p:nvPr/>
        </p:nvSpPr>
        <p:spPr bwMode="gray">
          <a:xfrm>
            <a:off x="5384787" y="4154636"/>
            <a:ext cx="6545448" cy="1418784"/>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8776" rtl="0" eaLnBrk="1" fontAlgn="auto" latinLnBrk="0" hangingPunct="1">
              <a:lnSpc>
                <a:spcPct val="100000"/>
              </a:lnSpc>
              <a:spcBef>
                <a:spcPts val="2400"/>
              </a:spcBef>
              <a:spcAft>
                <a:spcPts val="0"/>
              </a:spcAft>
              <a:buClr>
                <a:srgbClr val="F0AB00"/>
              </a:buClr>
              <a:buSzPct val="80000"/>
              <a:buFontTx/>
              <a:buNone/>
              <a:tabLst/>
              <a:defRPr/>
            </a:pPr>
            <a:r>
              <a:rPr kumimoji="0" lang="en-GB" sz="1800" b="1" i="0" u="none" strike="noStrike" kern="1200" cap="none" spc="0" normalizeH="0" baseline="0" noProof="0" dirty="0">
                <a:ln>
                  <a:noFill/>
                </a:ln>
                <a:solidFill>
                  <a:srgbClr val="000000"/>
                </a:solidFill>
                <a:effectLst/>
                <a:uLnTx/>
                <a:uFillTx/>
                <a:latin typeface="Arial"/>
              </a:rPr>
              <a:t>ISA-M Template for Use by Customers and Partners (*)</a:t>
            </a:r>
          </a:p>
          <a:p>
            <a:pPr lvl="2">
              <a:buClr>
                <a:srgbClr val="CCCCCC">
                  <a:lumMod val="25000"/>
                </a:srgbClr>
              </a:buClr>
              <a:buFont typeface="Wingdings" pitchFamily="2" charset="2"/>
              <a:buChar char="§"/>
              <a:defRPr/>
            </a:pPr>
            <a:r>
              <a:rPr lang="en-US" dirty="0">
                <a:solidFill>
                  <a:srgbClr val="000000"/>
                </a:solidFill>
                <a:latin typeface="Arial"/>
              </a:rPr>
              <a:t>Template to define customer-specific integration guidelines </a:t>
            </a:r>
          </a:p>
          <a:p>
            <a:pPr lvl="2">
              <a:buClr>
                <a:srgbClr val="CCCCCC">
                  <a:lumMod val="25000"/>
                </a:srgbClr>
              </a:buClr>
              <a:buFont typeface="Wingdings" pitchFamily="2" charset="2"/>
              <a:buChar char="§"/>
              <a:defRPr/>
            </a:pPr>
            <a:r>
              <a:rPr lang="en-US" dirty="0">
                <a:solidFill>
                  <a:srgbClr val="000000"/>
                </a:solidFill>
                <a:latin typeface="Arial"/>
              </a:rPr>
              <a:t>Successfully adopted in multiple global organizations</a:t>
            </a:r>
          </a:p>
          <a:p>
            <a:pPr marL="180000" marR="0" lvl="2" indent="-180000" algn="l" defTabSz="1088776" rtl="0" eaLnBrk="1" fontAlgn="auto" latinLnBrk="0" hangingPunct="1">
              <a:lnSpc>
                <a:spcPct val="100000"/>
              </a:lnSpc>
              <a:spcBef>
                <a:spcPts val="400"/>
              </a:spcBef>
              <a:spcAft>
                <a:spcPts val="0"/>
              </a:spcAft>
              <a:buClr>
                <a:srgbClr val="CCCCCC">
                  <a:lumMod val="25000"/>
                </a:srgbClr>
              </a:buClr>
              <a:buSzPct val="100000"/>
              <a:buFont typeface="Wingdings" pitchFamily="2" charset="2"/>
              <a:buChar char="§"/>
              <a:tabLst/>
              <a:defRPr/>
            </a:pPr>
            <a:r>
              <a:rPr kumimoji="0" lang="en-US" sz="1800" b="0" i="0" u="none" strike="noStrike" kern="1200" cap="none" spc="0" normalizeH="0" baseline="0" noProof="0" dirty="0">
                <a:ln>
                  <a:noFill/>
                </a:ln>
                <a:solidFill>
                  <a:srgbClr val="000000"/>
                </a:solidFill>
                <a:effectLst/>
                <a:uLnTx/>
                <a:uFillTx/>
                <a:latin typeface="Arial"/>
              </a:rPr>
              <a:t>Reusable within organizations, projects or services</a:t>
            </a:r>
          </a:p>
          <a:p>
            <a:pPr marL="180000" marR="0" lvl="2" indent="-180000" algn="l" defTabSz="1088776" rtl="0" eaLnBrk="1" fontAlgn="auto" latinLnBrk="0" hangingPunct="1">
              <a:lnSpc>
                <a:spcPct val="100000"/>
              </a:lnSpc>
              <a:spcBef>
                <a:spcPts val="400"/>
              </a:spcBef>
              <a:spcAft>
                <a:spcPts val="0"/>
              </a:spcAft>
              <a:buClr>
                <a:srgbClr val="CCCCCC">
                  <a:lumMod val="25000"/>
                </a:srgbClr>
              </a:buClr>
              <a:buSzPct val="100000"/>
              <a:buFont typeface="Wingdings" pitchFamily="2" charset="2"/>
              <a:buChar char="§"/>
              <a:tabLst/>
              <a:defRPr/>
            </a:pPr>
            <a:r>
              <a:rPr kumimoji="0" lang="en-US" sz="1800" b="0" i="0" u="none" strike="noStrike" kern="1200" cap="none" spc="0" normalizeH="0" baseline="0" noProof="0" dirty="0">
                <a:ln>
                  <a:noFill/>
                </a:ln>
                <a:solidFill>
                  <a:srgbClr val="000000"/>
                </a:solidFill>
                <a:effectLst/>
                <a:uLnTx/>
                <a:uFillTx/>
                <a:latin typeface="Arial"/>
              </a:rPr>
              <a:t>Can be adapted/extended to specific needs</a:t>
            </a:r>
            <a:endParaRPr kumimoji="0" lang="en-GB" sz="1800" b="0" i="0" u="none" strike="noStrike" kern="1200" cap="none" spc="0" normalizeH="0" baseline="0" noProof="0" dirty="0">
              <a:ln>
                <a:noFill/>
              </a:ln>
              <a:solidFill>
                <a:srgbClr val="000000"/>
              </a:solidFill>
              <a:effectLst/>
              <a:uLnTx/>
              <a:uFillTx/>
              <a:latin typeface="Arial"/>
            </a:endParaRPr>
          </a:p>
        </p:txBody>
      </p:sp>
      <p:sp>
        <p:nvSpPr>
          <p:cNvPr id="16" name="Title 3">
            <a:extLst>
              <a:ext uri="{FF2B5EF4-FFF2-40B4-BE49-F238E27FC236}">
                <a16:creationId xmlns:a16="http://schemas.microsoft.com/office/drawing/2014/main" id="{44623F31-1968-4441-B077-63F863B519D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Integration Solution Advisory Methodology (ISA-M)</a:t>
            </a:r>
            <a:br>
              <a:rPr lang="en-US" dirty="0">
                <a:solidFill>
                  <a:srgbClr val="000000"/>
                </a:solidFill>
                <a:latin typeface="Arial"/>
              </a:rPr>
            </a:br>
            <a:r>
              <a:rPr lang="en-US" sz="2000" b="0" dirty="0">
                <a:solidFill>
                  <a:srgbClr val="000000"/>
                </a:solidFill>
                <a:latin typeface="Arial"/>
              </a:rPr>
              <a:t>Simplify Integration by a Systematic Integration Approach</a:t>
            </a:r>
            <a:endParaRPr lang="de-DE" b="0" dirty="0">
              <a:solidFill>
                <a:srgbClr val="000000"/>
              </a:solidFill>
              <a:latin typeface="Arial"/>
            </a:endParaRPr>
          </a:p>
        </p:txBody>
      </p:sp>
      <p:pic>
        <p:nvPicPr>
          <p:cNvPr id="11" name="Picture 10">
            <a:extLst>
              <a:ext uri="{FF2B5EF4-FFF2-40B4-BE49-F238E27FC236}">
                <a16:creationId xmlns:a16="http://schemas.microsoft.com/office/drawing/2014/main" id="{1087C2FB-BDAF-435E-8186-F70F02BAF4A8}"/>
              </a:ext>
            </a:extLst>
          </p:cNvPr>
          <p:cNvPicPr>
            <a:picLocks noChangeAspect="1"/>
          </p:cNvPicPr>
          <p:nvPr/>
        </p:nvPicPr>
        <p:blipFill>
          <a:blip r:embed="rId3"/>
          <a:stretch>
            <a:fillRect/>
          </a:stretch>
        </p:blipFill>
        <p:spPr>
          <a:xfrm>
            <a:off x="521430" y="1994396"/>
            <a:ext cx="3888432" cy="3855618"/>
          </a:xfrm>
          <a:prstGeom prst="rect">
            <a:avLst/>
          </a:prstGeom>
        </p:spPr>
      </p:pic>
      <p:sp>
        <p:nvSpPr>
          <p:cNvPr id="5" name="Slide Number Placeholder 4">
            <a:extLst>
              <a:ext uri="{FF2B5EF4-FFF2-40B4-BE49-F238E27FC236}">
                <a16:creationId xmlns:a16="http://schemas.microsoft.com/office/drawing/2014/main" id="{2272113A-2B70-4E0B-AA27-C5A5603E4284}"/>
              </a:ext>
            </a:extLst>
          </p:cNvPr>
          <p:cNvSpPr>
            <a:spLocks noGrp="1"/>
          </p:cNvSpPr>
          <p:nvPr>
            <p:ph type="sldNum" sz="quarter" idx="12"/>
          </p:nvPr>
        </p:nvSpPr>
        <p:spPr/>
        <p:txBody>
          <a:bodyPr/>
          <a:lstStyle/>
          <a:p>
            <a:fld id="{DB6A9238-A6DB-4432-B073-8C8D0256CD0B}" type="slidenum">
              <a:rPr lang="de-DE" sz="1000" smtClean="0"/>
              <a:pPr/>
              <a:t>4</a:t>
            </a:fld>
            <a:endParaRPr lang="de-DE" sz="1000" dirty="0"/>
          </a:p>
        </p:txBody>
      </p:sp>
      <p:sp>
        <p:nvSpPr>
          <p:cNvPr id="8" name="Rectangle 7">
            <a:extLst>
              <a:ext uri="{FF2B5EF4-FFF2-40B4-BE49-F238E27FC236}">
                <a16:creationId xmlns:a16="http://schemas.microsoft.com/office/drawing/2014/main" id="{A944CACF-893B-4BB1-8B35-44369D26A8ED}"/>
              </a:ext>
            </a:extLst>
          </p:cNvPr>
          <p:cNvSpPr/>
          <p:nvPr/>
        </p:nvSpPr>
        <p:spPr bwMode="gray">
          <a:xfrm>
            <a:off x="10579472" y="467378"/>
            <a:ext cx="1192701" cy="700782"/>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defRPr/>
            </a:pPr>
            <a:r>
              <a:rPr lang="en-US" sz="1000" kern="0" dirty="0">
                <a:solidFill>
                  <a:srgbClr val="FFFFFF"/>
                </a:solidFill>
                <a:latin typeface="Arial" panose="020B0604020202020204" pitchFamily="34" charset="0"/>
                <a:cs typeface="Arial" panose="020B0604020202020204" pitchFamily="34" charset="0"/>
              </a:rPr>
              <a:t>Overview</a:t>
            </a:r>
          </a:p>
        </p:txBody>
      </p:sp>
    </p:spTree>
    <p:extLst>
      <p:ext uri="{BB962C8B-B14F-4D97-AF65-F5344CB8AC3E}">
        <p14:creationId xmlns:p14="http://schemas.microsoft.com/office/powerpoint/2010/main" val="2153089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D64971-9443-4C33-B185-B8CEEF039439}"/>
              </a:ext>
            </a:extLst>
          </p:cNvPr>
          <p:cNvSpPr>
            <a:spLocks noGrp="1"/>
          </p:cNvSpPr>
          <p:nvPr>
            <p:ph type="sldNum" sz="quarter" idx="12"/>
          </p:nvPr>
        </p:nvSpPr>
        <p:spPr/>
        <p:txBody>
          <a:bodyPr/>
          <a:lstStyle/>
          <a:p>
            <a:fld id="{DB6A9238-A6DB-4432-B073-8C8D0256CD0B}" type="slidenum">
              <a:rPr lang="de-DE" sz="1000" smtClean="0"/>
              <a:pPr/>
              <a:t>40</a:t>
            </a:fld>
            <a:endParaRPr lang="de-DE" sz="1000" dirty="0"/>
          </a:p>
        </p:txBody>
      </p:sp>
      <p:grpSp>
        <p:nvGrpSpPr>
          <p:cNvPr id="113" name="Group 112">
            <a:extLst>
              <a:ext uri="{FF2B5EF4-FFF2-40B4-BE49-F238E27FC236}">
                <a16:creationId xmlns:a16="http://schemas.microsoft.com/office/drawing/2014/main" id="{85E3F670-F5B4-4A4F-B862-884EEB91B621}"/>
              </a:ext>
            </a:extLst>
          </p:cNvPr>
          <p:cNvGrpSpPr/>
          <p:nvPr/>
        </p:nvGrpSpPr>
        <p:grpSpPr>
          <a:xfrm>
            <a:off x="8372079" y="467378"/>
            <a:ext cx="3410607" cy="677108"/>
            <a:chOff x="8348701" y="504000"/>
            <a:chExt cx="3410607" cy="677108"/>
          </a:xfrm>
        </p:grpSpPr>
        <p:sp>
          <p:nvSpPr>
            <p:cNvPr id="114" name="Rectangle 113">
              <a:extLst>
                <a:ext uri="{FF2B5EF4-FFF2-40B4-BE49-F238E27FC236}">
                  <a16:creationId xmlns:a16="http://schemas.microsoft.com/office/drawing/2014/main" id="{05A3A720-C60C-4A49-98B9-0EC36CCE47B1}"/>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115" name="Rectangle 114">
              <a:extLst>
                <a:ext uri="{FF2B5EF4-FFF2-40B4-BE49-F238E27FC236}">
                  <a16:creationId xmlns:a16="http://schemas.microsoft.com/office/drawing/2014/main" id="{AB0D4F95-289B-4231-A214-469ABC813677}"/>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116" name="Rectangle 115">
              <a:extLst>
                <a:ext uri="{FF2B5EF4-FFF2-40B4-BE49-F238E27FC236}">
                  <a16:creationId xmlns:a16="http://schemas.microsoft.com/office/drawing/2014/main" id="{59226FB5-F646-4DBF-8D2F-7A5F6FBBEFF6}"/>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117" name="Straight Arrow Connector 116">
              <a:extLst>
                <a:ext uri="{FF2B5EF4-FFF2-40B4-BE49-F238E27FC236}">
                  <a16:creationId xmlns:a16="http://schemas.microsoft.com/office/drawing/2014/main" id="{9F8134FE-0DFC-4061-8D1E-D51364F4753A}"/>
                </a:ext>
              </a:extLst>
            </p:cNvPr>
            <p:cNvCxnSpPr>
              <a:stCxn id="114" idx="3"/>
              <a:endCxn id="115"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43AE869-230A-4115-B4EC-3A9A8894EF4A}"/>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19" name="Title 3">
            <a:extLst>
              <a:ext uri="{FF2B5EF4-FFF2-40B4-BE49-F238E27FC236}">
                <a16:creationId xmlns:a16="http://schemas.microsoft.com/office/drawing/2014/main" id="{705127E7-D904-477D-BD65-F445AB697DE4}"/>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Process Integration Style</a:t>
            </a:r>
            <a:br>
              <a:rPr lang="en-US" dirty="0">
                <a:solidFill>
                  <a:srgbClr val="000000"/>
                </a:solidFill>
                <a:latin typeface="Arial"/>
              </a:rPr>
            </a:br>
            <a:r>
              <a:rPr lang="en-US" sz="2000" b="0" dirty="0">
                <a:solidFill>
                  <a:srgbClr val="000000"/>
                </a:solidFill>
                <a:latin typeface="Arial"/>
              </a:rPr>
              <a:t>Decision Table Template</a:t>
            </a:r>
            <a:endParaRPr lang="de-DE" b="0" dirty="0">
              <a:solidFill>
                <a:srgbClr val="000000"/>
              </a:solidFill>
              <a:latin typeface="Arial"/>
            </a:endParaRPr>
          </a:p>
        </p:txBody>
      </p:sp>
      <p:graphicFrame>
        <p:nvGraphicFramePr>
          <p:cNvPr id="107" name="Table 106">
            <a:extLst>
              <a:ext uri="{FF2B5EF4-FFF2-40B4-BE49-F238E27FC236}">
                <a16:creationId xmlns:a16="http://schemas.microsoft.com/office/drawing/2014/main" id="{62A965E0-7065-45E2-8C63-0DB1B82D3885}"/>
              </a:ext>
            </a:extLst>
          </p:cNvPr>
          <p:cNvGraphicFramePr>
            <a:graphicFrameLocks noGrp="1"/>
          </p:cNvGraphicFramePr>
          <p:nvPr>
            <p:extLst>
              <p:ext uri="{D42A27DB-BD31-4B8C-83A1-F6EECF244321}">
                <p14:modId xmlns:p14="http://schemas.microsoft.com/office/powerpoint/2010/main" val="4115598947"/>
              </p:ext>
            </p:extLst>
          </p:nvPr>
        </p:nvGraphicFramePr>
        <p:xfrm>
          <a:off x="504001" y="1486586"/>
          <a:ext cx="11278687" cy="3578007"/>
        </p:xfrm>
        <a:graphic>
          <a:graphicData uri="http://schemas.openxmlformats.org/drawingml/2006/table">
            <a:tbl>
              <a:tblPr firstRow="1" bandRow="1"/>
              <a:tblGrid>
                <a:gridCol w="2785274">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4268189">
                  <a:extLst>
                    <a:ext uri="{9D8B030D-6E8A-4147-A177-3AD203B41FA5}">
                      <a16:colId xmlns:a16="http://schemas.microsoft.com/office/drawing/2014/main" val="20002"/>
                    </a:ext>
                  </a:extLst>
                </a:gridCol>
                <a:gridCol w="516246">
                  <a:extLst>
                    <a:ext uri="{9D8B030D-6E8A-4147-A177-3AD203B41FA5}">
                      <a16:colId xmlns:a16="http://schemas.microsoft.com/office/drawing/2014/main" val="20003"/>
                    </a:ext>
                  </a:extLst>
                </a:gridCol>
                <a:gridCol w="516246">
                  <a:extLst>
                    <a:ext uri="{9D8B030D-6E8A-4147-A177-3AD203B41FA5}">
                      <a16:colId xmlns:a16="http://schemas.microsoft.com/office/drawing/2014/main" val="20004"/>
                    </a:ext>
                  </a:extLst>
                </a:gridCol>
                <a:gridCol w="516246">
                  <a:extLst>
                    <a:ext uri="{9D8B030D-6E8A-4147-A177-3AD203B41FA5}">
                      <a16:colId xmlns:a16="http://schemas.microsoft.com/office/drawing/2014/main" val="20005"/>
                    </a:ext>
                  </a:extLst>
                </a:gridCol>
                <a:gridCol w="516246">
                  <a:extLst>
                    <a:ext uri="{9D8B030D-6E8A-4147-A177-3AD203B41FA5}">
                      <a16:colId xmlns:a16="http://schemas.microsoft.com/office/drawing/2014/main" val="20006"/>
                    </a:ext>
                  </a:extLst>
                </a:gridCol>
              </a:tblGrid>
              <a:tr h="319572">
                <a:tc gridSpan="7">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r>
                        <a:rPr lang="en-US" sz="1100" b="1" baseline="0" noProof="0" dirty="0">
                          <a:solidFill>
                            <a:schemeClr val="bg1"/>
                          </a:solidFill>
                        </a:rPr>
                        <a:t>Integration Guidelines</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4FB81C"/>
                    </a:solidFill>
                  </a:tcPr>
                </a:tc>
                <a:tc hMerge="1">
                  <a:txBody>
                    <a:bodyPr/>
                    <a:lstStyle/>
                    <a:p>
                      <a:endParaRPr lang="en-US" sz="1400" b="1" noProof="0" dirty="0">
                        <a:solidFill>
                          <a:schemeClr val="bg1"/>
                        </a:solidFill>
                      </a:endParaRPr>
                    </a:p>
                  </a:txBody>
                  <a:tcPr>
                    <a:solidFill>
                      <a:schemeClr val="bg1">
                        <a:lumMod val="85000"/>
                      </a:schemeClr>
                    </a:solidFill>
                  </a:tcPr>
                </a:tc>
                <a:tc hMerge="1">
                  <a:txBody>
                    <a:bodyPr/>
                    <a:lstStyle/>
                    <a:p>
                      <a:endParaRPr lang="en-US" sz="1400" b="1" noProof="0" dirty="0">
                        <a:solidFill>
                          <a:schemeClr val="bg1"/>
                        </a:solidFill>
                      </a:endParaRPr>
                    </a:p>
                  </a:txBody>
                  <a:tcPr>
                    <a:solidFill>
                      <a:schemeClr val="bg1">
                        <a:lumMod val="85000"/>
                      </a:scheme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85000"/>
                      </a:scheme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75000"/>
                      </a:scheme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75000"/>
                      </a:scheme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75000"/>
                      </a:schemeClr>
                    </a:solidFill>
                  </a:tcPr>
                </a:tc>
                <a:extLst>
                  <a:ext uri="{0D108BD9-81ED-4DB2-BD59-A6C34878D82A}">
                    <a16:rowId xmlns:a16="http://schemas.microsoft.com/office/drawing/2014/main" val="10000"/>
                  </a:ext>
                </a:extLst>
              </a:tr>
              <a:tr h="332254">
                <a:tc rowSpan="2">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r>
                        <a:rPr lang="en-US" sz="1100" b="1" u="none" noProof="0" dirty="0">
                          <a:solidFill>
                            <a:schemeClr val="tx1"/>
                          </a:solidFill>
                        </a:rPr>
                        <a:t>Integration</a:t>
                      </a:r>
                      <a:r>
                        <a:rPr lang="en-US" sz="1100" b="1" u="none" baseline="0" noProof="0" dirty="0">
                          <a:solidFill>
                            <a:schemeClr val="tx1"/>
                          </a:solidFill>
                        </a:rPr>
                        <a:t> Technology / Service</a:t>
                      </a:r>
                      <a:br>
                        <a:rPr lang="en-US" sz="1100" b="1" u="none" baseline="0" noProof="0" dirty="0">
                          <a:solidFill>
                            <a:schemeClr val="tx1"/>
                          </a:solidFill>
                        </a:rPr>
                      </a:br>
                      <a:r>
                        <a:rPr lang="en-US" sz="1100" b="0" u="sng" baseline="0" noProof="0" dirty="0">
                          <a:solidFill>
                            <a:schemeClr val="tx1"/>
                          </a:solidFill>
                        </a:rPr>
                        <a:t>Sample Values: </a:t>
                      </a:r>
                      <a:br>
                        <a:rPr lang="en-US" sz="1100" b="1" baseline="0" noProof="0" dirty="0">
                          <a:solidFill>
                            <a:schemeClr val="tx1"/>
                          </a:solidFill>
                        </a:rPr>
                      </a:br>
                      <a:r>
                        <a:rPr lang="en-US" sz="1100" b="0" baseline="0" noProof="0" dirty="0">
                          <a:solidFill>
                            <a:schemeClr val="tx1"/>
                          </a:solidFill>
                        </a:rPr>
                        <a:t>1) SAP Cloud Platform Integration</a:t>
                      </a:r>
                    </a:p>
                    <a:p>
                      <a:r>
                        <a:rPr lang="en-US" sz="1100" b="0" baseline="0" noProof="0" dirty="0">
                          <a:solidFill>
                            <a:schemeClr val="tx1"/>
                          </a:solidFill>
                        </a:rPr>
                        <a:t>2) SAP Process Orchestration</a:t>
                      </a:r>
                    </a:p>
                    <a:p>
                      <a:r>
                        <a:rPr lang="en-US" sz="1100" b="0" baseline="0" noProof="0" dirty="0">
                          <a:solidFill>
                            <a:schemeClr val="tx1"/>
                          </a:solidFill>
                        </a:rPr>
                        <a:t>3) SAP Application Interface Framework</a:t>
                      </a:r>
                      <a:br>
                        <a:rPr lang="en-US" sz="1100" b="0" baseline="0" noProof="0" dirty="0">
                          <a:solidFill>
                            <a:schemeClr val="tx1"/>
                          </a:solidFill>
                        </a:rPr>
                      </a:br>
                      <a:r>
                        <a:rPr lang="en-US" sz="1100" b="0" baseline="0" noProof="0" dirty="0">
                          <a:solidFill>
                            <a:schemeClr val="tx1"/>
                          </a:solidFill>
                        </a:rPr>
                        <a:t>4) Non-SAP</a:t>
                      </a:r>
                    </a:p>
                    <a:p>
                      <a:r>
                        <a:rPr lang="en-US" sz="1100" b="0" baseline="0" noProof="0" dirty="0">
                          <a:solidFill>
                            <a:schemeClr val="tx1"/>
                          </a:solidFill>
                        </a:rPr>
                        <a:t>…</a:t>
                      </a:r>
                    </a:p>
                  </a:txBody>
                  <a:tcPr marR="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4FB81C">
                        <a:lumMod val="20000"/>
                        <a:lumOff val="80000"/>
                      </a:srgbClr>
                    </a:solidFill>
                  </a:tcPr>
                </a:tc>
                <a:tc rowSpan="2">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r>
                        <a:rPr lang="en-US" sz="1100" b="1" u="none" noProof="0" dirty="0">
                          <a:solidFill>
                            <a:schemeClr val="tx1"/>
                          </a:solidFill>
                        </a:rPr>
                        <a:t>Recommendation Degree</a:t>
                      </a:r>
                      <a:br>
                        <a:rPr lang="en-US" sz="1100" b="1" baseline="0" noProof="0" dirty="0">
                          <a:solidFill>
                            <a:schemeClr val="tx1"/>
                          </a:solidFill>
                        </a:rPr>
                      </a:br>
                      <a:r>
                        <a:rPr lang="en-US" sz="1100" b="0" u="sng" baseline="0" noProof="0" dirty="0">
                          <a:solidFill>
                            <a:schemeClr val="tx1"/>
                          </a:solidFill>
                        </a:rPr>
                        <a:t>Sample Values: </a:t>
                      </a:r>
                      <a:endParaRPr lang="en-US" sz="1100" b="1" baseline="0" noProof="0" dirty="0">
                        <a:solidFill>
                          <a:schemeClr val="tx1"/>
                        </a:solidFill>
                      </a:endParaRPr>
                    </a:p>
                    <a:p>
                      <a:r>
                        <a:rPr lang="en-US" sz="1100" b="0" baseline="0" noProof="0" dirty="0">
                          <a:solidFill>
                            <a:schemeClr val="tx1"/>
                          </a:solidFill>
                        </a:rPr>
                        <a:t>1) General Recommendation </a:t>
                      </a:r>
                      <a:br>
                        <a:rPr lang="en-US" sz="1100" b="0" baseline="0" noProof="0" dirty="0">
                          <a:solidFill>
                            <a:schemeClr val="tx1"/>
                          </a:solidFill>
                        </a:rPr>
                      </a:br>
                      <a:r>
                        <a:rPr lang="en-US" sz="1100" b="0" baseline="0" noProof="0" dirty="0">
                          <a:solidFill>
                            <a:schemeClr val="tx1"/>
                          </a:solidFill>
                        </a:rPr>
                        <a:t>2) Reasonable Alternative </a:t>
                      </a:r>
                      <a:br>
                        <a:rPr lang="en-US" sz="1100" b="0" baseline="0" noProof="0" dirty="0">
                          <a:solidFill>
                            <a:schemeClr val="tx1"/>
                          </a:solidFill>
                        </a:rPr>
                      </a:br>
                      <a:r>
                        <a:rPr lang="en-US" sz="1100" b="0" baseline="0" noProof="0" dirty="0">
                          <a:solidFill>
                            <a:schemeClr val="tx1"/>
                          </a:solidFill>
                        </a:rPr>
                        <a:t>3) Possible Exception </a:t>
                      </a:r>
                    </a:p>
                    <a:p>
                      <a:pPr marL="0" marR="0" indent="0" algn="l" defTabSz="1220084" rtl="0" eaLnBrk="1" fontAlgn="auto" latinLnBrk="0" hangingPunct="1">
                        <a:lnSpc>
                          <a:spcPct val="100000"/>
                        </a:lnSpc>
                        <a:spcBef>
                          <a:spcPts val="0"/>
                        </a:spcBef>
                        <a:spcAft>
                          <a:spcPts val="0"/>
                        </a:spcAft>
                        <a:buClrTx/>
                        <a:buSzTx/>
                        <a:buFontTx/>
                        <a:buNone/>
                        <a:tabLst/>
                        <a:defRPr/>
                      </a:pPr>
                      <a:r>
                        <a:rPr lang="en-US" sz="1100" b="0" baseline="0" noProof="0" dirty="0">
                          <a:solidFill>
                            <a:schemeClr val="tx1"/>
                          </a:solidFill>
                        </a:rPr>
                        <a:t>4) To be avoided </a:t>
                      </a:r>
                    </a:p>
                    <a:p>
                      <a:r>
                        <a:rPr lang="en-US" sz="1100" b="0" baseline="0" noProof="0" dirty="0">
                          <a:solidFill>
                            <a:schemeClr val="tx1"/>
                          </a:solidFill>
                        </a:rPr>
                        <a:t>…</a:t>
                      </a:r>
                      <a:endParaRPr lang="en-US" sz="1100" b="0" noProof="0" dirty="0">
                        <a:solidFill>
                          <a:schemeClr val="tx1"/>
                        </a:solidFill>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4FB81C">
                        <a:lumMod val="20000"/>
                        <a:lumOff val="80000"/>
                      </a:srgbClr>
                    </a:solidFill>
                  </a:tcPr>
                </a:tc>
                <a:tc rowSpan="2">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r>
                        <a:rPr lang="en-US" sz="1100" b="1" u="none" baseline="0" noProof="0" dirty="0">
                          <a:solidFill>
                            <a:schemeClr val="tx1"/>
                          </a:solidFill>
                        </a:rPr>
                        <a:t>Description </a:t>
                      </a:r>
                    </a:p>
                    <a:p>
                      <a:pPr marL="0" marR="0" indent="0" algn="l" defTabSz="1088776" rtl="0" eaLnBrk="1" fontAlgn="auto" latinLnBrk="0" hangingPunct="1">
                        <a:lnSpc>
                          <a:spcPct val="100000"/>
                        </a:lnSpc>
                        <a:spcBef>
                          <a:spcPts val="0"/>
                        </a:spcBef>
                        <a:spcAft>
                          <a:spcPts val="0"/>
                        </a:spcAft>
                        <a:buClrTx/>
                        <a:buSzTx/>
                        <a:buFontTx/>
                        <a:buNone/>
                        <a:tabLst/>
                        <a:defRPr/>
                      </a:pPr>
                      <a:r>
                        <a:rPr lang="en-US" sz="1100" b="0" baseline="0" noProof="0" dirty="0">
                          <a:solidFill>
                            <a:schemeClr val="tx1"/>
                          </a:solidFill>
                        </a:rPr>
                        <a:t>Optionally: refer to use case patterns</a:t>
                      </a:r>
                      <a:endParaRPr lang="en-US" sz="1100" b="0" u="none" noProof="0" dirty="0">
                        <a:solidFill>
                          <a:schemeClr val="tx1"/>
                        </a:solidFill>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4FB81C">
                        <a:lumMod val="20000"/>
                        <a:lumOff val="80000"/>
                      </a:srgbClr>
                    </a:solidFill>
                  </a:tcPr>
                </a:tc>
                <a:tc gridSpan="4">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ctr" defTabSz="1087795" rtl="0" eaLnBrk="1" fontAlgn="auto" latinLnBrk="0" hangingPunct="1">
                        <a:lnSpc>
                          <a:spcPct val="100000"/>
                        </a:lnSpc>
                        <a:spcBef>
                          <a:spcPts val="0"/>
                        </a:spcBef>
                        <a:spcAft>
                          <a:spcPts val="0"/>
                        </a:spcAft>
                        <a:buClrTx/>
                        <a:buSzTx/>
                        <a:buFontTx/>
                        <a:buNone/>
                        <a:tabLst/>
                        <a:defRPr/>
                      </a:pPr>
                      <a:r>
                        <a:rPr lang="en-US" sz="1100" b="1" u="none" baseline="0" noProof="0" dirty="0">
                          <a:solidFill>
                            <a:schemeClr val="tx1"/>
                          </a:solidFill>
                        </a:rPr>
                        <a:t>Relevant</a:t>
                      </a:r>
                      <a:br>
                        <a:rPr lang="en-US" sz="1100" b="1" u="none" baseline="0" noProof="0" dirty="0">
                          <a:solidFill>
                            <a:schemeClr val="tx1"/>
                          </a:solidFill>
                        </a:rPr>
                      </a:br>
                      <a:r>
                        <a:rPr lang="en-US" sz="1100" b="1" u="none" baseline="0" noProof="0" dirty="0">
                          <a:solidFill>
                            <a:schemeClr val="tx1"/>
                          </a:solidFill>
                        </a:rPr>
                        <a:t>Integration Domains</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4FB81C">
                        <a:lumMod val="20000"/>
                        <a:lumOff val="80000"/>
                      </a:srgb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75000"/>
                      </a:scheme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75000"/>
                      </a:scheme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75000"/>
                      </a:schemeClr>
                    </a:solidFill>
                  </a:tcPr>
                </a:tc>
                <a:extLst>
                  <a:ext uri="{0D108BD9-81ED-4DB2-BD59-A6C34878D82A}">
                    <a16:rowId xmlns:a16="http://schemas.microsoft.com/office/drawing/2014/main" val="10001"/>
                  </a:ext>
                </a:extLst>
              </a:tr>
              <a:tr h="985654">
                <a:tc vMerge="1">
                  <a:txBody>
                    <a:bodyPr/>
                    <a:lstStyle/>
                    <a:p>
                      <a:endParaRPr lang="en-US" sz="1400" b="1" baseline="0" noProof="0" dirty="0">
                        <a:solidFill>
                          <a:schemeClr val="tx1"/>
                        </a:solidFill>
                      </a:endParaRPr>
                    </a:p>
                  </a:txBody>
                  <a:tcPr>
                    <a:solidFill>
                      <a:schemeClr val="bg1"/>
                    </a:solidFill>
                  </a:tcPr>
                </a:tc>
                <a:tc vMerge="1">
                  <a:txBody>
                    <a:bodyPr/>
                    <a:lstStyle/>
                    <a:p>
                      <a:endParaRPr lang="en-US" sz="1400" b="1" noProof="0" dirty="0">
                        <a:solidFill>
                          <a:schemeClr val="tx1"/>
                        </a:solidFill>
                      </a:endParaRPr>
                    </a:p>
                  </a:txBody>
                  <a:tcPr>
                    <a:solidFill>
                      <a:schemeClr val="bg1"/>
                    </a:solidFill>
                  </a:tcPr>
                </a:tc>
                <a:tc vMerge="1">
                  <a:txBody>
                    <a:bodyPr/>
                    <a:lstStyle/>
                    <a:p>
                      <a:endParaRPr lang="en-US" sz="1400" b="1" u="sng" noProof="0" dirty="0">
                        <a:solidFill>
                          <a:schemeClr val="tx1"/>
                        </a:solidFill>
                      </a:endParaRPr>
                    </a:p>
                  </a:txBody>
                  <a:tcPr>
                    <a:solidFill>
                      <a:schemeClr val="bg1"/>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b="0" u="none" baseline="0" noProof="0" dirty="0">
                          <a:solidFill>
                            <a:schemeClr val="tx1"/>
                          </a:solidFill>
                        </a:rPr>
                        <a:t>OP2OP</a:t>
                      </a:r>
                    </a:p>
                  </a:txBody>
                  <a:tcPr vert="vert27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4FB81C">
                        <a:lumMod val="20000"/>
                        <a:lumOff val="80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b="0" u="none" baseline="0" noProof="0" dirty="0">
                          <a:solidFill>
                            <a:schemeClr val="tx1"/>
                          </a:solidFill>
                        </a:rPr>
                        <a:t>OP2Cloud</a:t>
                      </a:r>
                    </a:p>
                  </a:txBody>
                  <a:tcPr vert="vert27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4FB81C">
                        <a:lumMod val="20000"/>
                        <a:lumOff val="80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b="0" u="none" baseline="0" noProof="0" dirty="0">
                          <a:solidFill>
                            <a:schemeClr val="tx1"/>
                          </a:solidFill>
                        </a:rPr>
                        <a:t>Cloud2Cloud</a:t>
                      </a:r>
                    </a:p>
                  </a:txBody>
                  <a:tcPr vert="vert27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4FB81C">
                        <a:lumMod val="20000"/>
                        <a:lumOff val="80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b="0" u="none" baseline="0" noProof="0" dirty="0">
                          <a:solidFill>
                            <a:schemeClr val="tx1"/>
                          </a:solidFill>
                        </a:rPr>
                        <a:t>B2B/B2G</a:t>
                      </a:r>
                    </a:p>
                  </a:txBody>
                  <a:tcPr vert="vert27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4FB81C">
                        <a:lumMod val="20000"/>
                        <a:lumOff val="80000"/>
                      </a:srgbClr>
                    </a:solidFill>
                  </a:tcPr>
                </a:tc>
                <a:extLst>
                  <a:ext uri="{0D108BD9-81ED-4DB2-BD59-A6C34878D82A}">
                    <a16:rowId xmlns:a16="http://schemas.microsoft.com/office/drawing/2014/main" val="10002"/>
                  </a:ext>
                </a:extLst>
              </a:tr>
              <a:tr h="398261">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100" noProof="0" dirty="0">
                          <a:latin typeface="Arial" panose="020B0604020202020204" pitchFamily="34" charset="0"/>
                          <a:cs typeface="Arial" panose="020B0604020202020204" pitchFamily="34" charset="0"/>
                        </a:rPr>
                        <a:t>SAP Cloud Platform Integration</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General Recommendation</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Use for all hybrid and cloud-to-cloud scenarios leveraging pre-packaged integration content. </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rgbClr val="4FB81C"/>
                        </a:solidFill>
                        <a:effectLst/>
                        <a:uLnTx/>
                        <a:uFillTx/>
                        <a:latin typeface="Arial" panose="020B0604020202020204" pitchFamily="34" charset="0"/>
                        <a:ea typeface="+mn-ea"/>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4FB81C"/>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4FB81C"/>
                        </a:solidFill>
                        <a:effectLst/>
                        <a:uLnTx/>
                        <a:uFillTx/>
                        <a:latin typeface="Arial" panose="020B0604020202020204" pitchFamily="34" charset="0"/>
                        <a:ea typeface="+mn-ea"/>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4FB81C"/>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4FB81C"/>
                        </a:solidFill>
                        <a:effectLst/>
                        <a:uLnTx/>
                        <a:uFillTx/>
                        <a:latin typeface="Arial" panose="020B0604020202020204" pitchFamily="34" charset="0"/>
                        <a:ea typeface="+mn-ea"/>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rgbClr val="4FB81C"/>
                        </a:solidFill>
                        <a:effectLst/>
                        <a:uLnTx/>
                        <a:uFillTx/>
                        <a:latin typeface="Arial" panose="020B0604020202020204" pitchFamily="34" charset="0"/>
                        <a:ea typeface="+mn-ea"/>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8261">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de-DE" sz="1100" kern="1200" dirty="0">
                          <a:solidFill>
                            <a:schemeClr val="tx1"/>
                          </a:solidFill>
                          <a:latin typeface="Arial" panose="020B0604020202020204" pitchFamily="34" charset="0"/>
                          <a:cs typeface="Arial" panose="020B0604020202020204" pitchFamily="34" charset="0"/>
                        </a:rPr>
                        <a:t>SAP </a:t>
                      </a:r>
                      <a:r>
                        <a:rPr lang="en-AU" sz="1100" kern="1200" noProof="0" dirty="0">
                          <a:solidFill>
                            <a:schemeClr val="tx1"/>
                          </a:solidFill>
                          <a:latin typeface="Arial" panose="020B0604020202020204" pitchFamily="34" charset="0"/>
                          <a:cs typeface="Arial" panose="020B0604020202020204" pitchFamily="34" charset="0"/>
                        </a:rPr>
                        <a:t>Process</a:t>
                      </a:r>
                      <a:r>
                        <a:rPr lang="de-DE" sz="1100" kern="1200" noProof="0" dirty="0">
                          <a:solidFill>
                            <a:schemeClr val="tx1"/>
                          </a:solidFill>
                          <a:latin typeface="Arial" panose="020B0604020202020204" pitchFamily="34" charset="0"/>
                          <a:cs typeface="Arial" panose="020B0604020202020204" pitchFamily="34" charset="0"/>
                        </a:rPr>
                        <a:t> Orchestration </a:t>
                      </a:r>
                      <a:endParaRPr lang="de-DE" sz="1100" kern="1200" dirty="0">
                        <a:solidFill>
                          <a:schemeClr val="tx1"/>
                        </a:solidFill>
                        <a:latin typeface="Arial" panose="020B0604020202020204" pitchFamily="34" charset="0"/>
                        <a:cs typeface="Arial" panose="020B0604020202020204" pitchFamily="34" charset="0"/>
                      </a:endParaRPr>
                    </a:p>
                  </a:txBody>
                  <a:tcP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rPr>
                        <a:t>General Recommendation</a:t>
                      </a:r>
                    </a:p>
                  </a:txBody>
                  <a:tcP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rPr>
                        <a:t>Use for all on-premise to on-premise integration scenarios including B2B/B2G scenarios.</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4FB81C"/>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4FB81C"/>
                        </a:solidFill>
                        <a:effectLst/>
                        <a:uLnTx/>
                        <a:uFillTx/>
                        <a:latin typeface="Arial" panose="020B0604020202020204" pitchFamily="34" charset="0"/>
                        <a:ea typeface="+mn-ea"/>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rgbClr val="4FB81C"/>
                        </a:solidFill>
                        <a:effectLst/>
                        <a:uLnTx/>
                        <a:uFillTx/>
                        <a:latin typeface="Arial" panose="020B0604020202020204" pitchFamily="34" charset="0"/>
                        <a:ea typeface="+mn-ea"/>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rgbClr val="4FB81C"/>
                        </a:solidFill>
                        <a:effectLst/>
                        <a:uLnTx/>
                        <a:uFillTx/>
                        <a:latin typeface="Arial" panose="020B0604020202020204" pitchFamily="34" charset="0"/>
                        <a:ea typeface="+mn-ea"/>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4FB81C"/>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4FB81C"/>
                        </a:solidFill>
                        <a:effectLst/>
                        <a:uLnTx/>
                        <a:uFillTx/>
                        <a:latin typeface="Arial" panose="020B0604020202020204" pitchFamily="34" charset="0"/>
                        <a:ea typeface="+mn-ea"/>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98261">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de-DE" sz="1100" kern="1200" dirty="0">
                          <a:solidFill>
                            <a:schemeClr val="tx1"/>
                          </a:solidFill>
                          <a:latin typeface="Arial" panose="020B0604020202020204" pitchFamily="34" charset="0"/>
                          <a:cs typeface="Arial" panose="020B0604020202020204" pitchFamily="34" charset="0"/>
                        </a:rPr>
                        <a:t>SAP </a:t>
                      </a:r>
                      <a:r>
                        <a:rPr lang="en-AU" sz="1100" kern="1200" noProof="0" dirty="0">
                          <a:solidFill>
                            <a:schemeClr val="tx1"/>
                          </a:solidFill>
                          <a:latin typeface="Arial" panose="020B0604020202020204" pitchFamily="34" charset="0"/>
                          <a:cs typeface="Arial" panose="020B0604020202020204" pitchFamily="34" charset="0"/>
                        </a:rPr>
                        <a:t>Application</a:t>
                      </a:r>
                      <a:r>
                        <a:rPr lang="de-DE" sz="1100" kern="1200" dirty="0">
                          <a:solidFill>
                            <a:schemeClr val="tx1"/>
                          </a:solidFill>
                          <a:latin typeface="Arial" panose="020B0604020202020204" pitchFamily="34" charset="0"/>
                          <a:cs typeface="Arial" panose="020B0604020202020204" pitchFamily="34" charset="0"/>
                        </a:rPr>
                        <a:t> Interface Framework</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rPr>
                        <a:t>General Recommendation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rPr>
                        <a:t>Use complementary to SAP Cloud Platform Integration and SAP Process Orchestration as part of SAP S/4HANA. Provides deep integration capabilities into the application layer.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a:ln>
                            <a:noFill/>
                          </a:ln>
                          <a:solidFill>
                            <a:srgbClr val="4FB81C"/>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4FB81C"/>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4FB81C"/>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4FB81C"/>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rgbClr val="4FB81C"/>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4FB81C"/>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4FB81C"/>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98261">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noProof="0" dirty="0">
                          <a:latin typeface="Arial" panose="020B0604020202020204" pitchFamily="34" charset="0"/>
                          <a:cs typeface="Arial" panose="020B0604020202020204" pitchFamily="34" charset="0"/>
                        </a:rPr>
                        <a:t>…</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171450" indent="-171450">
                        <a:buFont typeface="Arial" pitchFamily="34" charset="0"/>
                        <a:buChar char="•"/>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354752826"/>
                  </a:ext>
                </a:extLst>
              </a:tr>
            </a:tbl>
          </a:graphicData>
        </a:graphic>
      </p:graphicFrame>
      <p:grpSp>
        <p:nvGrpSpPr>
          <p:cNvPr id="28" name="Group 27">
            <a:extLst>
              <a:ext uri="{FF2B5EF4-FFF2-40B4-BE49-F238E27FC236}">
                <a16:creationId xmlns:a16="http://schemas.microsoft.com/office/drawing/2014/main" id="{8B03BC0A-EC53-4A07-959F-3955D6D5C4AE}"/>
              </a:ext>
            </a:extLst>
          </p:cNvPr>
          <p:cNvGrpSpPr/>
          <p:nvPr/>
        </p:nvGrpSpPr>
        <p:grpSpPr>
          <a:xfrm>
            <a:off x="504000" y="5222017"/>
            <a:ext cx="11275539" cy="1253916"/>
            <a:chOff x="778585" y="5893201"/>
            <a:chExt cx="10581829" cy="709707"/>
          </a:xfrm>
        </p:grpSpPr>
        <p:sp>
          <p:nvSpPr>
            <p:cNvPr id="29" name="TextBox 28">
              <a:extLst>
                <a:ext uri="{FF2B5EF4-FFF2-40B4-BE49-F238E27FC236}">
                  <a16:creationId xmlns:a16="http://schemas.microsoft.com/office/drawing/2014/main" id="{F180AF72-8A09-4F99-8943-C3D0DBD54E29}"/>
                </a:ext>
              </a:extLst>
            </p:cNvPr>
            <p:cNvSpPr txBox="1"/>
            <p:nvPr/>
          </p:nvSpPr>
          <p:spPr>
            <a:xfrm>
              <a:off x="2235704" y="5893205"/>
              <a:ext cx="9124710" cy="709698"/>
            </a:xfrm>
            <a:prstGeom prst="rect">
              <a:avLst/>
            </a:prstGeom>
            <a:solidFill>
              <a:schemeClr val="bg1">
                <a:lumMod val="85000"/>
              </a:schemeClr>
            </a:solidFill>
          </p:spPr>
          <p:txBody>
            <a:bodyPr wrap="square" lIns="72000" tIns="36000" rIns="72000" bIns="36000" rtlCol="0" anchor="ctr">
              <a:noAutofit/>
            </a:bodyPr>
            <a:lstStyle/>
            <a:p>
              <a:pPr lvl="0" defTabSz="661988" eaLnBrk="0" fontAlgn="base" hangingPunct="0">
                <a:spcBef>
                  <a:spcPts val="600"/>
                </a:spcBef>
                <a:spcAft>
                  <a:spcPct val="0"/>
                </a:spcAft>
                <a:defRPr/>
              </a:pPr>
              <a:r>
                <a:rPr lang="en-US" sz="1000" kern="0" dirty="0">
                  <a:solidFill>
                    <a:srgbClr val="000000"/>
                  </a:solidFill>
                  <a:latin typeface="Arial"/>
                </a:rPr>
                <a:t>This table allows you to define integration guidelines for the </a:t>
              </a:r>
              <a:r>
                <a:rPr lang="en-US" sz="1000" b="1" kern="0" dirty="0">
                  <a:solidFill>
                    <a:srgbClr val="000000"/>
                  </a:solidFill>
                  <a:latin typeface="Arial"/>
                </a:rPr>
                <a:t>process integration style </a:t>
              </a:r>
              <a:r>
                <a:rPr lang="en-US" sz="1000" kern="0" dirty="0">
                  <a:solidFill>
                    <a:srgbClr val="000000"/>
                  </a:solidFill>
                  <a:latin typeface="Arial"/>
                </a:rPr>
                <a:t>for your organization. Per row, you  can add one integration guideline: In </a:t>
              </a:r>
              <a:r>
                <a:rPr lang="en-US" sz="1000" b="1" kern="0" dirty="0">
                  <a:solidFill>
                    <a:srgbClr val="000000"/>
                  </a:solidFill>
                  <a:latin typeface="Arial"/>
                </a:rPr>
                <a:t>column 1</a:t>
              </a:r>
              <a:r>
                <a:rPr lang="en-US" sz="1000" kern="0" dirty="0">
                  <a:solidFill>
                    <a:srgbClr val="000000"/>
                  </a:solidFill>
                  <a:latin typeface="Arial"/>
                </a:rPr>
                <a:t>, you can select the relevant integration technology/service for which you want to define the guideline (e.g. SAP Cloud Platform Integration). In </a:t>
              </a:r>
              <a:r>
                <a:rPr lang="en-US" sz="1000" b="1" kern="0" dirty="0">
                  <a:solidFill>
                    <a:srgbClr val="000000"/>
                  </a:solidFill>
                  <a:latin typeface="Arial"/>
                </a:rPr>
                <a:t>column 2</a:t>
              </a:r>
              <a:r>
                <a:rPr lang="en-US" sz="1000" kern="0" dirty="0">
                  <a:solidFill>
                    <a:srgbClr val="000000"/>
                  </a:solidFill>
                  <a:latin typeface="Arial"/>
                </a:rPr>
                <a:t>, you can define the recommendation degree that you would like to assign to the integration technology/service within your organization (e.g. General Recommendation). In </a:t>
              </a:r>
              <a:r>
                <a:rPr lang="en-US" sz="1000" b="1" kern="0" dirty="0">
                  <a:solidFill>
                    <a:srgbClr val="000000"/>
                  </a:solidFill>
                  <a:latin typeface="Arial"/>
                </a:rPr>
                <a:t>column 3</a:t>
              </a:r>
              <a:r>
                <a:rPr lang="en-US" sz="1000" kern="0" dirty="0">
                  <a:solidFill>
                    <a:srgbClr val="000000"/>
                  </a:solidFill>
                  <a:latin typeface="Arial"/>
                </a:rPr>
                <a:t>, you can further describe your integration guideline, optionally by referring to the relevant use case patterns. </a:t>
              </a:r>
              <a:r>
                <a:rPr lang="en-US" sz="1000" b="1" kern="0" dirty="0">
                  <a:solidFill>
                    <a:srgbClr val="000000"/>
                  </a:solidFill>
                  <a:latin typeface="Arial"/>
                </a:rPr>
                <a:t>Column 4 </a:t>
              </a:r>
              <a:r>
                <a:rPr lang="en-US" sz="1000" kern="0" dirty="0">
                  <a:solidFill>
                    <a:srgbClr val="000000"/>
                  </a:solidFill>
                  <a:latin typeface="Arial"/>
                </a:rPr>
                <a:t>allows you to assign the integration technology/service to the relevant integration domain(s), e.g. OnPremise2Cloud or Cloud2Cloud. Please adjust the decision template to your specific needs. </a:t>
              </a:r>
            </a:p>
            <a:p>
              <a:pPr defTabSz="661988" eaLnBrk="0" fontAlgn="base" hangingPunct="0">
                <a:spcBef>
                  <a:spcPts val="600"/>
                </a:spcBef>
                <a:spcAft>
                  <a:spcPct val="0"/>
                </a:spcAft>
                <a:defRPr/>
              </a:pPr>
              <a:r>
                <a:rPr lang="en-US" sz="1000" kern="0" dirty="0">
                  <a:solidFill>
                    <a:srgbClr val="C00000"/>
                  </a:solidFill>
                  <a:latin typeface="Arial"/>
                </a:rPr>
                <a:t>Important Note: The sample technology mappings shown in the table above are only illustrative examples that need to be aligned with your specific context and requirements. Also the inclusion of Non-SAP integration technologies / services is possible.</a:t>
              </a:r>
            </a:p>
          </p:txBody>
        </p:sp>
        <p:sp>
          <p:nvSpPr>
            <p:cNvPr id="30" name="TextBox 29">
              <a:extLst>
                <a:ext uri="{FF2B5EF4-FFF2-40B4-BE49-F238E27FC236}">
                  <a16:creationId xmlns:a16="http://schemas.microsoft.com/office/drawing/2014/main" id="{CCDA0294-8EE2-4983-B40A-096228C2BA5C}"/>
                </a:ext>
              </a:extLst>
            </p:cNvPr>
            <p:cNvSpPr txBox="1"/>
            <p:nvPr/>
          </p:nvSpPr>
          <p:spPr>
            <a:xfrm>
              <a:off x="1129034" y="5893205"/>
              <a:ext cx="1106669" cy="709703"/>
            </a:xfrm>
            <a:prstGeom prst="rect">
              <a:avLst/>
            </a:prstGeom>
            <a:solidFill>
              <a:schemeClr val="tx1"/>
            </a:solidFill>
          </p:spPr>
          <p:txBody>
            <a:bodyPr wrap="square" lIns="72000" tIns="864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31" name="TextBox 30">
              <a:extLst>
                <a:ext uri="{FF2B5EF4-FFF2-40B4-BE49-F238E27FC236}">
                  <a16:creationId xmlns:a16="http://schemas.microsoft.com/office/drawing/2014/main" id="{9EDF2F74-8C40-49FB-904A-E09881CBFC3F}"/>
                </a:ext>
              </a:extLst>
            </p:cNvPr>
            <p:cNvSpPr txBox="1"/>
            <p:nvPr/>
          </p:nvSpPr>
          <p:spPr>
            <a:xfrm>
              <a:off x="778585" y="5893201"/>
              <a:ext cx="432191" cy="709703"/>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32" name="Straight Connector 31">
              <a:extLst>
                <a:ext uri="{FF2B5EF4-FFF2-40B4-BE49-F238E27FC236}">
                  <a16:creationId xmlns:a16="http://schemas.microsoft.com/office/drawing/2014/main" id="{3063396E-BED8-4B20-8421-1DF47F0650CB}"/>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42E2E78-511B-4F3B-A69C-048A0618502C}"/>
                </a:ext>
              </a:extLst>
            </p:cNvPr>
            <p:cNvCxnSpPr>
              <a:cxnSpLocks/>
            </p:cNvCxnSpPr>
            <p:nvPr/>
          </p:nvCxnSpPr>
          <p:spPr>
            <a:xfrm flipH="1">
              <a:off x="1161497" y="6524766"/>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10AE321F-264C-4ECA-A13B-B014E1AB2D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074" y="5241888"/>
            <a:ext cx="677108" cy="677108"/>
          </a:xfrm>
          <a:prstGeom prst="rect">
            <a:avLst/>
          </a:prstGeom>
        </p:spPr>
      </p:pic>
    </p:spTree>
    <p:extLst>
      <p:ext uri="{BB962C8B-B14F-4D97-AF65-F5344CB8AC3E}">
        <p14:creationId xmlns:p14="http://schemas.microsoft.com/office/powerpoint/2010/main" val="3462682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6FABB-44CA-4ADC-9A45-E6C4FD6EA226}"/>
              </a:ext>
            </a:extLst>
          </p:cNvPr>
          <p:cNvSpPr>
            <a:spLocks noGrp="1"/>
          </p:cNvSpPr>
          <p:nvPr>
            <p:ph type="sldNum" sz="quarter" idx="12"/>
          </p:nvPr>
        </p:nvSpPr>
        <p:spPr/>
        <p:txBody>
          <a:bodyPr/>
          <a:lstStyle/>
          <a:p>
            <a:fld id="{DB6A9238-A6DB-4432-B073-8C8D0256CD0B}" type="slidenum">
              <a:rPr lang="de-DE" sz="1000" smtClean="0"/>
              <a:pPr/>
              <a:t>41</a:t>
            </a:fld>
            <a:endParaRPr lang="de-DE" sz="1000" dirty="0"/>
          </a:p>
        </p:txBody>
      </p:sp>
      <p:grpSp>
        <p:nvGrpSpPr>
          <p:cNvPr id="82" name="Group 81">
            <a:extLst>
              <a:ext uri="{FF2B5EF4-FFF2-40B4-BE49-F238E27FC236}">
                <a16:creationId xmlns:a16="http://schemas.microsoft.com/office/drawing/2014/main" id="{9D99D5EA-789A-493C-9114-9B568BE4B003}"/>
              </a:ext>
            </a:extLst>
          </p:cNvPr>
          <p:cNvGrpSpPr/>
          <p:nvPr/>
        </p:nvGrpSpPr>
        <p:grpSpPr>
          <a:xfrm>
            <a:off x="8372079" y="467378"/>
            <a:ext cx="3410607" cy="677108"/>
            <a:chOff x="8348701" y="504000"/>
            <a:chExt cx="3410607" cy="677108"/>
          </a:xfrm>
        </p:grpSpPr>
        <p:sp>
          <p:nvSpPr>
            <p:cNvPr id="83" name="Rectangle 82">
              <a:extLst>
                <a:ext uri="{FF2B5EF4-FFF2-40B4-BE49-F238E27FC236}">
                  <a16:creationId xmlns:a16="http://schemas.microsoft.com/office/drawing/2014/main" id="{1F46B90E-5B2B-440D-AC52-BECECEA4189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4" name="Rectangle 83">
              <a:extLst>
                <a:ext uri="{FF2B5EF4-FFF2-40B4-BE49-F238E27FC236}">
                  <a16:creationId xmlns:a16="http://schemas.microsoft.com/office/drawing/2014/main" id="{C5253508-1941-41B4-8E1A-EAF652827F1A}"/>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5" name="Rectangle 84">
              <a:extLst>
                <a:ext uri="{FF2B5EF4-FFF2-40B4-BE49-F238E27FC236}">
                  <a16:creationId xmlns:a16="http://schemas.microsoft.com/office/drawing/2014/main" id="{6A3A2706-CCF4-4EE1-997A-EA7CE48BF048}"/>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7" name="Straight Arrow Connector 86">
              <a:extLst>
                <a:ext uri="{FF2B5EF4-FFF2-40B4-BE49-F238E27FC236}">
                  <a16:creationId xmlns:a16="http://schemas.microsoft.com/office/drawing/2014/main" id="{722E3990-F57A-4450-9393-6C6C3DE7A295}"/>
                </a:ext>
              </a:extLst>
            </p:cNvPr>
            <p:cNvCxnSpPr>
              <a:stCxn id="83" idx="3"/>
              <a:endCxn id="8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FF38CD3-97CB-4E72-825F-A14FB8E07D9D}"/>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95" name="Title 3">
            <a:extLst>
              <a:ext uri="{FF2B5EF4-FFF2-40B4-BE49-F238E27FC236}">
                <a16:creationId xmlns:a16="http://schemas.microsoft.com/office/drawing/2014/main" id="{8C5FFC6F-AD64-45B1-93A7-CEF0B4BE145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Process Integration Style</a:t>
            </a:r>
            <a:br>
              <a:rPr lang="en-US" dirty="0">
                <a:solidFill>
                  <a:srgbClr val="000000"/>
                </a:solidFill>
                <a:latin typeface="Arial"/>
              </a:rPr>
            </a:br>
            <a:r>
              <a:rPr lang="en-US" sz="2000" b="0" dirty="0">
                <a:solidFill>
                  <a:srgbClr val="000000"/>
                </a:solidFill>
                <a:latin typeface="Arial"/>
              </a:rPr>
              <a:t>SAP Cloud Platform Integration &amp; SAP Process Orchestration </a:t>
            </a:r>
          </a:p>
        </p:txBody>
      </p:sp>
      <p:grpSp>
        <p:nvGrpSpPr>
          <p:cNvPr id="18" name="Group 17">
            <a:extLst>
              <a:ext uri="{FF2B5EF4-FFF2-40B4-BE49-F238E27FC236}">
                <a16:creationId xmlns:a16="http://schemas.microsoft.com/office/drawing/2014/main" id="{A76CA782-33BE-4D79-A0C7-D37A1ABED021}"/>
              </a:ext>
            </a:extLst>
          </p:cNvPr>
          <p:cNvGrpSpPr/>
          <p:nvPr/>
        </p:nvGrpSpPr>
        <p:grpSpPr>
          <a:xfrm>
            <a:off x="444527" y="6011703"/>
            <a:ext cx="11234636" cy="656430"/>
            <a:chOff x="778585" y="5946478"/>
            <a:chExt cx="10693939" cy="656430"/>
          </a:xfrm>
        </p:grpSpPr>
        <p:sp>
          <p:nvSpPr>
            <p:cNvPr id="20" name="TextBox 19">
              <a:extLst>
                <a:ext uri="{FF2B5EF4-FFF2-40B4-BE49-F238E27FC236}">
                  <a16:creationId xmlns:a16="http://schemas.microsoft.com/office/drawing/2014/main" id="{E426C2FA-D1DD-44E8-8E77-02D060C6CEF6}"/>
                </a:ext>
              </a:extLst>
            </p:cNvPr>
            <p:cNvSpPr txBox="1"/>
            <p:nvPr/>
          </p:nvSpPr>
          <p:spPr>
            <a:xfrm>
              <a:off x="2235702" y="5946484"/>
              <a:ext cx="9236822" cy="656420"/>
            </a:xfrm>
            <a:prstGeom prst="rect">
              <a:avLst/>
            </a:prstGeom>
            <a:solidFill>
              <a:schemeClr val="bg1">
                <a:lumMod val="85000"/>
              </a:schemeClr>
            </a:solidFill>
          </p:spPr>
          <p:txBody>
            <a:bodyPr wrap="square" lIns="72000" tIns="36000" rIns="72000" bIns="36000" rtlCol="0" anchor="t">
              <a:noAutofit/>
            </a:bodyPr>
            <a:lstStyle/>
            <a:p>
              <a:pPr lvl="0" defTabSz="661988" eaLnBrk="0" fontAlgn="base" hangingPunct="0">
                <a:spcBef>
                  <a:spcPts val="600"/>
                </a:spcBef>
                <a:spcAft>
                  <a:spcPct val="0"/>
                </a:spcAft>
                <a:defRPr/>
              </a:pPr>
              <a:r>
                <a:rPr lang="en-US" sz="1100" kern="0" dirty="0">
                  <a:solidFill>
                    <a:srgbClr val="000000"/>
                  </a:solidFill>
                  <a:latin typeface="Arial"/>
                </a:rPr>
                <a:t>SAP Cloud Platform Integration and SAP Process Orchestration build the foundation of SAP’s integration strategy for supporting A2A, B2B, B2G and  master data synchronization use cases. Both technologies are complementary. </a:t>
              </a:r>
            </a:p>
            <a:p>
              <a:pPr lvl="0" defTabSz="661988" eaLnBrk="0" fontAlgn="base" hangingPunct="0">
                <a:spcBef>
                  <a:spcPts val="600"/>
                </a:spcBef>
                <a:spcAft>
                  <a:spcPct val="0"/>
                </a:spcAft>
                <a:defRPr/>
              </a:pPr>
              <a:r>
                <a:rPr lang="en-US" sz="1100" b="1" kern="0" dirty="0">
                  <a:solidFill>
                    <a:srgbClr val="000000"/>
                  </a:solidFill>
                  <a:latin typeface="Arial"/>
                </a:rPr>
                <a:t>Source and further Information: </a:t>
              </a:r>
              <a:r>
                <a:rPr lang="en-US" sz="1100" kern="0" dirty="0">
                  <a:solidFill>
                    <a:srgbClr val="000000"/>
                  </a:solidFill>
                  <a:latin typeface="Arial"/>
                  <a:hlinkClick r:id="rId3"/>
                </a:rPr>
                <a:t>CIO Guide: Process and Data Integration in Hybrid Landscapes</a:t>
              </a:r>
              <a:r>
                <a:rPr lang="en-US" sz="1100" kern="0" dirty="0">
                  <a:solidFill>
                    <a:srgbClr val="000000"/>
                  </a:solidFill>
                  <a:latin typeface="Arial"/>
                </a:rPr>
                <a:t>. </a:t>
              </a:r>
            </a:p>
          </p:txBody>
        </p:sp>
        <p:sp>
          <p:nvSpPr>
            <p:cNvPr id="21" name="TextBox 20">
              <a:extLst>
                <a:ext uri="{FF2B5EF4-FFF2-40B4-BE49-F238E27FC236}">
                  <a16:creationId xmlns:a16="http://schemas.microsoft.com/office/drawing/2014/main" id="{238C168A-A053-4F8E-8FAB-1836DE1DB20F}"/>
                </a:ext>
              </a:extLst>
            </p:cNvPr>
            <p:cNvSpPr txBox="1"/>
            <p:nvPr/>
          </p:nvSpPr>
          <p:spPr>
            <a:xfrm>
              <a:off x="1129034" y="5946484"/>
              <a:ext cx="1106669" cy="656424"/>
            </a:xfrm>
            <a:prstGeom prst="rect">
              <a:avLst/>
            </a:prstGeom>
            <a:solidFill>
              <a:schemeClr val="tx1"/>
            </a:solidFill>
          </p:spPr>
          <p:txBody>
            <a:bodyPr wrap="square" lIns="72000" tIns="288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Explanation</a:t>
              </a:r>
            </a:p>
          </p:txBody>
        </p:sp>
        <p:sp>
          <p:nvSpPr>
            <p:cNvPr id="22" name="TextBox 21">
              <a:extLst>
                <a:ext uri="{FF2B5EF4-FFF2-40B4-BE49-F238E27FC236}">
                  <a16:creationId xmlns:a16="http://schemas.microsoft.com/office/drawing/2014/main" id="{7DD8F456-392E-453B-A481-4CA8A9764734}"/>
                </a:ext>
              </a:extLst>
            </p:cNvPr>
            <p:cNvSpPr txBox="1"/>
            <p:nvPr/>
          </p:nvSpPr>
          <p:spPr>
            <a:xfrm>
              <a:off x="778585" y="5946478"/>
              <a:ext cx="432191" cy="656425"/>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23" name="Straight Connector 22">
              <a:extLst>
                <a:ext uri="{FF2B5EF4-FFF2-40B4-BE49-F238E27FC236}">
                  <a16:creationId xmlns:a16="http://schemas.microsoft.com/office/drawing/2014/main" id="{A00B44C3-494B-4F77-905D-479EA3E23171}"/>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345262-C1F8-44CD-9629-3AF23A8CCDC5}"/>
                </a:ext>
              </a:extLst>
            </p:cNvPr>
            <p:cNvCxnSpPr>
              <a:cxnSpLocks/>
            </p:cNvCxnSpPr>
            <p:nvPr/>
          </p:nvCxnSpPr>
          <p:spPr>
            <a:xfrm flipH="1">
              <a:off x="1178420" y="6497440"/>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2E2C3E46-717F-4BED-AA1F-2F3834A708AD}"/>
              </a:ext>
            </a:extLst>
          </p:cNvPr>
          <p:cNvPicPr>
            <a:picLocks noChangeAspect="1"/>
          </p:cNvPicPr>
          <p:nvPr/>
        </p:nvPicPr>
        <p:blipFill>
          <a:blip r:embed="rId4"/>
          <a:stretch>
            <a:fillRect/>
          </a:stretch>
        </p:blipFill>
        <p:spPr>
          <a:xfrm>
            <a:off x="1489075" y="1354381"/>
            <a:ext cx="9502158" cy="4440957"/>
          </a:xfrm>
          <a:prstGeom prst="rect">
            <a:avLst/>
          </a:prstGeom>
        </p:spPr>
      </p:pic>
      <p:pic>
        <p:nvPicPr>
          <p:cNvPr id="19" name="Picture 18">
            <a:extLst>
              <a:ext uri="{FF2B5EF4-FFF2-40B4-BE49-F238E27FC236}">
                <a16:creationId xmlns:a16="http://schemas.microsoft.com/office/drawing/2014/main" id="{EFF9A39D-23F3-4377-AE14-2651EE946B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575" y="5990480"/>
            <a:ext cx="661946" cy="647068"/>
          </a:xfrm>
          <a:prstGeom prst="rect">
            <a:avLst/>
          </a:prstGeom>
        </p:spPr>
      </p:pic>
    </p:spTree>
    <p:extLst>
      <p:ext uri="{BB962C8B-B14F-4D97-AF65-F5344CB8AC3E}">
        <p14:creationId xmlns:p14="http://schemas.microsoft.com/office/powerpoint/2010/main" val="1485532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6FABB-44CA-4ADC-9A45-E6C4FD6EA226}"/>
              </a:ext>
            </a:extLst>
          </p:cNvPr>
          <p:cNvSpPr>
            <a:spLocks noGrp="1"/>
          </p:cNvSpPr>
          <p:nvPr>
            <p:ph type="sldNum" sz="quarter" idx="12"/>
          </p:nvPr>
        </p:nvSpPr>
        <p:spPr/>
        <p:txBody>
          <a:bodyPr/>
          <a:lstStyle/>
          <a:p>
            <a:fld id="{DB6A9238-A6DB-4432-B073-8C8D0256CD0B}" type="slidenum">
              <a:rPr lang="de-DE" sz="1000" smtClean="0"/>
              <a:pPr/>
              <a:t>42</a:t>
            </a:fld>
            <a:endParaRPr lang="de-DE" sz="1000" dirty="0"/>
          </a:p>
        </p:txBody>
      </p:sp>
      <p:grpSp>
        <p:nvGrpSpPr>
          <p:cNvPr id="82" name="Group 81">
            <a:extLst>
              <a:ext uri="{FF2B5EF4-FFF2-40B4-BE49-F238E27FC236}">
                <a16:creationId xmlns:a16="http://schemas.microsoft.com/office/drawing/2014/main" id="{9D99D5EA-789A-493C-9114-9B568BE4B003}"/>
              </a:ext>
            </a:extLst>
          </p:cNvPr>
          <p:cNvGrpSpPr/>
          <p:nvPr/>
        </p:nvGrpSpPr>
        <p:grpSpPr>
          <a:xfrm>
            <a:off x="8372079" y="467378"/>
            <a:ext cx="3410607" cy="677108"/>
            <a:chOff x="8348701" y="504000"/>
            <a:chExt cx="3410607" cy="677108"/>
          </a:xfrm>
        </p:grpSpPr>
        <p:sp>
          <p:nvSpPr>
            <p:cNvPr id="83" name="Rectangle 82">
              <a:extLst>
                <a:ext uri="{FF2B5EF4-FFF2-40B4-BE49-F238E27FC236}">
                  <a16:creationId xmlns:a16="http://schemas.microsoft.com/office/drawing/2014/main" id="{1F46B90E-5B2B-440D-AC52-BECECEA4189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4" name="Rectangle 83">
              <a:extLst>
                <a:ext uri="{FF2B5EF4-FFF2-40B4-BE49-F238E27FC236}">
                  <a16:creationId xmlns:a16="http://schemas.microsoft.com/office/drawing/2014/main" id="{C5253508-1941-41B4-8E1A-EAF652827F1A}"/>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5" name="Rectangle 84">
              <a:extLst>
                <a:ext uri="{FF2B5EF4-FFF2-40B4-BE49-F238E27FC236}">
                  <a16:creationId xmlns:a16="http://schemas.microsoft.com/office/drawing/2014/main" id="{6A3A2706-CCF4-4EE1-997A-EA7CE48BF048}"/>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7" name="Straight Arrow Connector 86">
              <a:extLst>
                <a:ext uri="{FF2B5EF4-FFF2-40B4-BE49-F238E27FC236}">
                  <a16:creationId xmlns:a16="http://schemas.microsoft.com/office/drawing/2014/main" id="{722E3990-F57A-4450-9393-6C6C3DE7A295}"/>
                </a:ext>
              </a:extLst>
            </p:cNvPr>
            <p:cNvCxnSpPr>
              <a:stCxn id="83" idx="3"/>
              <a:endCxn id="8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FF38CD3-97CB-4E72-825F-A14FB8E07D9D}"/>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95" name="Title 3">
            <a:extLst>
              <a:ext uri="{FF2B5EF4-FFF2-40B4-BE49-F238E27FC236}">
                <a16:creationId xmlns:a16="http://schemas.microsoft.com/office/drawing/2014/main" id="{8C5FFC6F-AD64-45B1-93A7-CEF0B4BE145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Process Integration Style</a:t>
            </a:r>
            <a:br>
              <a:rPr lang="en-US" dirty="0">
                <a:solidFill>
                  <a:srgbClr val="000000"/>
                </a:solidFill>
                <a:latin typeface="Arial"/>
              </a:rPr>
            </a:br>
            <a:r>
              <a:rPr lang="en-US" sz="2000" b="0" dirty="0">
                <a:solidFill>
                  <a:srgbClr val="000000"/>
                </a:solidFill>
                <a:latin typeface="Arial"/>
              </a:rPr>
              <a:t>SAP Cloud Platform Integration &amp; SAP Process Orchestration </a:t>
            </a:r>
          </a:p>
        </p:txBody>
      </p:sp>
      <p:grpSp>
        <p:nvGrpSpPr>
          <p:cNvPr id="7" name="Group 6">
            <a:extLst>
              <a:ext uri="{FF2B5EF4-FFF2-40B4-BE49-F238E27FC236}">
                <a16:creationId xmlns:a16="http://schemas.microsoft.com/office/drawing/2014/main" id="{8A931429-F154-4EE2-9789-A16006E2C863}"/>
              </a:ext>
            </a:extLst>
          </p:cNvPr>
          <p:cNvGrpSpPr/>
          <p:nvPr/>
        </p:nvGrpSpPr>
        <p:grpSpPr>
          <a:xfrm>
            <a:off x="8794043" y="1400808"/>
            <a:ext cx="3006725" cy="3113869"/>
            <a:chOff x="8794043" y="1400808"/>
            <a:chExt cx="3006725" cy="3113869"/>
          </a:xfrm>
        </p:grpSpPr>
        <p:sp>
          <p:nvSpPr>
            <p:cNvPr id="25" name="TextBox 24">
              <a:extLst>
                <a:ext uri="{FF2B5EF4-FFF2-40B4-BE49-F238E27FC236}">
                  <a16:creationId xmlns:a16="http://schemas.microsoft.com/office/drawing/2014/main" id="{6A6B7B1A-05D4-423E-955E-E65DA3EE9489}"/>
                </a:ext>
              </a:extLst>
            </p:cNvPr>
            <p:cNvSpPr txBox="1"/>
            <p:nvPr/>
          </p:nvSpPr>
          <p:spPr>
            <a:xfrm>
              <a:off x="8839813" y="1427567"/>
              <a:ext cx="2960955" cy="3087110"/>
            </a:xfrm>
            <a:prstGeom prst="rect">
              <a:avLst/>
            </a:prstGeom>
            <a:solidFill>
              <a:schemeClr val="bg1">
                <a:lumMod val="85000"/>
              </a:schemeClr>
            </a:solidFill>
          </p:spPr>
          <p:txBody>
            <a:bodyPr wrap="square" lIns="72000" tIns="792000" rIns="72000" bIns="36000" rtlCol="0" anchor="t">
              <a:noAutofit/>
            </a:bodyPr>
            <a:lstStyle/>
            <a:p>
              <a:pPr lvl="0" defTabSz="661988" eaLnBrk="0" fontAlgn="base" hangingPunct="0">
                <a:spcBef>
                  <a:spcPts val="600"/>
                </a:spcBef>
                <a:spcAft>
                  <a:spcPct val="0"/>
                </a:spcAft>
                <a:defRPr/>
              </a:pPr>
              <a:r>
                <a:rPr lang="en-US" sz="1100" kern="0" dirty="0">
                  <a:solidFill>
                    <a:srgbClr val="000000"/>
                  </a:solidFill>
                  <a:latin typeface="Arial"/>
                </a:rPr>
                <a:t>SAP Cloud Platform Integration and SAP Process Orchestration build the foundation of SAP’s integration strategy for supporting A2A, B2B, B2G and  master data synchronization use cases. Both technologies are complementary. </a:t>
              </a:r>
            </a:p>
            <a:p>
              <a:pPr lvl="0" defTabSz="661988" eaLnBrk="0" fontAlgn="base" hangingPunct="0">
                <a:spcBef>
                  <a:spcPts val="600"/>
                </a:spcBef>
                <a:spcAft>
                  <a:spcPct val="0"/>
                </a:spcAft>
                <a:defRPr/>
              </a:pPr>
              <a:r>
                <a:rPr lang="en-US" sz="1100" b="1" kern="0" dirty="0">
                  <a:solidFill>
                    <a:srgbClr val="000000"/>
                  </a:solidFill>
                  <a:latin typeface="Arial"/>
                </a:rPr>
                <a:t>Source and further Information: </a:t>
              </a:r>
              <a:br>
                <a:rPr lang="en-US" sz="1100" b="1" kern="0" dirty="0">
                  <a:solidFill>
                    <a:srgbClr val="000000"/>
                  </a:solidFill>
                  <a:latin typeface="Arial"/>
                </a:rPr>
              </a:br>
              <a:r>
                <a:rPr lang="en-US" sz="1100" kern="0" dirty="0">
                  <a:solidFill>
                    <a:srgbClr val="000000"/>
                  </a:solidFill>
                  <a:latin typeface="Arial"/>
                  <a:hlinkClick r:id="rId3"/>
                </a:rPr>
                <a:t>CIO Guide: Process and Data Integration in Hybrid Landscapes</a:t>
              </a:r>
              <a:r>
                <a:rPr lang="en-US" sz="1100" kern="0" dirty="0">
                  <a:solidFill>
                    <a:srgbClr val="000000"/>
                  </a:solidFill>
                  <a:latin typeface="Arial"/>
                </a:rPr>
                <a:t>. </a:t>
              </a:r>
              <a:br>
                <a:rPr lang="en-US" sz="1100" kern="0" dirty="0">
                  <a:solidFill>
                    <a:srgbClr val="000000"/>
                  </a:solidFill>
                  <a:latin typeface="Arial"/>
                </a:rPr>
              </a:br>
              <a:endParaRPr lang="en-US" sz="1100" kern="0" dirty="0">
                <a:solidFill>
                  <a:srgbClr val="000000"/>
                </a:solidFill>
                <a:latin typeface="Arial"/>
              </a:endParaRPr>
            </a:p>
          </p:txBody>
        </p:sp>
        <p:grpSp>
          <p:nvGrpSpPr>
            <p:cNvPr id="33" name="Group 32">
              <a:extLst>
                <a:ext uri="{FF2B5EF4-FFF2-40B4-BE49-F238E27FC236}">
                  <a16:creationId xmlns:a16="http://schemas.microsoft.com/office/drawing/2014/main" id="{BDE9FC59-A711-4687-B59C-48184F710E53}"/>
                </a:ext>
              </a:extLst>
            </p:cNvPr>
            <p:cNvGrpSpPr/>
            <p:nvPr/>
          </p:nvGrpSpPr>
          <p:grpSpPr>
            <a:xfrm>
              <a:off x="8794043" y="1400808"/>
              <a:ext cx="1504216" cy="642700"/>
              <a:chOff x="8288501" y="1546260"/>
              <a:chExt cx="1504216" cy="642700"/>
            </a:xfrm>
          </p:grpSpPr>
          <p:grpSp>
            <p:nvGrpSpPr>
              <p:cNvPr id="34" name="Group 33">
                <a:extLst>
                  <a:ext uri="{FF2B5EF4-FFF2-40B4-BE49-F238E27FC236}">
                    <a16:creationId xmlns:a16="http://schemas.microsoft.com/office/drawing/2014/main" id="{30BA4683-9807-4E36-BF21-5275DE1F91E6}"/>
                  </a:ext>
                </a:extLst>
              </p:cNvPr>
              <p:cNvGrpSpPr/>
              <p:nvPr/>
            </p:nvGrpSpPr>
            <p:grpSpPr>
              <a:xfrm>
                <a:off x="8335599" y="1573603"/>
                <a:ext cx="1457118" cy="615357"/>
                <a:chOff x="539890" y="5608167"/>
                <a:chExt cx="1457118" cy="1120882"/>
              </a:xfrm>
            </p:grpSpPr>
            <p:sp>
              <p:nvSpPr>
                <p:cNvPr id="38" name="TextBox 37">
                  <a:extLst>
                    <a:ext uri="{FF2B5EF4-FFF2-40B4-BE49-F238E27FC236}">
                      <a16:creationId xmlns:a16="http://schemas.microsoft.com/office/drawing/2014/main" id="{325808A8-F8F4-490B-861A-7AF446E65926}"/>
                    </a:ext>
                  </a:extLst>
                </p:cNvPr>
                <p:cNvSpPr txBox="1"/>
                <p:nvPr/>
              </p:nvSpPr>
              <p:spPr>
                <a:xfrm>
                  <a:off x="890339" y="5608169"/>
                  <a:ext cx="1106669" cy="1120880"/>
                </a:xfrm>
                <a:prstGeom prst="rect">
                  <a:avLst/>
                </a:prstGeom>
                <a:solidFill>
                  <a:schemeClr val="tx1"/>
                </a:solidFill>
              </p:spPr>
              <p:txBody>
                <a:bodyPr wrap="square" lIns="72000" tIns="252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39" name="TextBox 38">
                  <a:extLst>
                    <a:ext uri="{FF2B5EF4-FFF2-40B4-BE49-F238E27FC236}">
                      <a16:creationId xmlns:a16="http://schemas.microsoft.com/office/drawing/2014/main" id="{BF8DF545-A25D-4671-87E2-6BB079304F2A}"/>
                    </a:ext>
                  </a:extLst>
                </p:cNvPr>
                <p:cNvSpPr txBox="1"/>
                <p:nvPr/>
              </p:nvSpPr>
              <p:spPr>
                <a:xfrm>
                  <a:off x="539890" y="5608167"/>
                  <a:ext cx="432191" cy="1120869"/>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grpSp>
          <p:cxnSp>
            <p:nvCxnSpPr>
              <p:cNvPr id="35" name="Straight Connector 34">
                <a:extLst>
                  <a:ext uri="{FF2B5EF4-FFF2-40B4-BE49-F238E27FC236}">
                    <a16:creationId xmlns:a16="http://schemas.microsoft.com/office/drawing/2014/main" id="{2FDDB459-3F5A-4DD5-B79B-6D10253A035C}"/>
                  </a:ext>
                </a:extLst>
              </p:cNvPr>
              <p:cNvCxnSpPr>
                <a:cxnSpLocks/>
              </p:cNvCxnSpPr>
              <p:nvPr/>
            </p:nvCxnSpPr>
            <p:spPr>
              <a:xfrm>
                <a:off x="8773643" y="1546260"/>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FE75D3C-DB0E-48D5-A802-A1137F3AFE8B}"/>
                  </a:ext>
                </a:extLst>
              </p:cNvPr>
              <p:cNvCxnSpPr>
                <a:cxnSpLocks/>
              </p:cNvCxnSpPr>
              <p:nvPr/>
            </p:nvCxnSpPr>
            <p:spPr>
              <a:xfrm flipH="1">
                <a:off x="8725994" y="2086625"/>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0336D1FF-76BB-47FE-9787-D8AD3B0FA7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8501" y="1625898"/>
                <a:ext cx="530373" cy="530373"/>
              </a:xfrm>
              <a:prstGeom prst="rect">
                <a:avLst/>
              </a:prstGeom>
            </p:spPr>
          </p:pic>
        </p:grpSp>
      </p:grpSp>
      <p:pic>
        <p:nvPicPr>
          <p:cNvPr id="2" name="Picture 1">
            <a:extLst>
              <a:ext uri="{FF2B5EF4-FFF2-40B4-BE49-F238E27FC236}">
                <a16:creationId xmlns:a16="http://schemas.microsoft.com/office/drawing/2014/main" id="{BF151ACE-4A2C-4D62-A59D-52B88C663B01}"/>
              </a:ext>
            </a:extLst>
          </p:cNvPr>
          <p:cNvPicPr>
            <a:picLocks noChangeAspect="1"/>
          </p:cNvPicPr>
          <p:nvPr/>
        </p:nvPicPr>
        <p:blipFill>
          <a:blip r:embed="rId5"/>
          <a:stretch>
            <a:fillRect/>
          </a:stretch>
        </p:blipFill>
        <p:spPr>
          <a:xfrm>
            <a:off x="480228" y="1274317"/>
            <a:ext cx="7891848" cy="5268621"/>
          </a:xfrm>
          <a:prstGeom prst="rect">
            <a:avLst/>
          </a:prstGeom>
        </p:spPr>
      </p:pic>
    </p:spTree>
    <p:extLst>
      <p:ext uri="{BB962C8B-B14F-4D97-AF65-F5344CB8AC3E}">
        <p14:creationId xmlns:p14="http://schemas.microsoft.com/office/powerpoint/2010/main" val="38468666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6FABB-44CA-4ADC-9A45-E6C4FD6EA226}"/>
              </a:ext>
            </a:extLst>
          </p:cNvPr>
          <p:cNvSpPr>
            <a:spLocks noGrp="1"/>
          </p:cNvSpPr>
          <p:nvPr>
            <p:ph type="sldNum" sz="quarter" idx="12"/>
          </p:nvPr>
        </p:nvSpPr>
        <p:spPr/>
        <p:txBody>
          <a:bodyPr/>
          <a:lstStyle/>
          <a:p>
            <a:fld id="{DB6A9238-A6DB-4432-B073-8C8D0256CD0B}" type="slidenum">
              <a:rPr lang="de-DE" sz="1000" smtClean="0"/>
              <a:pPr/>
              <a:t>43</a:t>
            </a:fld>
            <a:endParaRPr lang="de-DE" sz="1000" dirty="0"/>
          </a:p>
        </p:txBody>
      </p:sp>
      <p:grpSp>
        <p:nvGrpSpPr>
          <p:cNvPr id="82" name="Group 81">
            <a:extLst>
              <a:ext uri="{FF2B5EF4-FFF2-40B4-BE49-F238E27FC236}">
                <a16:creationId xmlns:a16="http://schemas.microsoft.com/office/drawing/2014/main" id="{9D99D5EA-789A-493C-9114-9B568BE4B003}"/>
              </a:ext>
            </a:extLst>
          </p:cNvPr>
          <p:cNvGrpSpPr/>
          <p:nvPr/>
        </p:nvGrpSpPr>
        <p:grpSpPr>
          <a:xfrm>
            <a:off x="8372079" y="467378"/>
            <a:ext cx="3410607" cy="677108"/>
            <a:chOff x="8348701" y="504000"/>
            <a:chExt cx="3410607" cy="677108"/>
          </a:xfrm>
        </p:grpSpPr>
        <p:sp>
          <p:nvSpPr>
            <p:cNvPr id="83" name="Rectangle 82">
              <a:extLst>
                <a:ext uri="{FF2B5EF4-FFF2-40B4-BE49-F238E27FC236}">
                  <a16:creationId xmlns:a16="http://schemas.microsoft.com/office/drawing/2014/main" id="{1F46B90E-5B2B-440D-AC52-BECECEA4189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4" name="Rectangle 83">
              <a:extLst>
                <a:ext uri="{FF2B5EF4-FFF2-40B4-BE49-F238E27FC236}">
                  <a16:creationId xmlns:a16="http://schemas.microsoft.com/office/drawing/2014/main" id="{C5253508-1941-41B4-8E1A-EAF652827F1A}"/>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5" name="Rectangle 84">
              <a:extLst>
                <a:ext uri="{FF2B5EF4-FFF2-40B4-BE49-F238E27FC236}">
                  <a16:creationId xmlns:a16="http://schemas.microsoft.com/office/drawing/2014/main" id="{6A3A2706-CCF4-4EE1-997A-EA7CE48BF048}"/>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7" name="Straight Arrow Connector 86">
              <a:extLst>
                <a:ext uri="{FF2B5EF4-FFF2-40B4-BE49-F238E27FC236}">
                  <a16:creationId xmlns:a16="http://schemas.microsoft.com/office/drawing/2014/main" id="{722E3990-F57A-4450-9393-6C6C3DE7A295}"/>
                </a:ext>
              </a:extLst>
            </p:cNvPr>
            <p:cNvCxnSpPr>
              <a:stCxn id="83" idx="3"/>
              <a:endCxn id="8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FF38CD3-97CB-4E72-825F-A14FB8E07D9D}"/>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95" name="Title 3">
            <a:extLst>
              <a:ext uri="{FF2B5EF4-FFF2-40B4-BE49-F238E27FC236}">
                <a16:creationId xmlns:a16="http://schemas.microsoft.com/office/drawing/2014/main" id="{8C5FFC6F-AD64-45B1-93A7-CEF0B4BE145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Process Integration Style</a:t>
            </a:r>
            <a:br>
              <a:rPr lang="en-US" dirty="0">
                <a:solidFill>
                  <a:srgbClr val="000000"/>
                </a:solidFill>
                <a:latin typeface="Arial"/>
              </a:rPr>
            </a:br>
            <a:r>
              <a:rPr lang="en-US" sz="2000" b="0" dirty="0">
                <a:solidFill>
                  <a:srgbClr val="000000"/>
                </a:solidFill>
                <a:latin typeface="Arial"/>
              </a:rPr>
              <a:t>SAP Application Interface Framework (AIF)</a:t>
            </a:r>
          </a:p>
        </p:txBody>
      </p:sp>
      <p:grpSp>
        <p:nvGrpSpPr>
          <p:cNvPr id="3" name="Group 2">
            <a:extLst>
              <a:ext uri="{FF2B5EF4-FFF2-40B4-BE49-F238E27FC236}">
                <a16:creationId xmlns:a16="http://schemas.microsoft.com/office/drawing/2014/main" id="{AD89C288-C2FD-4339-9D27-EEAD588EBFB4}"/>
              </a:ext>
            </a:extLst>
          </p:cNvPr>
          <p:cNvGrpSpPr/>
          <p:nvPr/>
        </p:nvGrpSpPr>
        <p:grpSpPr>
          <a:xfrm>
            <a:off x="340575" y="5990480"/>
            <a:ext cx="11338588" cy="677653"/>
            <a:chOff x="340575" y="5990480"/>
            <a:chExt cx="11338588" cy="677653"/>
          </a:xfrm>
        </p:grpSpPr>
        <p:grpSp>
          <p:nvGrpSpPr>
            <p:cNvPr id="18" name="Group 17">
              <a:extLst>
                <a:ext uri="{FF2B5EF4-FFF2-40B4-BE49-F238E27FC236}">
                  <a16:creationId xmlns:a16="http://schemas.microsoft.com/office/drawing/2014/main" id="{A76CA782-33BE-4D79-A0C7-D37A1ABED021}"/>
                </a:ext>
              </a:extLst>
            </p:cNvPr>
            <p:cNvGrpSpPr/>
            <p:nvPr/>
          </p:nvGrpSpPr>
          <p:grpSpPr>
            <a:xfrm>
              <a:off x="444527" y="6011703"/>
              <a:ext cx="11234636" cy="656430"/>
              <a:chOff x="778585" y="5946478"/>
              <a:chExt cx="10693939" cy="656430"/>
            </a:xfrm>
          </p:grpSpPr>
          <p:sp>
            <p:nvSpPr>
              <p:cNvPr id="20" name="TextBox 19">
                <a:extLst>
                  <a:ext uri="{FF2B5EF4-FFF2-40B4-BE49-F238E27FC236}">
                    <a16:creationId xmlns:a16="http://schemas.microsoft.com/office/drawing/2014/main" id="{E426C2FA-D1DD-44E8-8E77-02D060C6CEF6}"/>
                  </a:ext>
                </a:extLst>
              </p:cNvPr>
              <p:cNvSpPr txBox="1"/>
              <p:nvPr/>
            </p:nvSpPr>
            <p:spPr>
              <a:xfrm>
                <a:off x="2235702" y="5946484"/>
                <a:ext cx="9236822" cy="656420"/>
              </a:xfrm>
              <a:prstGeom prst="rect">
                <a:avLst/>
              </a:prstGeom>
              <a:solidFill>
                <a:schemeClr val="bg1">
                  <a:lumMod val="85000"/>
                </a:schemeClr>
              </a:solidFill>
            </p:spPr>
            <p:txBody>
              <a:bodyPr wrap="square" lIns="72000" tIns="36000" rIns="72000" bIns="36000" rtlCol="0" anchor="t">
                <a:noAutofit/>
              </a:bodyPr>
              <a:lstStyle/>
              <a:p>
                <a:pPr lvl="0" defTabSz="661988" eaLnBrk="0" fontAlgn="base" hangingPunct="0">
                  <a:spcBef>
                    <a:spcPts val="600"/>
                  </a:spcBef>
                  <a:spcAft>
                    <a:spcPct val="0"/>
                  </a:spcAft>
                  <a:defRPr/>
                </a:pPr>
                <a:r>
                  <a:rPr lang="en-US" sz="1100" kern="0" dirty="0">
                    <a:solidFill>
                      <a:srgbClr val="000000"/>
                    </a:solidFill>
                    <a:latin typeface="Arial"/>
                  </a:rPr>
                  <a:t>SAP Application Interface Framework (AIF) complements SAP Cloud Platform Integration and SAP Process Orchestration with a deep integration capability into the application layer of SAP S/4HANA or SAP Business Suite. Among others, it provides monitoring and error handling for business users.</a:t>
                </a:r>
              </a:p>
              <a:p>
                <a:pPr lvl="0" defTabSz="661988" eaLnBrk="0" fontAlgn="base" hangingPunct="0">
                  <a:spcBef>
                    <a:spcPts val="600"/>
                  </a:spcBef>
                  <a:spcAft>
                    <a:spcPct val="0"/>
                  </a:spcAft>
                  <a:defRPr/>
                </a:pPr>
                <a:r>
                  <a:rPr lang="en-US" sz="1100" b="1" kern="0" dirty="0">
                    <a:solidFill>
                      <a:srgbClr val="000000"/>
                    </a:solidFill>
                    <a:latin typeface="Arial"/>
                  </a:rPr>
                  <a:t>Source and further Information: </a:t>
                </a:r>
                <a:r>
                  <a:rPr lang="en-US" sz="1100" kern="0" dirty="0">
                    <a:solidFill>
                      <a:srgbClr val="000000"/>
                    </a:solidFill>
                    <a:latin typeface="Arial"/>
                    <a:hlinkClick r:id="rId3"/>
                  </a:rPr>
                  <a:t>CIO Guide: Process and Data Integration in Hybrid Landscapes</a:t>
                </a:r>
                <a:r>
                  <a:rPr lang="en-US" sz="1100" kern="0" dirty="0">
                    <a:solidFill>
                      <a:srgbClr val="000000"/>
                    </a:solidFill>
                    <a:latin typeface="Arial"/>
                  </a:rPr>
                  <a:t>.</a:t>
                </a:r>
              </a:p>
            </p:txBody>
          </p:sp>
          <p:sp>
            <p:nvSpPr>
              <p:cNvPr id="21" name="TextBox 20">
                <a:extLst>
                  <a:ext uri="{FF2B5EF4-FFF2-40B4-BE49-F238E27FC236}">
                    <a16:creationId xmlns:a16="http://schemas.microsoft.com/office/drawing/2014/main" id="{238C168A-A053-4F8E-8FAB-1836DE1DB20F}"/>
                  </a:ext>
                </a:extLst>
              </p:cNvPr>
              <p:cNvSpPr txBox="1"/>
              <p:nvPr/>
            </p:nvSpPr>
            <p:spPr>
              <a:xfrm>
                <a:off x="1129034" y="5946484"/>
                <a:ext cx="1106669" cy="656424"/>
              </a:xfrm>
              <a:prstGeom prst="rect">
                <a:avLst/>
              </a:prstGeom>
              <a:solidFill>
                <a:schemeClr val="tx1"/>
              </a:solidFill>
            </p:spPr>
            <p:txBody>
              <a:bodyPr wrap="square" lIns="72000" tIns="288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Explanation</a:t>
                </a:r>
              </a:p>
            </p:txBody>
          </p:sp>
          <p:sp>
            <p:nvSpPr>
              <p:cNvPr id="22" name="TextBox 21">
                <a:extLst>
                  <a:ext uri="{FF2B5EF4-FFF2-40B4-BE49-F238E27FC236}">
                    <a16:creationId xmlns:a16="http://schemas.microsoft.com/office/drawing/2014/main" id="{7DD8F456-392E-453B-A481-4CA8A9764734}"/>
                  </a:ext>
                </a:extLst>
              </p:cNvPr>
              <p:cNvSpPr txBox="1"/>
              <p:nvPr/>
            </p:nvSpPr>
            <p:spPr>
              <a:xfrm>
                <a:off x="778585" y="5946478"/>
                <a:ext cx="432191" cy="656425"/>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23" name="Straight Connector 22">
                <a:extLst>
                  <a:ext uri="{FF2B5EF4-FFF2-40B4-BE49-F238E27FC236}">
                    <a16:creationId xmlns:a16="http://schemas.microsoft.com/office/drawing/2014/main" id="{A00B44C3-494B-4F77-905D-479EA3E23171}"/>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345262-C1F8-44CD-9629-3AF23A8CCDC5}"/>
                  </a:ext>
                </a:extLst>
              </p:cNvPr>
              <p:cNvCxnSpPr>
                <a:cxnSpLocks/>
              </p:cNvCxnSpPr>
              <p:nvPr/>
            </p:nvCxnSpPr>
            <p:spPr>
              <a:xfrm flipH="1">
                <a:off x="1178420" y="6497440"/>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EFF9A39D-23F3-4377-AE14-2651EE946B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575" y="5990480"/>
              <a:ext cx="661946" cy="647068"/>
            </a:xfrm>
            <a:prstGeom prst="rect">
              <a:avLst/>
            </a:prstGeom>
          </p:spPr>
        </p:pic>
      </p:grpSp>
      <p:pic>
        <p:nvPicPr>
          <p:cNvPr id="2" name="Picture 1">
            <a:extLst>
              <a:ext uri="{FF2B5EF4-FFF2-40B4-BE49-F238E27FC236}">
                <a16:creationId xmlns:a16="http://schemas.microsoft.com/office/drawing/2014/main" id="{0139B6F7-BF9D-42B6-82F8-808BDCE3DD97}"/>
              </a:ext>
            </a:extLst>
          </p:cNvPr>
          <p:cNvPicPr>
            <a:picLocks noChangeAspect="1"/>
          </p:cNvPicPr>
          <p:nvPr/>
        </p:nvPicPr>
        <p:blipFill>
          <a:blip r:embed="rId5"/>
          <a:stretch>
            <a:fillRect/>
          </a:stretch>
        </p:blipFill>
        <p:spPr>
          <a:xfrm>
            <a:off x="2199216" y="1450351"/>
            <a:ext cx="8077781" cy="4480819"/>
          </a:xfrm>
          <a:prstGeom prst="rect">
            <a:avLst/>
          </a:prstGeom>
        </p:spPr>
      </p:pic>
    </p:spTree>
    <p:extLst>
      <p:ext uri="{BB962C8B-B14F-4D97-AF65-F5344CB8AC3E}">
        <p14:creationId xmlns:p14="http://schemas.microsoft.com/office/powerpoint/2010/main" val="2671543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6FABB-44CA-4ADC-9A45-E6C4FD6EA226}"/>
              </a:ext>
            </a:extLst>
          </p:cNvPr>
          <p:cNvSpPr>
            <a:spLocks noGrp="1"/>
          </p:cNvSpPr>
          <p:nvPr>
            <p:ph type="sldNum" sz="quarter" idx="12"/>
          </p:nvPr>
        </p:nvSpPr>
        <p:spPr/>
        <p:txBody>
          <a:bodyPr/>
          <a:lstStyle/>
          <a:p>
            <a:fld id="{DB6A9238-A6DB-4432-B073-8C8D0256CD0B}" type="slidenum">
              <a:rPr lang="de-DE" sz="1000" smtClean="0"/>
              <a:pPr/>
              <a:t>44</a:t>
            </a:fld>
            <a:endParaRPr lang="de-DE" sz="1000" dirty="0"/>
          </a:p>
        </p:txBody>
      </p:sp>
      <p:grpSp>
        <p:nvGrpSpPr>
          <p:cNvPr id="82" name="Group 81">
            <a:extLst>
              <a:ext uri="{FF2B5EF4-FFF2-40B4-BE49-F238E27FC236}">
                <a16:creationId xmlns:a16="http://schemas.microsoft.com/office/drawing/2014/main" id="{9D99D5EA-789A-493C-9114-9B568BE4B003}"/>
              </a:ext>
            </a:extLst>
          </p:cNvPr>
          <p:cNvGrpSpPr/>
          <p:nvPr/>
        </p:nvGrpSpPr>
        <p:grpSpPr>
          <a:xfrm>
            <a:off x="8372079" y="467378"/>
            <a:ext cx="3410607" cy="677108"/>
            <a:chOff x="8348701" y="504000"/>
            <a:chExt cx="3410607" cy="677108"/>
          </a:xfrm>
        </p:grpSpPr>
        <p:sp>
          <p:nvSpPr>
            <p:cNvPr id="83" name="Rectangle 82">
              <a:extLst>
                <a:ext uri="{FF2B5EF4-FFF2-40B4-BE49-F238E27FC236}">
                  <a16:creationId xmlns:a16="http://schemas.microsoft.com/office/drawing/2014/main" id="{1F46B90E-5B2B-440D-AC52-BECECEA4189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4" name="Rectangle 83">
              <a:extLst>
                <a:ext uri="{FF2B5EF4-FFF2-40B4-BE49-F238E27FC236}">
                  <a16:creationId xmlns:a16="http://schemas.microsoft.com/office/drawing/2014/main" id="{C5253508-1941-41B4-8E1A-EAF652827F1A}"/>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5" name="Rectangle 84">
              <a:extLst>
                <a:ext uri="{FF2B5EF4-FFF2-40B4-BE49-F238E27FC236}">
                  <a16:creationId xmlns:a16="http://schemas.microsoft.com/office/drawing/2014/main" id="{6A3A2706-CCF4-4EE1-997A-EA7CE48BF048}"/>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7" name="Straight Arrow Connector 86">
              <a:extLst>
                <a:ext uri="{FF2B5EF4-FFF2-40B4-BE49-F238E27FC236}">
                  <a16:creationId xmlns:a16="http://schemas.microsoft.com/office/drawing/2014/main" id="{722E3990-F57A-4450-9393-6C6C3DE7A295}"/>
                </a:ext>
              </a:extLst>
            </p:cNvPr>
            <p:cNvCxnSpPr>
              <a:stCxn id="83" idx="3"/>
              <a:endCxn id="8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FF38CD3-97CB-4E72-825F-A14FB8E07D9D}"/>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95" name="Title 3">
            <a:extLst>
              <a:ext uri="{FF2B5EF4-FFF2-40B4-BE49-F238E27FC236}">
                <a16:creationId xmlns:a16="http://schemas.microsoft.com/office/drawing/2014/main" id="{8C5FFC6F-AD64-45B1-93A7-CEF0B4BE145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Process Integration Style</a:t>
            </a:r>
            <a:br>
              <a:rPr lang="en-US" dirty="0">
                <a:solidFill>
                  <a:srgbClr val="000000"/>
                </a:solidFill>
                <a:latin typeface="Arial"/>
              </a:rPr>
            </a:br>
            <a:r>
              <a:rPr lang="en-US" sz="2000" b="0" dirty="0">
                <a:solidFill>
                  <a:srgbClr val="000000"/>
                </a:solidFill>
                <a:latin typeface="Arial"/>
              </a:rPr>
              <a:t>Sample Integration Patterns – Integration and Application Layer</a:t>
            </a:r>
          </a:p>
        </p:txBody>
      </p:sp>
      <p:grpSp>
        <p:nvGrpSpPr>
          <p:cNvPr id="18" name="Group 17">
            <a:extLst>
              <a:ext uri="{FF2B5EF4-FFF2-40B4-BE49-F238E27FC236}">
                <a16:creationId xmlns:a16="http://schemas.microsoft.com/office/drawing/2014/main" id="{A76CA782-33BE-4D79-A0C7-D37A1ABED021}"/>
              </a:ext>
            </a:extLst>
          </p:cNvPr>
          <p:cNvGrpSpPr/>
          <p:nvPr/>
        </p:nvGrpSpPr>
        <p:grpSpPr>
          <a:xfrm>
            <a:off x="444527" y="6011703"/>
            <a:ext cx="11234636" cy="656430"/>
            <a:chOff x="778585" y="5946478"/>
            <a:chExt cx="10693939" cy="656430"/>
          </a:xfrm>
        </p:grpSpPr>
        <p:sp>
          <p:nvSpPr>
            <p:cNvPr id="20" name="TextBox 19">
              <a:extLst>
                <a:ext uri="{FF2B5EF4-FFF2-40B4-BE49-F238E27FC236}">
                  <a16:creationId xmlns:a16="http://schemas.microsoft.com/office/drawing/2014/main" id="{E426C2FA-D1DD-44E8-8E77-02D060C6CEF6}"/>
                </a:ext>
              </a:extLst>
            </p:cNvPr>
            <p:cNvSpPr txBox="1"/>
            <p:nvPr/>
          </p:nvSpPr>
          <p:spPr>
            <a:xfrm>
              <a:off x="2235702" y="5946484"/>
              <a:ext cx="9236822" cy="656420"/>
            </a:xfrm>
            <a:prstGeom prst="rect">
              <a:avLst/>
            </a:prstGeom>
            <a:solidFill>
              <a:schemeClr val="bg1">
                <a:lumMod val="85000"/>
              </a:schemeClr>
            </a:solidFill>
          </p:spPr>
          <p:txBody>
            <a:bodyPr wrap="square" lIns="72000" tIns="36000" rIns="72000" bIns="36000" rtlCol="0" anchor="t">
              <a:noAutofit/>
            </a:bodyPr>
            <a:lstStyle/>
            <a:p>
              <a:pPr lvl="0" defTabSz="661988" eaLnBrk="0" fontAlgn="base" hangingPunct="0">
                <a:spcBef>
                  <a:spcPts val="600"/>
                </a:spcBef>
                <a:spcAft>
                  <a:spcPct val="0"/>
                </a:spcAft>
                <a:defRPr/>
              </a:pPr>
              <a:r>
                <a:rPr lang="en-US" sz="1100" kern="0" dirty="0">
                  <a:solidFill>
                    <a:srgbClr val="000000"/>
                  </a:solidFill>
                  <a:latin typeface="Arial"/>
                </a:rPr>
                <a:t>A key question for integration architects is which patterns to implement in the integration layer and which patterns to implement in the application layer. This slide lists some typical patterns and their best practices and can be extended/adapted to capture best practices in your organization. </a:t>
              </a:r>
            </a:p>
            <a:p>
              <a:pPr lvl="0" defTabSz="661988" eaLnBrk="0" fontAlgn="base" hangingPunct="0">
                <a:spcBef>
                  <a:spcPts val="600"/>
                </a:spcBef>
                <a:spcAft>
                  <a:spcPct val="0"/>
                </a:spcAft>
                <a:defRPr/>
              </a:pPr>
              <a:r>
                <a:rPr lang="en-US" sz="1100" b="1" kern="0" dirty="0">
                  <a:solidFill>
                    <a:srgbClr val="000000"/>
                  </a:solidFill>
                  <a:latin typeface="Arial"/>
                </a:rPr>
                <a:t>Source and further Information: </a:t>
              </a:r>
              <a:r>
                <a:rPr lang="en-US" sz="1100" kern="0" dirty="0">
                  <a:solidFill>
                    <a:srgbClr val="000000"/>
                  </a:solidFill>
                  <a:latin typeface="Arial"/>
                  <a:hlinkClick r:id="rId3"/>
                </a:rPr>
                <a:t>CIO Guide: Process and Data Integration in Hybrid Landscapes</a:t>
              </a:r>
              <a:r>
                <a:rPr lang="en-US" sz="1100" kern="0" dirty="0">
                  <a:solidFill>
                    <a:srgbClr val="000000"/>
                  </a:solidFill>
                  <a:latin typeface="Arial"/>
                </a:rPr>
                <a:t>. </a:t>
              </a:r>
            </a:p>
          </p:txBody>
        </p:sp>
        <p:sp>
          <p:nvSpPr>
            <p:cNvPr id="21" name="TextBox 20">
              <a:extLst>
                <a:ext uri="{FF2B5EF4-FFF2-40B4-BE49-F238E27FC236}">
                  <a16:creationId xmlns:a16="http://schemas.microsoft.com/office/drawing/2014/main" id="{238C168A-A053-4F8E-8FAB-1836DE1DB20F}"/>
                </a:ext>
              </a:extLst>
            </p:cNvPr>
            <p:cNvSpPr txBox="1"/>
            <p:nvPr/>
          </p:nvSpPr>
          <p:spPr>
            <a:xfrm>
              <a:off x="1129034" y="5946484"/>
              <a:ext cx="1106669" cy="656424"/>
            </a:xfrm>
            <a:prstGeom prst="rect">
              <a:avLst/>
            </a:prstGeom>
            <a:solidFill>
              <a:schemeClr val="tx1"/>
            </a:solidFill>
          </p:spPr>
          <p:txBody>
            <a:bodyPr wrap="square" lIns="72000" tIns="288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Explanation</a:t>
              </a:r>
            </a:p>
          </p:txBody>
        </p:sp>
        <p:sp>
          <p:nvSpPr>
            <p:cNvPr id="22" name="TextBox 21">
              <a:extLst>
                <a:ext uri="{FF2B5EF4-FFF2-40B4-BE49-F238E27FC236}">
                  <a16:creationId xmlns:a16="http://schemas.microsoft.com/office/drawing/2014/main" id="{7DD8F456-392E-453B-A481-4CA8A9764734}"/>
                </a:ext>
              </a:extLst>
            </p:cNvPr>
            <p:cNvSpPr txBox="1"/>
            <p:nvPr/>
          </p:nvSpPr>
          <p:spPr>
            <a:xfrm>
              <a:off x="778585" y="5946478"/>
              <a:ext cx="432191" cy="656425"/>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23" name="Straight Connector 22">
              <a:extLst>
                <a:ext uri="{FF2B5EF4-FFF2-40B4-BE49-F238E27FC236}">
                  <a16:creationId xmlns:a16="http://schemas.microsoft.com/office/drawing/2014/main" id="{A00B44C3-494B-4F77-905D-479EA3E23171}"/>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345262-C1F8-44CD-9629-3AF23A8CCDC5}"/>
                </a:ext>
              </a:extLst>
            </p:cNvPr>
            <p:cNvCxnSpPr>
              <a:cxnSpLocks/>
            </p:cNvCxnSpPr>
            <p:nvPr/>
          </p:nvCxnSpPr>
          <p:spPr>
            <a:xfrm flipH="1">
              <a:off x="1178420" y="6497440"/>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EFF9A39D-23F3-4377-AE14-2651EE946B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575" y="5990480"/>
            <a:ext cx="661946" cy="647068"/>
          </a:xfrm>
          <a:prstGeom prst="rect">
            <a:avLst/>
          </a:prstGeom>
        </p:spPr>
      </p:pic>
      <p:pic>
        <p:nvPicPr>
          <p:cNvPr id="3" name="Picture 2">
            <a:extLst>
              <a:ext uri="{FF2B5EF4-FFF2-40B4-BE49-F238E27FC236}">
                <a16:creationId xmlns:a16="http://schemas.microsoft.com/office/drawing/2014/main" id="{8AD71582-3664-429C-8642-D1550EB21E4C}"/>
              </a:ext>
            </a:extLst>
          </p:cNvPr>
          <p:cNvPicPr>
            <a:picLocks noChangeAspect="1"/>
          </p:cNvPicPr>
          <p:nvPr/>
        </p:nvPicPr>
        <p:blipFill>
          <a:blip r:embed="rId5"/>
          <a:stretch>
            <a:fillRect/>
          </a:stretch>
        </p:blipFill>
        <p:spPr>
          <a:xfrm>
            <a:off x="1738095" y="1645434"/>
            <a:ext cx="8718288" cy="4178688"/>
          </a:xfrm>
          <a:prstGeom prst="rect">
            <a:avLst/>
          </a:prstGeom>
        </p:spPr>
      </p:pic>
    </p:spTree>
    <p:extLst>
      <p:ext uri="{BB962C8B-B14F-4D97-AF65-F5344CB8AC3E}">
        <p14:creationId xmlns:p14="http://schemas.microsoft.com/office/powerpoint/2010/main" val="30222397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6FABB-44CA-4ADC-9A45-E6C4FD6EA226}"/>
              </a:ext>
            </a:extLst>
          </p:cNvPr>
          <p:cNvSpPr>
            <a:spLocks noGrp="1"/>
          </p:cNvSpPr>
          <p:nvPr>
            <p:ph type="sldNum" sz="quarter" idx="12"/>
          </p:nvPr>
        </p:nvSpPr>
        <p:spPr/>
        <p:txBody>
          <a:bodyPr/>
          <a:lstStyle/>
          <a:p>
            <a:pPr marL="0" marR="0" lvl="0" indent="0" algn="r" defTabSz="1220084" rtl="0" eaLnBrk="1" fontAlgn="auto" latinLnBrk="0" hangingPunct="1">
              <a:lnSpc>
                <a:spcPct val="100000"/>
              </a:lnSpc>
              <a:spcBef>
                <a:spcPts val="0"/>
              </a:spcBef>
              <a:spcAft>
                <a:spcPts val="0"/>
              </a:spcAft>
              <a:buClrTx/>
              <a:buSzTx/>
              <a:buFontTx/>
              <a:buNone/>
              <a:tabLst/>
              <a:defRPr/>
            </a:pPr>
            <a:fld id="{DB6A9238-A6DB-4432-B073-8C8D0256CD0B}" type="slidenum">
              <a:rPr kumimoji="0" lang="de-DE"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1220084" rtl="0" eaLnBrk="1" fontAlgn="auto" latinLnBrk="0" hangingPunct="1">
                <a:lnSpc>
                  <a:spcPct val="100000"/>
                </a:lnSpc>
                <a:spcBef>
                  <a:spcPts val="0"/>
                </a:spcBef>
                <a:spcAft>
                  <a:spcPts val="0"/>
                </a:spcAft>
                <a:buClrTx/>
                <a:buSzTx/>
                <a:buFontTx/>
                <a:buNone/>
                <a:tabLst/>
                <a:defRPr/>
              </a:pPr>
              <a:t>45</a:t>
            </a:fld>
            <a:endParaRPr kumimoji="0" lang="de-DE"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grpSp>
        <p:nvGrpSpPr>
          <p:cNvPr id="82" name="Group 81">
            <a:extLst>
              <a:ext uri="{FF2B5EF4-FFF2-40B4-BE49-F238E27FC236}">
                <a16:creationId xmlns:a16="http://schemas.microsoft.com/office/drawing/2014/main" id="{9D99D5EA-789A-493C-9114-9B568BE4B003}"/>
              </a:ext>
            </a:extLst>
          </p:cNvPr>
          <p:cNvGrpSpPr/>
          <p:nvPr/>
        </p:nvGrpSpPr>
        <p:grpSpPr>
          <a:xfrm>
            <a:off x="8372079" y="467378"/>
            <a:ext cx="3410607" cy="677108"/>
            <a:chOff x="8348701" y="504000"/>
            <a:chExt cx="3410607" cy="677108"/>
          </a:xfrm>
        </p:grpSpPr>
        <p:sp>
          <p:nvSpPr>
            <p:cNvPr id="83" name="Rectangle 82">
              <a:extLst>
                <a:ext uri="{FF2B5EF4-FFF2-40B4-BE49-F238E27FC236}">
                  <a16:creationId xmlns:a16="http://schemas.microsoft.com/office/drawing/2014/main" id="{1F46B90E-5B2B-440D-AC52-BECECEA4189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marL="0" marR="0" lvl="0" indent="0" algn="ctr" defTabSz="913573" rtl="0" eaLnBrk="1" fontAlgn="auto" latinLnBrk="0" hangingPunct="1">
                <a:lnSpc>
                  <a:spcPct val="95000"/>
                </a:lnSpc>
                <a:spcBef>
                  <a:spcPts val="0"/>
                </a:spcBef>
                <a:spcAft>
                  <a:spcPts val="800"/>
                </a:spcAft>
                <a:buClr>
                  <a:srgbClr val="969696"/>
                </a:buClr>
                <a:buSzTx/>
                <a:buFontTx/>
                <a:buNone/>
                <a:tabLst/>
                <a:defRPr/>
              </a:pPr>
              <a:r>
                <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Integration Domains</a:t>
              </a:r>
            </a:p>
          </p:txBody>
        </p:sp>
        <p:sp>
          <p:nvSpPr>
            <p:cNvPr id="84" name="Rectangle 83">
              <a:extLst>
                <a:ext uri="{FF2B5EF4-FFF2-40B4-BE49-F238E27FC236}">
                  <a16:creationId xmlns:a16="http://schemas.microsoft.com/office/drawing/2014/main" id="{C5253508-1941-41B4-8E1A-EAF652827F1A}"/>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marL="0" marR="0" lvl="0" indent="0" algn="ctr" defTabSz="913573" rtl="0" eaLnBrk="1" fontAlgn="auto" latinLnBrk="0" hangingPunct="1">
                <a:lnSpc>
                  <a:spcPct val="95000"/>
                </a:lnSpc>
                <a:spcBef>
                  <a:spcPts val="0"/>
                </a:spcBef>
                <a:spcAft>
                  <a:spcPts val="800"/>
                </a:spcAft>
                <a:buClr>
                  <a:srgbClr val="969696"/>
                </a:buClr>
                <a:buSzTx/>
                <a:buFontTx/>
                <a:buNone/>
                <a:tabLst/>
                <a:defRPr/>
              </a:pPr>
              <a:r>
                <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Integration Styles</a:t>
              </a:r>
            </a:p>
          </p:txBody>
        </p:sp>
        <p:sp>
          <p:nvSpPr>
            <p:cNvPr id="85" name="Rectangle 84">
              <a:extLst>
                <a:ext uri="{FF2B5EF4-FFF2-40B4-BE49-F238E27FC236}">
                  <a16:creationId xmlns:a16="http://schemas.microsoft.com/office/drawing/2014/main" id="{6A3A2706-CCF4-4EE1-997A-EA7CE48BF048}"/>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marL="0" marR="0" lvl="0" indent="0" algn="ctr" defTabSz="913573" rtl="0" eaLnBrk="1" fontAlgn="auto" latinLnBrk="0" hangingPunct="1">
                <a:lnSpc>
                  <a:spcPct val="95000"/>
                </a:lnSpc>
                <a:spcBef>
                  <a:spcPts val="0"/>
                </a:spcBef>
                <a:spcAft>
                  <a:spcPts val="800"/>
                </a:spcAft>
                <a:buClr>
                  <a:srgbClr val="969696"/>
                </a:buClr>
                <a:buSzTx/>
                <a:buFontTx/>
                <a:buNone/>
                <a:tabLst/>
                <a:defRPr/>
              </a:pPr>
              <a:r>
                <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Technology Mapping</a:t>
              </a:r>
            </a:p>
          </p:txBody>
        </p:sp>
        <p:cxnSp>
          <p:nvCxnSpPr>
            <p:cNvPr id="87" name="Straight Arrow Connector 86">
              <a:extLst>
                <a:ext uri="{FF2B5EF4-FFF2-40B4-BE49-F238E27FC236}">
                  <a16:creationId xmlns:a16="http://schemas.microsoft.com/office/drawing/2014/main" id="{722E3990-F57A-4450-9393-6C6C3DE7A295}"/>
                </a:ext>
              </a:extLst>
            </p:cNvPr>
            <p:cNvCxnSpPr>
              <a:stCxn id="83" idx="3"/>
              <a:endCxn id="8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FF38CD3-97CB-4E72-825F-A14FB8E07D9D}"/>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95" name="Title 3">
            <a:extLst>
              <a:ext uri="{FF2B5EF4-FFF2-40B4-BE49-F238E27FC236}">
                <a16:creationId xmlns:a16="http://schemas.microsoft.com/office/drawing/2014/main" id="{8C5FFC6F-AD64-45B1-93A7-CEF0B4BE145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marL="0" marR="0" lvl="0" indent="0" algn="l" defTabSz="1088558"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a:ea typeface="+mj-ea"/>
                <a:cs typeface="+mj-cs"/>
              </a:rPr>
              <a:t>Process Integration Style</a:t>
            </a:r>
            <a:br>
              <a:rPr kumimoji="0" lang="en-US" sz="2400" b="1" i="0" u="none" strike="noStrike" kern="1200" cap="none" spc="0" normalizeH="0" baseline="0" noProof="0" dirty="0">
                <a:ln>
                  <a:noFill/>
                </a:ln>
                <a:solidFill>
                  <a:srgbClr val="000000"/>
                </a:solidFill>
                <a:effectLst/>
                <a:uLnTx/>
                <a:uFillTx/>
                <a:latin typeface="Arial"/>
                <a:ea typeface="+mj-ea"/>
                <a:cs typeface="+mj-cs"/>
              </a:rPr>
            </a:br>
            <a:r>
              <a:rPr kumimoji="0" lang="en-US" sz="2000" b="0" i="0" u="none" strike="noStrike" kern="1200" cap="none" spc="0" normalizeH="0" baseline="0" noProof="0" dirty="0">
                <a:ln>
                  <a:noFill/>
                </a:ln>
                <a:solidFill>
                  <a:srgbClr val="000000"/>
                </a:solidFill>
                <a:effectLst/>
                <a:uLnTx/>
                <a:uFillTx/>
                <a:latin typeface="Arial"/>
                <a:ea typeface="+mj-ea"/>
                <a:cs typeface="+mj-cs"/>
              </a:rPr>
              <a:t>Simplification: Evolution of SAP Integration Content</a:t>
            </a:r>
          </a:p>
        </p:txBody>
      </p:sp>
      <p:grpSp>
        <p:nvGrpSpPr>
          <p:cNvPr id="18" name="Group 17">
            <a:extLst>
              <a:ext uri="{FF2B5EF4-FFF2-40B4-BE49-F238E27FC236}">
                <a16:creationId xmlns:a16="http://schemas.microsoft.com/office/drawing/2014/main" id="{A76CA782-33BE-4D79-A0C7-D37A1ABED021}"/>
              </a:ext>
            </a:extLst>
          </p:cNvPr>
          <p:cNvGrpSpPr/>
          <p:nvPr/>
        </p:nvGrpSpPr>
        <p:grpSpPr>
          <a:xfrm>
            <a:off x="444527" y="6011703"/>
            <a:ext cx="11234636" cy="656430"/>
            <a:chOff x="778585" y="5946478"/>
            <a:chExt cx="10693939" cy="656430"/>
          </a:xfrm>
        </p:grpSpPr>
        <p:sp>
          <p:nvSpPr>
            <p:cNvPr id="20" name="TextBox 19">
              <a:extLst>
                <a:ext uri="{FF2B5EF4-FFF2-40B4-BE49-F238E27FC236}">
                  <a16:creationId xmlns:a16="http://schemas.microsoft.com/office/drawing/2014/main" id="{E426C2FA-D1DD-44E8-8E77-02D060C6CEF6}"/>
                </a:ext>
              </a:extLst>
            </p:cNvPr>
            <p:cNvSpPr txBox="1"/>
            <p:nvPr/>
          </p:nvSpPr>
          <p:spPr>
            <a:xfrm>
              <a:off x="2235702" y="5946484"/>
              <a:ext cx="9236822" cy="656420"/>
            </a:xfrm>
            <a:prstGeom prst="rect">
              <a:avLst/>
            </a:prstGeom>
            <a:solidFill>
              <a:schemeClr val="bg1">
                <a:lumMod val="85000"/>
              </a:schemeClr>
            </a:solidFill>
          </p:spPr>
          <p:txBody>
            <a:bodyPr wrap="square" lIns="72000" tIns="36000" rIns="72000" bIns="36000" rtlCol="0" anchor="t">
              <a:noAutofit/>
            </a:bodyPr>
            <a:lstStyle/>
            <a:p>
              <a:pPr lvl="0" defTabSz="661988" eaLnBrk="0" fontAlgn="base" hangingPunct="0">
                <a:spcBef>
                  <a:spcPts val="600"/>
                </a:spcBef>
                <a:spcAft>
                  <a:spcPct val="0"/>
                </a:spcAft>
                <a:defRPr/>
              </a:pPr>
              <a:r>
                <a:rPr lang="en-US" sz="1100" kern="0" dirty="0">
                  <a:solidFill>
                    <a:srgbClr val="000000"/>
                  </a:solidFill>
                  <a:latin typeface="Arial"/>
                </a:rPr>
                <a:t>SAP plans to develop new integration scenarios between SAP applications based on aligned APIs including route-through content for SAP Cloud Platform Integration. This will minimize integration efforts for new integration scenarios for SAP applications. </a:t>
              </a:r>
            </a:p>
            <a:p>
              <a:pPr lvl="0" defTabSz="661988" eaLnBrk="0" fontAlgn="base" hangingPunct="0">
                <a:spcBef>
                  <a:spcPts val="600"/>
                </a:spcBef>
                <a:spcAft>
                  <a:spcPct val="0"/>
                </a:spcAft>
                <a:defRPr/>
              </a:pPr>
              <a:r>
                <a:rPr kumimoji="0" lang="en-US" sz="1100" b="1" i="0" u="none" strike="noStrike" kern="0" cap="none" spc="0" normalizeH="0" baseline="0" noProof="0" dirty="0">
                  <a:ln>
                    <a:noFill/>
                  </a:ln>
                  <a:solidFill>
                    <a:srgbClr val="000000"/>
                  </a:solidFill>
                  <a:effectLst/>
                  <a:uLnTx/>
                  <a:uFillTx/>
                  <a:latin typeface="Arial"/>
                  <a:ea typeface="+mn-ea"/>
                  <a:cs typeface="+mn-cs"/>
                </a:rPr>
                <a:t>Source and further Information: </a:t>
              </a:r>
              <a:r>
                <a:rPr kumimoji="0" lang="en-US" sz="1100" b="0" i="0" u="none" strike="noStrike" kern="0" cap="none" spc="0" normalizeH="0" baseline="0" noProof="0" dirty="0">
                  <a:ln>
                    <a:noFill/>
                  </a:ln>
                  <a:solidFill>
                    <a:srgbClr val="000000"/>
                  </a:solidFill>
                  <a:effectLst/>
                  <a:uLnTx/>
                  <a:uFillTx/>
                  <a:latin typeface="Arial"/>
                  <a:ea typeface="+mn-ea"/>
                  <a:cs typeface="+mn-cs"/>
                  <a:hlinkClick r:id="rId3"/>
                </a:rPr>
                <a:t>CIO Guide: Process and Data Integration in Hybrid Landscapes</a:t>
              </a:r>
              <a:r>
                <a:rPr kumimoji="0" lang="en-US" sz="1100" b="0" i="0" u="none" strike="noStrike" kern="0" cap="none" spc="0" normalizeH="0" baseline="0" noProof="0" dirty="0">
                  <a:ln>
                    <a:noFill/>
                  </a:ln>
                  <a:solidFill>
                    <a:srgbClr val="000000"/>
                  </a:solidFill>
                  <a:effectLst/>
                  <a:uLnTx/>
                  <a:uFillTx/>
                  <a:latin typeface="Arial"/>
                  <a:ea typeface="+mn-ea"/>
                  <a:cs typeface="+mn-cs"/>
                </a:rPr>
                <a:t>. </a:t>
              </a:r>
            </a:p>
          </p:txBody>
        </p:sp>
        <p:sp>
          <p:nvSpPr>
            <p:cNvPr id="21" name="TextBox 20">
              <a:extLst>
                <a:ext uri="{FF2B5EF4-FFF2-40B4-BE49-F238E27FC236}">
                  <a16:creationId xmlns:a16="http://schemas.microsoft.com/office/drawing/2014/main" id="{238C168A-A053-4F8E-8FAB-1836DE1DB20F}"/>
                </a:ext>
              </a:extLst>
            </p:cNvPr>
            <p:cNvSpPr txBox="1"/>
            <p:nvPr/>
          </p:nvSpPr>
          <p:spPr>
            <a:xfrm>
              <a:off x="1129034" y="5946484"/>
              <a:ext cx="1106669" cy="656424"/>
            </a:xfrm>
            <a:prstGeom prst="rect">
              <a:avLst/>
            </a:prstGeom>
            <a:solidFill>
              <a:schemeClr val="tx1"/>
            </a:solidFill>
          </p:spPr>
          <p:txBody>
            <a:bodyPr wrap="square" lIns="72000" tIns="288000" rIns="72000" bIns="36000" rtlCol="0" anchor="t">
              <a:noAutofit/>
            </a:bodyPr>
            <a:lstStyle/>
            <a:p>
              <a:pPr marL="0" marR="0" lvl="0" indent="0" algn="l" defTabSz="661988" rtl="0"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prstClr val="white"/>
                  </a:solidFill>
                  <a:effectLst/>
                  <a:uLnTx/>
                  <a:uFillTx/>
                  <a:latin typeface="Arial"/>
                  <a:ea typeface="+mn-ea"/>
                  <a:cs typeface="+mn-cs"/>
                </a:rPr>
                <a:t>Explanation</a:t>
              </a:r>
            </a:p>
          </p:txBody>
        </p:sp>
        <p:sp>
          <p:nvSpPr>
            <p:cNvPr id="22" name="TextBox 21">
              <a:extLst>
                <a:ext uri="{FF2B5EF4-FFF2-40B4-BE49-F238E27FC236}">
                  <a16:creationId xmlns:a16="http://schemas.microsoft.com/office/drawing/2014/main" id="{7DD8F456-392E-453B-A481-4CA8A9764734}"/>
                </a:ext>
              </a:extLst>
            </p:cNvPr>
            <p:cNvSpPr txBox="1"/>
            <p:nvPr/>
          </p:nvSpPr>
          <p:spPr>
            <a:xfrm>
              <a:off x="778585" y="5946478"/>
              <a:ext cx="432191" cy="656425"/>
            </a:xfrm>
            <a:prstGeom prst="rect">
              <a:avLst/>
            </a:prstGeom>
            <a:solidFill>
              <a:schemeClr val="tx1"/>
            </a:solidFill>
          </p:spPr>
          <p:txBody>
            <a:bodyPr wrap="square" lIns="72000" tIns="36000" rIns="72000" bIns="36000" rtlCol="0">
              <a:noAutofit/>
            </a:bodyPr>
            <a:lstStyle/>
            <a:p>
              <a:pPr marL="0" marR="0" lvl="0" indent="0" algn="l" defTabSz="661988" rtl="0"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Arial"/>
                <a:ea typeface="+mn-ea"/>
                <a:cs typeface="+mn-cs"/>
              </a:endParaRPr>
            </a:p>
          </p:txBody>
        </p:sp>
        <p:cxnSp>
          <p:nvCxnSpPr>
            <p:cNvPr id="23" name="Straight Connector 22">
              <a:extLst>
                <a:ext uri="{FF2B5EF4-FFF2-40B4-BE49-F238E27FC236}">
                  <a16:creationId xmlns:a16="http://schemas.microsoft.com/office/drawing/2014/main" id="{A00B44C3-494B-4F77-905D-479EA3E23171}"/>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345262-C1F8-44CD-9629-3AF23A8CCDC5}"/>
                </a:ext>
              </a:extLst>
            </p:cNvPr>
            <p:cNvCxnSpPr>
              <a:cxnSpLocks/>
            </p:cNvCxnSpPr>
            <p:nvPr/>
          </p:nvCxnSpPr>
          <p:spPr>
            <a:xfrm flipH="1">
              <a:off x="1178420" y="6497440"/>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EFF9A39D-23F3-4377-AE14-2651EE946B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575" y="5990480"/>
            <a:ext cx="661946" cy="647068"/>
          </a:xfrm>
          <a:prstGeom prst="rect">
            <a:avLst/>
          </a:prstGeom>
        </p:spPr>
      </p:pic>
      <p:pic>
        <p:nvPicPr>
          <p:cNvPr id="2" name="Picture 1">
            <a:extLst>
              <a:ext uri="{FF2B5EF4-FFF2-40B4-BE49-F238E27FC236}">
                <a16:creationId xmlns:a16="http://schemas.microsoft.com/office/drawing/2014/main" id="{F32039AF-FE04-40C5-8D80-06B51FC81250}"/>
              </a:ext>
            </a:extLst>
          </p:cNvPr>
          <p:cNvPicPr>
            <a:picLocks noChangeAspect="1"/>
          </p:cNvPicPr>
          <p:nvPr/>
        </p:nvPicPr>
        <p:blipFill>
          <a:blip r:embed="rId5"/>
          <a:stretch>
            <a:fillRect/>
          </a:stretch>
        </p:blipFill>
        <p:spPr>
          <a:xfrm>
            <a:off x="812695" y="1683116"/>
            <a:ext cx="10076724" cy="4165138"/>
          </a:xfrm>
          <a:prstGeom prst="rect">
            <a:avLst/>
          </a:prstGeom>
        </p:spPr>
      </p:pic>
    </p:spTree>
    <p:extLst>
      <p:ext uri="{BB962C8B-B14F-4D97-AF65-F5344CB8AC3E}">
        <p14:creationId xmlns:p14="http://schemas.microsoft.com/office/powerpoint/2010/main" val="4226803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6FABB-44CA-4ADC-9A45-E6C4FD6EA226}"/>
              </a:ext>
            </a:extLst>
          </p:cNvPr>
          <p:cNvSpPr>
            <a:spLocks noGrp="1"/>
          </p:cNvSpPr>
          <p:nvPr>
            <p:ph type="sldNum" sz="quarter" idx="12"/>
          </p:nvPr>
        </p:nvSpPr>
        <p:spPr/>
        <p:txBody>
          <a:bodyPr/>
          <a:lstStyle/>
          <a:p>
            <a:fld id="{DB6A9238-A6DB-4432-B073-8C8D0256CD0B}" type="slidenum">
              <a:rPr lang="de-DE" sz="1000" smtClean="0"/>
              <a:pPr/>
              <a:t>46</a:t>
            </a:fld>
            <a:endParaRPr lang="de-DE" sz="1000" dirty="0"/>
          </a:p>
        </p:txBody>
      </p:sp>
      <p:grpSp>
        <p:nvGrpSpPr>
          <p:cNvPr id="82" name="Group 81">
            <a:extLst>
              <a:ext uri="{FF2B5EF4-FFF2-40B4-BE49-F238E27FC236}">
                <a16:creationId xmlns:a16="http://schemas.microsoft.com/office/drawing/2014/main" id="{9D99D5EA-789A-493C-9114-9B568BE4B003}"/>
              </a:ext>
            </a:extLst>
          </p:cNvPr>
          <p:cNvGrpSpPr/>
          <p:nvPr/>
        </p:nvGrpSpPr>
        <p:grpSpPr>
          <a:xfrm>
            <a:off x="8372079" y="467378"/>
            <a:ext cx="3410607" cy="677108"/>
            <a:chOff x="8348701" y="504000"/>
            <a:chExt cx="3410607" cy="677108"/>
          </a:xfrm>
        </p:grpSpPr>
        <p:sp>
          <p:nvSpPr>
            <p:cNvPr id="83" name="Rectangle 82">
              <a:extLst>
                <a:ext uri="{FF2B5EF4-FFF2-40B4-BE49-F238E27FC236}">
                  <a16:creationId xmlns:a16="http://schemas.microsoft.com/office/drawing/2014/main" id="{1F46B90E-5B2B-440D-AC52-BECECEA4189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4" name="Rectangle 83">
              <a:extLst>
                <a:ext uri="{FF2B5EF4-FFF2-40B4-BE49-F238E27FC236}">
                  <a16:creationId xmlns:a16="http://schemas.microsoft.com/office/drawing/2014/main" id="{C5253508-1941-41B4-8E1A-EAF652827F1A}"/>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5" name="Rectangle 84">
              <a:extLst>
                <a:ext uri="{FF2B5EF4-FFF2-40B4-BE49-F238E27FC236}">
                  <a16:creationId xmlns:a16="http://schemas.microsoft.com/office/drawing/2014/main" id="{6A3A2706-CCF4-4EE1-997A-EA7CE48BF048}"/>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7" name="Straight Arrow Connector 86">
              <a:extLst>
                <a:ext uri="{FF2B5EF4-FFF2-40B4-BE49-F238E27FC236}">
                  <a16:creationId xmlns:a16="http://schemas.microsoft.com/office/drawing/2014/main" id="{722E3990-F57A-4450-9393-6C6C3DE7A295}"/>
                </a:ext>
              </a:extLst>
            </p:cNvPr>
            <p:cNvCxnSpPr>
              <a:stCxn id="83" idx="3"/>
              <a:endCxn id="8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FF38CD3-97CB-4E72-825F-A14FB8E07D9D}"/>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95" name="Title 3">
            <a:extLst>
              <a:ext uri="{FF2B5EF4-FFF2-40B4-BE49-F238E27FC236}">
                <a16:creationId xmlns:a16="http://schemas.microsoft.com/office/drawing/2014/main" id="{8C5FFC6F-AD64-45B1-93A7-CEF0B4BE145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Process Integration Style</a:t>
            </a:r>
            <a:br>
              <a:rPr lang="en-US" dirty="0">
                <a:solidFill>
                  <a:srgbClr val="000000"/>
                </a:solidFill>
                <a:latin typeface="Arial"/>
              </a:rPr>
            </a:br>
            <a:r>
              <a:rPr lang="en-US" sz="2000" b="0" dirty="0">
                <a:solidFill>
                  <a:srgbClr val="000000"/>
                </a:solidFill>
                <a:latin typeface="Arial"/>
              </a:rPr>
              <a:t>Further Information I</a:t>
            </a:r>
          </a:p>
        </p:txBody>
      </p:sp>
      <p:graphicFrame>
        <p:nvGraphicFramePr>
          <p:cNvPr id="18" name="Table 17">
            <a:extLst>
              <a:ext uri="{FF2B5EF4-FFF2-40B4-BE49-F238E27FC236}">
                <a16:creationId xmlns:a16="http://schemas.microsoft.com/office/drawing/2014/main" id="{EBE75E33-0CCA-40D4-BE2A-EE9A10B22A0D}"/>
              </a:ext>
            </a:extLst>
          </p:cNvPr>
          <p:cNvGraphicFramePr>
            <a:graphicFrameLocks noGrp="1"/>
          </p:cNvGraphicFramePr>
          <p:nvPr>
            <p:extLst>
              <p:ext uri="{D42A27DB-BD31-4B8C-83A1-F6EECF244321}">
                <p14:modId xmlns:p14="http://schemas.microsoft.com/office/powerpoint/2010/main" val="2310924716"/>
              </p:ext>
            </p:extLst>
          </p:nvPr>
        </p:nvGraphicFramePr>
        <p:xfrm>
          <a:off x="504001" y="1486586"/>
          <a:ext cx="11278686" cy="4301640"/>
        </p:xfrm>
        <a:graphic>
          <a:graphicData uri="http://schemas.openxmlformats.org/drawingml/2006/table">
            <a:tbl>
              <a:tblPr firstRow="1" bandRow="1"/>
              <a:tblGrid>
                <a:gridCol w="3145314">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7629316">
                  <a:extLst>
                    <a:ext uri="{9D8B030D-6E8A-4147-A177-3AD203B41FA5}">
                      <a16:colId xmlns:a16="http://schemas.microsoft.com/office/drawing/2014/main" val="20002"/>
                    </a:ext>
                  </a:extLst>
                </a:gridCol>
              </a:tblGrid>
              <a:tr h="324000">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200" noProof="0" dirty="0">
                          <a:solidFill>
                            <a:schemeClr val="bg1"/>
                          </a:solidFill>
                          <a:latin typeface="Arial" panose="020B0604020202020204" pitchFamily="34" charset="0"/>
                          <a:cs typeface="Arial" panose="020B0604020202020204" pitchFamily="34" charset="0"/>
                        </a:rPr>
                        <a:t>Resource</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solidFill>
                      <a:schemeClr val="tx1"/>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200" u="none" noProof="0" dirty="0">
                          <a:solidFill>
                            <a:schemeClr val="bg1"/>
                          </a:solidFill>
                          <a:latin typeface="Arial" panose="020B0604020202020204" pitchFamily="34" charset="0"/>
                          <a:cs typeface="Arial" panose="020B0604020202020204" pitchFamily="34" charset="0"/>
                        </a:rPr>
                        <a:t>Link</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tx1"/>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200" u="none" noProof="0" dirty="0">
                          <a:solidFill>
                            <a:schemeClr val="bg1"/>
                          </a:solidFill>
                          <a:latin typeface="Arial" panose="020B0604020202020204" pitchFamily="34" charset="0"/>
                          <a:cs typeface="Arial" panose="020B0604020202020204" pitchFamily="34" charset="0"/>
                        </a:rPr>
                        <a:t>Description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398261">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de-DE" sz="1100" kern="1200" dirty="0">
                          <a:solidFill>
                            <a:schemeClr val="tx1"/>
                          </a:solidFill>
                          <a:latin typeface="Arial" panose="020B0604020202020204" pitchFamily="34" charset="0"/>
                          <a:cs typeface="Arial" panose="020B0604020202020204" pitchFamily="34" charset="0"/>
                        </a:rPr>
                        <a:t>CIO Guide: </a:t>
                      </a:r>
                      <a:r>
                        <a:rPr lang="en-US" sz="1100" kern="0" dirty="0">
                          <a:solidFill>
                            <a:srgbClr val="1F2125"/>
                          </a:solidFill>
                          <a:latin typeface="Arial"/>
                          <a:ea typeface="Roboto Condensed Bold"/>
                          <a:cs typeface="Roboto Condensed Bold"/>
                          <a:sym typeface="Roboto Condensed Bold"/>
                        </a:rPr>
                        <a:t>Process and Data Integration in Hybrid Landscapes </a:t>
                      </a:r>
                    </a:p>
                    <a:p>
                      <a:pPr marL="0" indent="0" algn="l" defTabSz="1220084" rtl="0" eaLnBrk="1" latinLnBrk="0" hangingPunct="1">
                        <a:buFont typeface="Arial" pitchFamily="34" charset="0"/>
                        <a:buNone/>
                      </a:pPr>
                      <a:endParaRPr lang="de-DE" sz="1100" kern="1200" dirty="0">
                        <a:solidFill>
                          <a:schemeClr val="tx1"/>
                        </a:solidFill>
                        <a:latin typeface="Arial" panose="020B0604020202020204" pitchFamily="34" charset="0"/>
                        <a:cs typeface="Arial" panose="020B0604020202020204" pitchFamily="34" charset="0"/>
                      </a:endParaRPr>
                    </a:p>
                  </a:txBody>
                  <a:tcP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3"/>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rPr>
                        <a:t>Among others, this guide gives detailed guidance on the complementary usage of SAP Cloud Platform Integration, SAP Process Orchestration and the SAP Application Interface Framework (AIF). In addition, it includes guidance for customers migrating from SAP Business Suite to SAP S/4HANA with regards to integration topics such as transition paths. </a:t>
                      </a:r>
                    </a:p>
                    <a:p>
                      <a:pPr marL="0" indent="0" algn="l" defTabSz="1220084" rtl="0" eaLnBrk="1" latinLnBrk="0" hangingPunct="1">
                        <a:buFont typeface="Arial" pitchFamily="34" charset="0"/>
                        <a:buNone/>
                      </a:pPr>
                      <a:endParaRPr lang="en-US" sz="1100" kern="1200" noProof="0" dirty="0">
                        <a:solidFill>
                          <a:schemeClr val="tx1"/>
                        </a:solidFill>
                        <a:latin typeface="Arial" panose="020B0604020202020204" pitchFamily="34" charset="0"/>
                        <a:cs typeface="Arial" panose="020B0604020202020204" pitchFamily="34" charset="0"/>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98261">
                <a:tc>
                  <a:txBody>
                    <a:bodyPr/>
                    <a:lstStyle/>
                    <a:p>
                      <a:pPr marL="0" indent="0" algn="l" defTabSz="1220084" rtl="0" eaLnBrk="1" latinLnBrk="0" hangingPunct="1">
                        <a:buFont typeface="Arial" pitchFamily="34" charset="0"/>
                        <a:buNone/>
                      </a:pPr>
                      <a:r>
                        <a:rPr lang="de-DE" sz="1100" kern="1200" dirty="0">
                          <a:solidFill>
                            <a:schemeClr val="tx1"/>
                          </a:solidFill>
                          <a:latin typeface="Arial" panose="020B0604020202020204" pitchFamily="34" charset="0"/>
                          <a:cs typeface="Arial" panose="020B0604020202020204" pitchFamily="34" charset="0"/>
                        </a:rPr>
                        <a:t>CIO Guide: </a:t>
                      </a:r>
                      <a:r>
                        <a:rPr lang="en-US" sz="1100" kern="1200" dirty="0">
                          <a:solidFill>
                            <a:schemeClr val="tx1"/>
                          </a:solidFill>
                          <a:latin typeface="Arial" panose="020B0604020202020204" pitchFamily="34" charset="0"/>
                          <a:cs typeface="Arial" panose="020B0604020202020204" pitchFamily="34" charset="0"/>
                        </a:rPr>
                        <a:t>SAP Vision for Integrating SAP Applications in Cloud and Hybrid Environments </a:t>
                      </a:r>
                    </a:p>
                    <a:p>
                      <a:pPr marL="0" indent="0" algn="l" defTabSz="1220084" rtl="0" eaLnBrk="1" latinLnBrk="0" hangingPunct="1">
                        <a:buFont typeface="Arial" pitchFamily="34" charset="0"/>
                        <a:buNone/>
                      </a:pPr>
                      <a:endParaRPr lang="de-DE" sz="1100" kern="1200" dirty="0">
                        <a:solidFill>
                          <a:schemeClr val="tx1"/>
                        </a:solidFill>
                        <a:latin typeface="Arial" panose="020B0604020202020204" pitchFamily="34" charset="0"/>
                        <a:cs typeface="Arial" panose="020B0604020202020204" pitchFamily="34" charset="0"/>
                      </a:endParaRP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4"/>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1220084" rtl="0" eaLnBrk="1" latinLnBrk="0" hangingPunct="1">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rPr>
                        <a:t>Describes SAP’s long term vision on integration.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538172"/>
                  </a:ext>
                </a:extLst>
              </a:tr>
              <a:tr h="398261">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de-DE" sz="1100" kern="1200" dirty="0">
                          <a:solidFill>
                            <a:schemeClr val="tx1"/>
                          </a:solidFill>
                          <a:latin typeface="Arial" panose="020B0604020202020204" pitchFamily="34" charset="0"/>
                          <a:cs typeface="Arial" panose="020B0604020202020204" pitchFamily="34" charset="0"/>
                        </a:rPr>
                        <a:t>SAP API Business Hub</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5"/>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rPr>
                        <a:t>Discover and consume digital content packages with APIs, pre-packaged integrations, and sample apps from SAP and select partners. Beside APIs, the SAP API Business Hub provides the central place for pre-packaged integration content for SAP Cloud Platform Integration that is available for integration of the various SAP applications like SAP S/4HANA, SAP Business Suite, SAP SuccessFactors, SAP Fieldglass, SAP C/4HANA,  SAP Ariba, Concur etc. </a:t>
                      </a:r>
                    </a:p>
                    <a:p>
                      <a:pPr marL="0" indent="0" algn="l" defTabSz="1220084" rtl="0" eaLnBrk="1" latinLnBrk="0" hangingPunct="1">
                        <a:buFont typeface="Arial" pitchFamily="34" charset="0"/>
                        <a:buNone/>
                      </a:pP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98261">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noProof="0" dirty="0">
                          <a:latin typeface="Arial" panose="020B0604020202020204" pitchFamily="34" charset="0"/>
                          <a:cs typeface="Arial" panose="020B0604020202020204" pitchFamily="34" charset="0"/>
                        </a:rPr>
                        <a:t>SAP Cloud Platform Integration Suite</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hlinkClick r:id="rId6"/>
                        </a:rPr>
                        <a:t>Link</a:t>
                      </a: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SAP’s Integration Platform-as-a-Service (IPaaS): It simplifies integration by connecting people, processes, data, and devices everywhere by allowing people with different skills to leverage a wide variety of integration approaches, intuitive tools, and prepackaged content to achieve results faster and gain business agility with a versatile, dynamic, and enterprise-grade cloud integration platform.</a:t>
                      </a:r>
                    </a:p>
                    <a:p>
                      <a:pPr marL="0" indent="0">
                        <a:buFont typeface="Arial" pitchFamily="34" charset="0"/>
                        <a:buNone/>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4752826"/>
                  </a:ext>
                </a:extLst>
              </a:tr>
              <a:tr h="398261">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200" noProof="0" dirty="0">
                          <a:latin typeface="Arial" panose="020B0604020202020204" pitchFamily="34" charset="0"/>
                          <a:cs typeface="Arial" panose="020B0604020202020204" pitchFamily="34" charset="0"/>
                        </a:rPr>
                        <a:t>Roadmap for cloud integration by SAP applications </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7"/>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Search for “SAP Road Map for Cloud Integration”. This roadmap includes detailed integration roadmaps for SAP SuccessFactors, SAP Concur, SAP Integrated Business Planning (IBP), SAP Ariba, SAP C/4HANA, SAP Fieldglass, SAP S/4HANA and SAP Business Suite.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069124"/>
                  </a:ext>
                </a:extLst>
              </a:tr>
            </a:tbl>
          </a:graphicData>
        </a:graphic>
      </p:graphicFrame>
      <p:grpSp>
        <p:nvGrpSpPr>
          <p:cNvPr id="3" name="Group 2">
            <a:extLst>
              <a:ext uri="{FF2B5EF4-FFF2-40B4-BE49-F238E27FC236}">
                <a16:creationId xmlns:a16="http://schemas.microsoft.com/office/drawing/2014/main" id="{821C4FF0-2407-4B5D-B487-6469B9F196DF}"/>
              </a:ext>
            </a:extLst>
          </p:cNvPr>
          <p:cNvGrpSpPr/>
          <p:nvPr/>
        </p:nvGrpSpPr>
        <p:grpSpPr>
          <a:xfrm>
            <a:off x="463656" y="5934515"/>
            <a:ext cx="11319029" cy="528777"/>
            <a:chOff x="463656" y="5954835"/>
            <a:chExt cx="11319029" cy="528777"/>
          </a:xfrm>
        </p:grpSpPr>
        <p:grpSp>
          <p:nvGrpSpPr>
            <p:cNvPr id="28" name="Group 27">
              <a:extLst>
                <a:ext uri="{FF2B5EF4-FFF2-40B4-BE49-F238E27FC236}">
                  <a16:creationId xmlns:a16="http://schemas.microsoft.com/office/drawing/2014/main" id="{0C514E7F-B422-468C-B79C-E6B29C97CB13}"/>
                </a:ext>
              </a:extLst>
            </p:cNvPr>
            <p:cNvGrpSpPr/>
            <p:nvPr/>
          </p:nvGrpSpPr>
          <p:grpSpPr>
            <a:xfrm>
              <a:off x="500840" y="5954835"/>
              <a:ext cx="11281845" cy="528777"/>
              <a:chOff x="778585" y="5957156"/>
              <a:chExt cx="10998677" cy="645752"/>
            </a:xfrm>
          </p:grpSpPr>
          <p:sp>
            <p:nvSpPr>
              <p:cNvPr id="73" name="TextBox 72">
                <a:extLst>
                  <a:ext uri="{FF2B5EF4-FFF2-40B4-BE49-F238E27FC236}">
                    <a16:creationId xmlns:a16="http://schemas.microsoft.com/office/drawing/2014/main" id="{72A0507D-5B0E-4C47-94B7-311E66EEA3C7}"/>
                  </a:ext>
                </a:extLst>
              </p:cNvPr>
              <p:cNvSpPr txBox="1"/>
              <p:nvPr/>
            </p:nvSpPr>
            <p:spPr>
              <a:xfrm>
                <a:off x="2235703" y="5957156"/>
                <a:ext cx="9541559" cy="645748"/>
              </a:xfrm>
              <a:prstGeom prst="rect">
                <a:avLst/>
              </a:prstGeom>
              <a:solidFill>
                <a:schemeClr val="bg1">
                  <a:lumMod val="85000"/>
                </a:schemeClr>
              </a:solidFill>
            </p:spPr>
            <p:txBody>
              <a:bodyPr wrap="square" lIns="72000" tIns="36000" rIns="72000" bIns="36000" rtlCol="0" anchor="ctr">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lang="en-US" sz="1100" kern="0" dirty="0">
                    <a:solidFill>
                      <a:srgbClr val="000000"/>
                    </a:solidFill>
                    <a:latin typeface="Arial"/>
                  </a:rPr>
                  <a:t>This slides provides links where you can find further information such as additional guidance, product information and roadmaps. </a:t>
                </a:r>
              </a:p>
            </p:txBody>
          </p:sp>
          <p:sp>
            <p:nvSpPr>
              <p:cNvPr id="74" name="TextBox 73">
                <a:extLst>
                  <a:ext uri="{FF2B5EF4-FFF2-40B4-BE49-F238E27FC236}">
                    <a16:creationId xmlns:a16="http://schemas.microsoft.com/office/drawing/2014/main" id="{F8DA5039-BB6B-4422-A5A1-42230C7792D9}"/>
                  </a:ext>
                </a:extLst>
              </p:cNvPr>
              <p:cNvSpPr txBox="1"/>
              <p:nvPr/>
            </p:nvSpPr>
            <p:spPr>
              <a:xfrm>
                <a:off x="1129034" y="5957160"/>
                <a:ext cx="1106669" cy="645748"/>
              </a:xfrm>
              <a:prstGeom prst="rect">
                <a:avLst/>
              </a:prstGeom>
              <a:solidFill>
                <a:schemeClr val="tx1"/>
              </a:solidFill>
            </p:spPr>
            <p:txBody>
              <a:bodyPr wrap="square" lIns="72000" tIns="180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79" name="TextBox 78">
                <a:extLst>
                  <a:ext uri="{FF2B5EF4-FFF2-40B4-BE49-F238E27FC236}">
                    <a16:creationId xmlns:a16="http://schemas.microsoft.com/office/drawing/2014/main" id="{05C1B097-F232-4E6A-9334-527C73081116}"/>
                  </a:ext>
                </a:extLst>
              </p:cNvPr>
              <p:cNvSpPr txBox="1"/>
              <p:nvPr/>
            </p:nvSpPr>
            <p:spPr>
              <a:xfrm>
                <a:off x="778585" y="5957160"/>
                <a:ext cx="432191" cy="645744"/>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6" name="Straight Connector 5">
                <a:extLst>
                  <a:ext uri="{FF2B5EF4-FFF2-40B4-BE49-F238E27FC236}">
                    <a16:creationId xmlns:a16="http://schemas.microsoft.com/office/drawing/2014/main" id="{20141CCD-4985-4FD4-B795-46EBF57C5171}"/>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3E10F2-6021-4E43-B478-3961C86D912C}"/>
                  </a:ext>
                </a:extLst>
              </p:cNvPr>
              <p:cNvCxnSpPr>
                <a:cxnSpLocks/>
              </p:cNvCxnSpPr>
              <p:nvPr/>
            </p:nvCxnSpPr>
            <p:spPr>
              <a:xfrm flipH="1">
                <a:off x="1182382" y="6471300"/>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F152BB2F-47B0-4C72-908F-4688812FBE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3656" y="5997563"/>
              <a:ext cx="443318" cy="443318"/>
            </a:xfrm>
            <a:prstGeom prst="rect">
              <a:avLst/>
            </a:prstGeom>
          </p:spPr>
        </p:pic>
      </p:grpSp>
    </p:spTree>
    <p:extLst>
      <p:ext uri="{BB962C8B-B14F-4D97-AF65-F5344CB8AC3E}">
        <p14:creationId xmlns:p14="http://schemas.microsoft.com/office/powerpoint/2010/main" val="30865699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6FABB-44CA-4ADC-9A45-E6C4FD6EA226}"/>
              </a:ext>
            </a:extLst>
          </p:cNvPr>
          <p:cNvSpPr>
            <a:spLocks noGrp="1"/>
          </p:cNvSpPr>
          <p:nvPr>
            <p:ph type="sldNum" sz="quarter" idx="12"/>
          </p:nvPr>
        </p:nvSpPr>
        <p:spPr/>
        <p:txBody>
          <a:bodyPr/>
          <a:lstStyle/>
          <a:p>
            <a:fld id="{DB6A9238-A6DB-4432-B073-8C8D0256CD0B}" type="slidenum">
              <a:rPr lang="de-DE" sz="1000" smtClean="0"/>
              <a:pPr/>
              <a:t>47</a:t>
            </a:fld>
            <a:endParaRPr lang="de-DE" sz="1000" dirty="0"/>
          </a:p>
        </p:txBody>
      </p:sp>
      <p:grpSp>
        <p:nvGrpSpPr>
          <p:cNvPr id="82" name="Group 81">
            <a:extLst>
              <a:ext uri="{FF2B5EF4-FFF2-40B4-BE49-F238E27FC236}">
                <a16:creationId xmlns:a16="http://schemas.microsoft.com/office/drawing/2014/main" id="{9D99D5EA-789A-493C-9114-9B568BE4B003}"/>
              </a:ext>
            </a:extLst>
          </p:cNvPr>
          <p:cNvGrpSpPr/>
          <p:nvPr/>
        </p:nvGrpSpPr>
        <p:grpSpPr>
          <a:xfrm>
            <a:off x="8372079" y="467378"/>
            <a:ext cx="3410607" cy="677108"/>
            <a:chOff x="8348701" y="504000"/>
            <a:chExt cx="3410607" cy="677108"/>
          </a:xfrm>
        </p:grpSpPr>
        <p:sp>
          <p:nvSpPr>
            <p:cNvPr id="83" name="Rectangle 82">
              <a:extLst>
                <a:ext uri="{FF2B5EF4-FFF2-40B4-BE49-F238E27FC236}">
                  <a16:creationId xmlns:a16="http://schemas.microsoft.com/office/drawing/2014/main" id="{1F46B90E-5B2B-440D-AC52-BECECEA4189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4" name="Rectangle 83">
              <a:extLst>
                <a:ext uri="{FF2B5EF4-FFF2-40B4-BE49-F238E27FC236}">
                  <a16:creationId xmlns:a16="http://schemas.microsoft.com/office/drawing/2014/main" id="{C5253508-1941-41B4-8E1A-EAF652827F1A}"/>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5" name="Rectangle 84">
              <a:extLst>
                <a:ext uri="{FF2B5EF4-FFF2-40B4-BE49-F238E27FC236}">
                  <a16:creationId xmlns:a16="http://schemas.microsoft.com/office/drawing/2014/main" id="{6A3A2706-CCF4-4EE1-997A-EA7CE48BF048}"/>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7" name="Straight Arrow Connector 86">
              <a:extLst>
                <a:ext uri="{FF2B5EF4-FFF2-40B4-BE49-F238E27FC236}">
                  <a16:creationId xmlns:a16="http://schemas.microsoft.com/office/drawing/2014/main" id="{722E3990-F57A-4450-9393-6C6C3DE7A295}"/>
                </a:ext>
              </a:extLst>
            </p:cNvPr>
            <p:cNvCxnSpPr>
              <a:stCxn id="83" idx="3"/>
              <a:endCxn id="8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FF38CD3-97CB-4E72-825F-A14FB8E07D9D}"/>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95" name="Title 3">
            <a:extLst>
              <a:ext uri="{FF2B5EF4-FFF2-40B4-BE49-F238E27FC236}">
                <a16:creationId xmlns:a16="http://schemas.microsoft.com/office/drawing/2014/main" id="{8C5FFC6F-AD64-45B1-93A7-CEF0B4BE145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Process Integration Style</a:t>
            </a:r>
            <a:br>
              <a:rPr lang="en-US" dirty="0">
                <a:solidFill>
                  <a:srgbClr val="000000"/>
                </a:solidFill>
                <a:latin typeface="Arial"/>
              </a:rPr>
            </a:br>
            <a:r>
              <a:rPr lang="en-US" sz="2000" b="0" dirty="0">
                <a:solidFill>
                  <a:srgbClr val="000000"/>
                </a:solidFill>
                <a:latin typeface="Arial"/>
              </a:rPr>
              <a:t>Further Information II</a:t>
            </a:r>
          </a:p>
        </p:txBody>
      </p:sp>
      <p:graphicFrame>
        <p:nvGraphicFramePr>
          <p:cNvPr id="18" name="Table 17">
            <a:extLst>
              <a:ext uri="{FF2B5EF4-FFF2-40B4-BE49-F238E27FC236}">
                <a16:creationId xmlns:a16="http://schemas.microsoft.com/office/drawing/2014/main" id="{EBE75E33-0CCA-40D4-BE2A-EE9A10B22A0D}"/>
              </a:ext>
            </a:extLst>
          </p:cNvPr>
          <p:cNvGraphicFramePr>
            <a:graphicFrameLocks noGrp="1"/>
          </p:cNvGraphicFramePr>
          <p:nvPr>
            <p:extLst>
              <p:ext uri="{D42A27DB-BD31-4B8C-83A1-F6EECF244321}">
                <p14:modId xmlns:p14="http://schemas.microsoft.com/office/powerpoint/2010/main" val="1427345234"/>
              </p:ext>
            </p:extLst>
          </p:nvPr>
        </p:nvGraphicFramePr>
        <p:xfrm>
          <a:off x="504001" y="1486586"/>
          <a:ext cx="11278686" cy="4288421"/>
        </p:xfrm>
        <a:graphic>
          <a:graphicData uri="http://schemas.openxmlformats.org/drawingml/2006/table">
            <a:tbl>
              <a:tblPr firstRow="1" bandRow="1"/>
              <a:tblGrid>
                <a:gridCol w="3145314">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7629316">
                  <a:extLst>
                    <a:ext uri="{9D8B030D-6E8A-4147-A177-3AD203B41FA5}">
                      <a16:colId xmlns:a16="http://schemas.microsoft.com/office/drawing/2014/main" val="20002"/>
                    </a:ext>
                  </a:extLst>
                </a:gridCol>
              </a:tblGrid>
              <a:tr h="324000">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200" noProof="0" dirty="0">
                          <a:solidFill>
                            <a:schemeClr val="bg1"/>
                          </a:solidFill>
                          <a:latin typeface="Arial" panose="020B0604020202020204" pitchFamily="34" charset="0"/>
                          <a:cs typeface="Arial" panose="020B0604020202020204" pitchFamily="34" charset="0"/>
                        </a:rPr>
                        <a:t>Resource</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200" u="none" noProof="0" dirty="0">
                          <a:solidFill>
                            <a:schemeClr val="bg1"/>
                          </a:solidFill>
                          <a:latin typeface="Arial" panose="020B0604020202020204" pitchFamily="34" charset="0"/>
                          <a:cs typeface="Arial" panose="020B0604020202020204" pitchFamily="34" charset="0"/>
                        </a:rPr>
                        <a:t>Link</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tx1"/>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200" u="none" noProof="0" dirty="0">
                          <a:solidFill>
                            <a:schemeClr val="bg1"/>
                          </a:solidFill>
                          <a:latin typeface="Arial" panose="020B0604020202020204" pitchFamily="34" charset="0"/>
                          <a:cs typeface="Arial" panose="020B0604020202020204" pitchFamily="34" charset="0"/>
                        </a:rPr>
                        <a:t>Description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398261">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en-CA" sz="1100" kern="1200" noProof="0" dirty="0">
                          <a:solidFill>
                            <a:schemeClr val="tx1"/>
                          </a:solidFill>
                          <a:latin typeface="Arial" panose="020B0604020202020204" pitchFamily="34" charset="0"/>
                          <a:cs typeface="Arial" panose="020B0604020202020204" pitchFamily="34" charset="0"/>
                        </a:rPr>
                        <a:t>SAP Cloud Platform Integration </a:t>
                      </a:r>
                    </a:p>
                  </a:txBody>
                  <a:tcP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3"/>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rPr>
                        <a:t>Seamlessly integrate cloud and on-premise applications: connect cloud applications with other SAP and non-SAP cloud and on-premises apps. It is part of the SAP Cloud Platform Integration Suite. </a:t>
                      </a:r>
                    </a:p>
                    <a:p>
                      <a:pPr marL="0" indent="0" algn="l" defTabSz="1220084" rtl="0" eaLnBrk="1" latinLnBrk="0" hangingPunct="1">
                        <a:buFont typeface="Arial" pitchFamily="34" charset="0"/>
                        <a:buNone/>
                      </a:pPr>
                      <a:endParaRPr lang="en-US" sz="1100" kern="1200" noProof="0" dirty="0">
                        <a:solidFill>
                          <a:schemeClr val="tx1"/>
                        </a:solidFill>
                        <a:latin typeface="Arial" panose="020B0604020202020204" pitchFamily="34" charset="0"/>
                        <a:cs typeface="Arial" panose="020B0604020202020204" pitchFamily="34" charset="0"/>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98261">
                <a:tc>
                  <a:txBody>
                    <a:bodyPr/>
                    <a:lstStyle/>
                    <a:p>
                      <a:pPr marL="0" indent="0" algn="l" defTabSz="1220084" rtl="0" eaLnBrk="1" latinLnBrk="0" hangingPunct="1">
                        <a:buFont typeface="Arial" pitchFamily="34" charset="0"/>
                        <a:buNone/>
                      </a:pPr>
                      <a:r>
                        <a:rPr lang="en-CA" sz="1100" kern="1200" noProof="0" dirty="0">
                          <a:solidFill>
                            <a:schemeClr val="tx1"/>
                          </a:solidFill>
                          <a:latin typeface="Arial" panose="020B0604020202020204" pitchFamily="34" charset="0"/>
                          <a:cs typeface="Arial" panose="020B0604020202020204" pitchFamily="34" charset="0"/>
                        </a:rPr>
                        <a:t>Integration Content Advisor for SAP Cloud Platform Integration </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4"/>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1220084" rtl="0" eaLnBrk="1" latinLnBrk="0" hangingPunct="1">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rPr>
                        <a:t>Leverage machine learning and crowd sourcing techniques to reduce integration development efforts for B2B and A2A interfaces by 60%. It is part of the SAP Cloud Platform Integration Suite. </a:t>
                      </a:r>
                    </a:p>
                    <a:p>
                      <a:pPr marL="0" indent="0" algn="l" defTabSz="1220084" rtl="0" eaLnBrk="1" latinLnBrk="0" hangingPunct="1">
                        <a:buFont typeface="Arial" pitchFamily="34" charset="0"/>
                        <a:buNone/>
                      </a:pP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538172"/>
                  </a:ext>
                </a:extLst>
              </a:tr>
              <a:tr h="398261">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de-DE" sz="1100" kern="1200" dirty="0">
                          <a:solidFill>
                            <a:schemeClr val="tx1"/>
                          </a:solidFill>
                          <a:latin typeface="Arial" panose="020B0604020202020204" pitchFamily="34" charset="0"/>
                          <a:cs typeface="Arial" panose="020B0604020202020204" pitchFamily="34" charset="0"/>
                        </a:rPr>
                        <a:t>SAP Cloud Platform Open </a:t>
                      </a:r>
                      <a:r>
                        <a:rPr lang="en-AU" sz="1100" kern="1200" noProof="0" dirty="0">
                          <a:solidFill>
                            <a:schemeClr val="tx1"/>
                          </a:solidFill>
                          <a:latin typeface="Arial" panose="020B0604020202020204" pitchFamily="34" charset="0"/>
                          <a:cs typeface="Arial" panose="020B0604020202020204" pitchFamily="34" charset="0"/>
                        </a:rPr>
                        <a:t>Connectors</a:t>
                      </a:r>
                      <a:r>
                        <a:rPr lang="de-DE" sz="1100" kern="1200" dirty="0">
                          <a:solidFill>
                            <a:schemeClr val="tx1"/>
                          </a:solidFill>
                          <a:latin typeface="Arial" panose="020B0604020202020204" pitchFamily="34" charset="0"/>
                          <a:cs typeface="Arial" panose="020B0604020202020204" pitchFamily="34" charset="0"/>
                        </a:rPr>
                        <a:t> </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5"/>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rPr>
                        <a:t>Accelerate connectivity with third-party cloud applications. This service includes more than 150 pre-built connectors to non-SAP cloud applications. It is part of the SAP Cloud Platform Integration Suite. </a:t>
                      </a:r>
                    </a:p>
                    <a:p>
                      <a:pPr marL="0" indent="0" algn="l" defTabSz="1220084" rtl="0" eaLnBrk="1" latinLnBrk="0" hangingPunct="1">
                        <a:buFont typeface="Arial" pitchFamily="34" charset="0"/>
                        <a:buNone/>
                      </a:pP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98261">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noProof="0" dirty="0">
                          <a:latin typeface="Arial" panose="020B0604020202020204" pitchFamily="34" charset="0"/>
                          <a:cs typeface="Arial" panose="020B0604020202020204" pitchFamily="34" charset="0"/>
                        </a:rPr>
                        <a:t>SAP Process Orchestration </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6"/>
                        </a:rPr>
                        <a:t>Link</a:t>
                      </a:r>
                      <a:endParaRPr lang="en-US" sz="1100" kern="1200" noProof="0" dirty="0">
                        <a:solidFill>
                          <a:schemeClr val="tx1"/>
                        </a:solidFill>
                        <a:latin typeface="Arial" panose="020B0604020202020204" pitchFamily="34" charset="0"/>
                        <a:cs typeface="Arial" panose="020B0604020202020204" pitchFamily="34" charset="0"/>
                      </a:endParaRPr>
                    </a:p>
                    <a:p>
                      <a:pPr marL="0" indent="0">
                        <a:buFont typeface="Arial" pitchFamily="34" charset="0"/>
                        <a:buNone/>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SAP’s on-premise integration platform: Model, implement, integrate, and monitor custom process applications and integration scenarios, quickly and flexibly. </a:t>
                      </a:r>
                    </a:p>
                    <a:p>
                      <a:pPr marL="0" indent="0">
                        <a:buFont typeface="Arial" pitchFamily="34" charset="0"/>
                        <a:buNone/>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4752826"/>
                  </a:ext>
                </a:extLst>
              </a:tr>
              <a:tr h="398261">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noProof="0" dirty="0">
                          <a:latin typeface="Arial" panose="020B0604020202020204" pitchFamily="34" charset="0"/>
                          <a:cs typeface="Arial" panose="020B0604020202020204" pitchFamily="34" charset="0"/>
                        </a:rPr>
                        <a:t>SAP Application Interface Framework</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7"/>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Implement, monitor, and manage application interfaces from a central location within SAP S/4HANA or SAP Business Suite to simplify interface handling across your system landscape. </a:t>
                      </a:r>
                    </a:p>
                    <a:p>
                      <a:pPr marL="0" indent="0">
                        <a:buFont typeface="Arial" pitchFamily="34" charset="0"/>
                        <a:buNone/>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7520493"/>
                  </a:ext>
                </a:extLst>
              </a:tr>
              <a:tr h="398261">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200" noProof="0" dirty="0">
                          <a:latin typeface="Arial" panose="020B0604020202020204" pitchFamily="34" charset="0"/>
                          <a:cs typeface="Arial" panose="020B0604020202020204" pitchFamily="34" charset="0"/>
                        </a:rPr>
                        <a:t>SAP S/4HANA Best Practices Explorer</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8"/>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Includes best practices for SAP S/4HANA integration.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7688418"/>
                  </a:ext>
                </a:extLst>
              </a:tr>
              <a:tr h="398261">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200" noProof="0" dirty="0">
                          <a:latin typeface="Arial" panose="020B0604020202020204" pitchFamily="34" charset="0"/>
                          <a:cs typeface="Arial" panose="020B0604020202020204" pitchFamily="34" charset="0"/>
                        </a:rPr>
                        <a:t>SAP Product Roadmaps </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9"/>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Access all product and solution roadmaps from SAP. You will also find latest roadmaps on all integration technologies and services mentioned in ISA-M.</a:t>
                      </a:r>
                    </a:p>
                    <a:p>
                      <a:pPr marL="0" indent="0">
                        <a:buFont typeface="Arial" pitchFamily="34" charset="0"/>
                        <a:buNone/>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9373970"/>
                  </a:ext>
                </a:extLst>
              </a:tr>
            </a:tbl>
          </a:graphicData>
        </a:graphic>
      </p:graphicFrame>
      <p:grpSp>
        <p:nvGrpSpPr>
          <p:cNvPr id="20" name="Group 19">
            <a:extLst>
              <a:ext uri="{FF2B5EF4-FFF2-40B4-BE49-F238E27FC236}">
                <a16:creationId xmlns:a16="http://schemas.microsoft.com/office/drawing/2014/main" id="{68449D86-7201-4A44-B8F4-669E1010572B}"/>
              </a:ext>
            </a:extLst>
          </p:cNvPr>
          <p:cNvGrpSpPr/>
          <p:nvPr/>
        </p:nvGrpSpPr>
        <p:grpSpPr>
          <a:xfrm>
            <a:off x="463656" y="5934515"/>
            <a:ext cx="11319029" cy="528777"/>
            <a:chOff x="463656" y="5954835"/>
            <a:chExt cx="11319029" cy="528777"/>
          </a:xfrm>
        </p:grpSpPr>
        <p:grpSp>
          <p:nvGrpSpPr>
            <p:cNvPr id="21" name="Group 20">
              <a:extLst>
                <a:ext uri="{FF2B5EF4-FFF2-40B4-BE49-F238E27FC236}">
                  <a16:creationId xmlns:a16="http://schemas.microsoft.com/office/drawing/2014/main" id="{A7BB99EE-C1B3-441A-96A7-307D1C801A73}"/>
                </a:ext>
              </a:extLst>
            </p:cNvPr>
            <p:cNvGrpSpPr/>
            <p:nvPr/>
          </p:nvGrpSpPr>
          <p:grpSpPr>
            <a:xfrm>
              <a:off x="500840" y="5954835"/>
              <a:ext cx="11281845" cy="528777"/>
              <a:chOff x="778585" y="5957156"/>
              <a:chExt cx="10998677" cy="645752"/>
            </a:xfrm>
          </p:grpSpPr>
          <p:sp>
            <p:nvSpPr>
              <p:cNvPr id="23" name="TextBox 22">
                <a:extLst>
                  <a:ext uri="{FF2B5EF4-FFF2-40B4-BE49-F238E27FC236}">
                    <a16:creationId xmlns:a16="http://schemas.microsoft.com/office/drawing/2014/main" id="{D6C55E7F-49DD-4FBF-8F15-4E903D216FCD}"/>
                  </a:ext>
                </a:extLst>
              </p:cNvPr>
              <p:cNvSpPr txBox="1"/>
              <p:nvPr/>
            </p:nvSpPr>
            <p:spPr>
              <a:xfrm>
                <a:off x="2235703" y="5957156"/>
                <a:ext cx="9541559" cy="645748"/>
              </a:xfrm>
              <a:prstGeom prst="rect">
                <a:avLst/>
              </a:prstGeom>
              <a:solidFill>
                <a:schemeClr val="bg1">
                  <a:lumMod val="85000"/>
                </a:schemeClr>
              </a:solidFill>
            </p:spPr>
            <p:txBody>
              <a:bodyPr wrap="square" lIns="72000" tIns="36000" rIns="72000" bIns="36000" rtlCol="0" anchor="ctr">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lang="en-US" sz="1100" kern="0" dirty="0">
                    <a:solidFill>
                      <a:srgbClr val="000000"/>
                    </a:solidFill>
                    <a:latin typeface="Arial"/>
                  </a:rPr>
                  <a:t>This slides provides links where you can find further information such as additional guidance, product information and roadmaps. </a:t>
                </a:r>
              </a:p>
            </p:txBody>
          </p:sp>
          <p:sp>
            <p:nvSpPr>
              <p:cNvPr id="24" name="TextBox 23">
                <a:extLst>
                  <a:ext uri="{FF2B5EF4-FFF2-40B4-BE49-F238E27FC236}">
                    <a16:creationId xmlns:a16="http://schemas.microsoft.com/office/drawing/2014/main" id="{D6E64071-D61F-424A-A020-D42A4E960561}"/>
                  </a:ext>
                </a:extLst>
              </p:cNvPr>
              <p:cNvSpPr txBox="1"/>
              <p:nvPr/>
            </p:nvSpPr>
            <p:spPr>
              <a:xfrm>
                <a:off x="1129034" y="5957160"/>
                <a:ext cx="1106669" cy="645748"/>
              </a:xfrm>
              <a:prstGeom prst="rect">
                <a:avLst/>
              </a:prstGeom>
              <a:solidFill>
                <a:schemeClr val="tx1"/>
              </a:solidFill>
            </p:spPr>
            <p:txBody>
              <a:bodyPr wrap="square" lIns="72000" tIns="180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25" name="TextBox 24">
                <a:extLst>
                  <a:ext uri="{FF2B5EF4-FFF2-40B4-BE49-F238E27FC236}">
                    <a16:creationId xmlns:a16="http://schemas.microsoft.com/office/drawing/2014/main" id="{1131EE75-7516-475E-88EA-DE5949521559}"/>
                  </a:ext>
                </a:extLst>
              </p:cNvPr>
              <p:cNvSpPr txBox="1"/>
              <p:nvPr/>
            </p:nvSpPr>
            <p:spPr>
              <a:xfrm>
                <a:off x="778585" y="5957160"/>
                <a:ext cx="432191" cy="645744"/>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26" name="Straight Connector 25">
                <a:extLst>
                  <a:ext uri="{FF2B5EF4-FFF2-40B4-BE49-F238E27FC236}">
                    <a16:creationId xmlns:a16="http://schemas.microsoft.com/office/drawing/2014/main" id="{2E7DC93F-E958-4C92-B6AB-6A5172F581AF}"/>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EDA4C49-A521-4997-B97B-1EA3C43034EE}"/>
                  </a:ext>
                </a:extLst>
              </p:cNvPr>
              <p:cNvCxnSpPr>
                <a:cxnSpLocks/>
              </p:cNvCxnSpPr>
              <p:nvPr/>
            </p:nvCxnSpPr>
            <p:spPr>
              <a:xfrm flipH="1">
                <a:off x="1182382" y="6471300"/>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CDA2C453-0049-41B3-9CA0-044FCBDB66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3656" y="5997563"/>
              <a:ext cx="443318" cy="443318"/>
            </a:xfrm>
            <a:prstGeom prst="rect">
              <a:avLst/>
            </a:prstGeom>
          </p:spPr>
        </p:pic>
      </p:grpSp>
    </p:spTree>
    <p:extLst>
      <p:ext uri="{BB962C8B-B14F-4D97-AF65-F5344CB8AC3E}">
        <p14:creationId xmlns:p14="http://schemas.microsoft.com/office/powerpoint/2010/main" val="25994691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44623F31-1968-4441-B077-63F863B519D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Integration Technology Mapping</a:t>
            </a:r>
            <a:br>
              <a:rPr lang="en-US" dirty="0">
                <a:solidFill>
                  <a:srgbClr val="000000"/>
                </a:solidFill>
                <a:latin typeface="Arial"/>
              </a:rPr>
            </a:br>
            <a:r>
              <a:rPr lang="en-US" sz="2000" b="0" dirty="0">
                <a:solidFill>
                  <a:srgbClr val="000000"/>
                </a:solidFill>
                <a:latin typeface="Arial"/>
              </a:rPr>
              <a:t>Derive Integration Guidelines for Your Organization </a:t>
            </a:r>
            <a:endParaRPr lang="de-DE" b="0" dirty="0">
              <a:solidFill>
                <a:srgbClr val="000000"/>
              </a:solidFill>
              <a:latin typeface="Arial"/>
            </a:endParaRPr>
          </a:p>
        </p:txBody>
      </p:sp>
      <p:sp>
        <p:nvSpPr>
          <p:cNvPr id="5" name="Slide Number Placeholder 4">
            <a:extLst>
              <a:ext uri="{FF2B5EF4-FFF2-40B4-BE49-F238E27FC236}">
                <a16:creationId xmlns:a16="http://schemas.microsoft.com/office/drawing/2014/main" id="{2272113A-2B70-4E0B-AA27-C5A5603E4284}"/>
              </a:ext>
            </a:extLst>
          </p:cNvPr>
          <p:cNvSpPr>
            <a:spLocks noGrp="1"/>
          </p:cNvSpPr>
          <p:nvPr>
            <p:ph type="sldNum" sz="quarter" idx="12"/>
          </p:nvPr>
        </p:nvSpPr>
        <p:spPr/>
        <p:txBody>
          <a:bodyPr/>
          <a:lstStyle/>
          <a:p>
            <a:fld id="{DB6A9238-A6DB-4432-B073-8C8D0256CD0B}" type="slidenum">
              <a:rPr lang="de-DE" sz="1000" smtClean="0"/>
              <a:pPr/>
              <a:t>48</a:t>
            </a:fld>
            <a:endParaRPr lang="de-DE" sz="1000" dirty="0"/>
          </a:p>
        </p:txBody>
      </p:sp>
      <p:grpSp>
        <p:nvGrpSpPr>
          <p:cNvPr id="12" name="Group 11">
            <a:extLst>
              <a:ext uri="{FF2B5EF4-FFF2-40B4-BE49-F238E27FC236}">
                <a16:creationId xmlns:a16="http://schemas.microsoft.com/office/drawing/2014/main" id="{ADE68A68-BC7D-4F00-B9E8-EBE12E1E6582}"/>
              </a:ext>
            </a:extLst>
          </p:cNvPr>
          <p:cNvGrpSpPr/>
          <p:nvPr/>
        </p:nvGrpSpPr>
        <p:grpSpPr>
          <a:xfrm>
            <a:off x="8372079" y="467378"/>
            <a:ext cx="3410607" cy="677108"/>
            <a:chOff x="8348701" y="504000"/>
            <a:chExt cx="3410607" cy="677108"/>
          </a:xfrm>
        </p:grpSpPr>
        <p:sp>
          <p:nvSpPr>
            <p:cNvPr id="13" name="Rectangle 12">
              <a:extLst>
                <a:ext uri="{FF2B5EF4-FFF2-40B4-BE49-F238E27FC236}">
                  <a16:creationId xmlns:a16="http://schemas.microsoft.com/office/drawing/2014/main" id="{E2FB1A95-A82A-422C-9F4D-91E87805C40C}"/>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14" name="Rectangle 13">
              <a:extLst>
                <a:ext uri="{FF2B5EF4-FFF2-40B4-BE49-F238E27FC236}">
                  <a16:creationId xmlns:a16="http://schemas.microsoft.com/office/drawing/2014/main" id="{92C794A4-6F75-40C7-A039-2AA5EA1E3E21}"/>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15" name="Rectangle 14">
              <a:extLst>
                <a:ext uri="{FF2B5EF4-FFF2-40B4-BE49-F238E27FC236}">
                  <a16:creationId xmlns:a16="http://schemas.microsoft.com/office/drawing/2014/main" id="{6E8DA997-878A-42BD-B267-90475EEDBFA0}"/>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17" name="Straight Arrow Connector 16">
              <a:extLst>
                <a:ext uri="{FF2B5EF4-FFF2-40B4-BE49-F238E27FC236}">
                  <a16:creationId xmlns:a16="http://schemas.microsoft.com/office/drawing/2014/main" id="{EC304190-2A19-460E-8A4C-CBD6ED3A0FE2}"/>
                </a:ext>
              </a:extLst>
            </p:cNvPr>
            <p:cNvCxnSpPr>
              <a:stCxn id="13" idx="3"/>
              <a:endCxn id="1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2117621-1702-4B72-9D0B-3F37E6A7A245}"/>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E7D13F8C-0125-4660-92F4-C8E1D3987BF2}"/>
              </a:ext>
            </a:extLst>
          </p:cNvPr>
          <p:cNvGrpSpPr/>
          <p:nvPr/>
        </p:nvGrpSpPr>
        <p:grpSpPr>
          <a:xfrm>
            <a:off x="504001" y="3367420"/>
            <a:ext cx="1993186" cy="1737936"/>
            <a:chOff x="913011" y="3434556"/>
            <a:chExt cx="1728192" cy="1584176"/>
          </a:xfrm>
          <a:solidFill>
            <a:schemeClr val="bg1">
              <a:lumMod val="85000"/>
            </a:schemeClr>
          </a:solidFill>
        </p:grpSpPr>
        <p:sp>
          <p:nvSpPr>
            <p:cNvPr id="27" name="Rectangle 26">
              <a:extLst>
                <a:ext uri="{FF2B5EF4-FFF2-40B4-BE49-F238E27FC236}">
                  <a16:creationId xmlns:a16="http://schemas.microsoft.com/office/drawing/2014/main" id="{1428907E-38D3-41F3-A048-8FC8074E90AE}"/>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Process  </a:t>
              </a:r>
              <a:br>
                <a:rPr lang="en-US" sz="1800" kern="0" dirty="0">
                  <a:solidFill>
                    <a:srgbClr val="FFFFFF"/>
                  </a:solidFill>
                  <a:latin typeface="Arial"/>
                </a:rPr>
              </a:br>
              <a:r>
                <a:rPr lang="en-US" sz="1800" kern="0" dirty="0">
                  <a:solidFill>
                    <a:srgbClr val="FFFFFF"/>
                  </a:solidFill>
                  <a:latin typeface="Arial"/>
                </a:rPr>
                <a:t>Integration</a:t>
              </a:r>
            </a:p>
          </p:txBody>
        </p:sp>
        <p:sp>
          <p:nvSpPr>
            <p:cNvPr id="102" name="Rectangle 101">
              <a:extLst>
                <a:ext uri="{FF2B5EF4-FFF2-40B4-BE49-F238E27FC236}">
                  <a16:creationId xmlns:a16="http://schemas.microsoft.com/office/drawing/2014/main" id="{091CE2B0-4DC6-4049-9D6A-D3F372006B02}"/>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A</a:t>
              </a:r>
            </a:p>
          </p:txBody>
        </p:sp>
        <p:cxnSp>
          <p:nvCxnSpPr>
            <p:cNvPr id="9" name="Straight Connector 8">
              <a:extLst>
                <a:ext uri="{FF2B5EF4-FFF2-40B4-BE49-F238E27FC236}">
                  <a16:creationId xmlns:a16="http://schemas.microsoft.com/office/drawing/2014/main" id="{F51726FB-988E-46F8-B91B-652BF30875D1}"/>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F2ADC50F-6429-4131-B2A4-B55274FD7FC6}"/>
              </a:ext>
            </a:extLst>
          </p:cNvPr>
          <p:cNvGrpSpPr/>
          <p:nvPr/>
        </p:nvGrpSpPr>
        <p:grpSpPr>
          <a:xfrm>
            <a:off x="2825376" y="3367420"/>
            <a:ext cx="1993186" cy="1737936"/>
            <a:chOff x="913011" y="3434556"/>
            <a:chExt cx="1728192" cy="1584176"/>
          </a:xfrm>
          <a:solidFill>
            <a:srgbClr val="F0AB00"/>
          </a:solidFill>
        </p:grpSpPr>
        <p:sp>
          <p:nvSpPr>
            <p:cNvPr id="145" name="Rectangle 144">
              <a:extLst>
                <a:ext uri="{FF2B5EF4-FFF2-40B4-BE49-F238E27FC236}">
                  <a16:creationId xmlns:a16="http://schemas.microsoft.com/office/drawing/2014/main" id="{104EC913-4BAF-405E-A6F7-6AEB67371619}"/>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Data</a:t>
              </a:r>
              <a:br>
                <a:rPr lang="en-US" sz="1800" kern="0" dirty="0">
                  <a:solidFill>
                    <a:srgbClr val="FFFFFF"/>
                  </a:solidFill>
                  <a:latin typeface="Arial"/>
                </a:rPr>
              </a:br>
              <a:r>
                <a:rPr lang="en-US" sz="1800" kern="0" dirty="0">
                  <a:solidFill>
                    <a:srgbClr val="FFFFFF"/>
                  </a:solidFill>
                  <a:latin typeface="Arial"/>
                </a:rPr>
                <a:t>Integration</a:t>
              </a:r>
            </a:p>
          </p:txBody>
        </p:sp>
        <p:sp>
          <p:nvSpPr>
            <p:cNvPr id="146" name="Rectangle 145">
              <a:extLst>
                <a:ext uri="{FF2B5EF4-FFF2-40B4-BE49-F238E27FC236}">
                  <a16:creationId xmlns:a16="http://schemas.microsoft.com/office/drawing/2014/main" id="{9B7A9C59-9F83-46C5-958F-7B505FDEC3A7}"/>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B</a:t>
              </a:r>
            </a:p>
          </p:txBody>
        </p:sp>
        <p:cxnSp>
          <p:nvCxnSpPr>
            <p:cNvPr id="147" name="Straight Connector 146">
              <a:extLst>
                <a:ext uri="{FF2B5EF4-FFF2-40B4-BE49-F238E27FC236}">
                  <a16:creationId xmlns:a16="http://schemas.microsoft.com/office/drawing/2014/main" id="{A6103D65-EF64-4D06-B5BD-124B860A4333}"/>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E06955A8-6879-4EB6-9E1A-9500FBCBA949}"/>
              </a:ext>
            </a:extLst>
          </p:cNvPr>
          <p:cNvGrpSpPr/>
          <p:nvPr/>
        </p:nvGrpSpPr>
        <p:grpSpPr>
          <a:xfrm>
            <a:off x="5146751" y="3367420"/>
            <a:ext cx="1993186" cy="1737936"/>
            <a:chOff x="913011" y="3434556"/>
            <a:chExt cx="1728192" cy="1584176"/>
          </a:xfrm>
          <a:solidFill>
            <a:schemeClr val="bg1">
              <a:lumMod val="85000"/>
            </a:schemeClr>
          </a:solidFill>
        </p:grpSpPr>
        <p:sp>
          <p:nvSpPr>
            <p:cNvPr id="149" name="Rectangle 148">
              <a:extLst>
                <a:ext uri="{FF2B5EF4-FFF2-40B4-BE49-F238E27FC236}">
                  <a16:creationId xmlns:a16="http://schemas.microsoft.com/office/drawing/2014/main" id="{EBEF4E53-9A92-48C0-8CBF-2E97DFC57DB6}"/>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User   </a:t>
              </a:r>
              <a:br>
                <a:rPr lang="en-US" sz="1800" kern="0" dirty="0">
                  <a:solidFill>
                    <a:srgbClr val="FFFFFF"/>
                  </a:solidFill>
                  <a:latin typeface="Arial"/>
                </a:rPr>
              </a:br>
              <a:r>
                <a:rPr lang="en-US" sz="1800" kern="0" dirty="0">
                  <a:solidFill>
                    <a:srgbClr val="FFFFFF"/>
                  </a:solidFill>
                  <a:latin typeface="Arial"/>
                </a:rPr>
                <a:t>Integration</a:t>
              </a:r>
            </a:p>
          </p:txBody>
        </p:sp>
        <p:sp>
          <p:nvSpPr>
            <p:cNvPr id="150" name="Rectangle 149">
              <a:extLst>
                <a:ext uri="{FF2B5EF4-FFF2-40B4-BE49-F238E27FC236}">
                  <a16:creationId xmlns:a16="http://schemas.microsoft.com/office/drawing/2014/main" id="{4AEFDC02-F36B-4E8E-8680-57E8D556B5EA}"/>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C</a:t>
              </a:r>
            </a:p>
          </p:txBody>
        </p:sp>
        <p:cxnSp>
          <p:nvCxnSpPr>
            <p:cNvPr id="151" name="Straight Connector 150">
              <a:extLst>
                <a:ext uri="{FF2B5EF4-FFF2-40B4-BE49-F238E27FC236}">
                  <a16:creationId xmlns:a16="http://schemas.microsoft.com/office/drawing/2014/main" id="{C2A0856C-47E3-44DC-84DE-A47A8186C220}"/>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E96211B3-1D4A-4C4E-80EA-C00BBB7E9752}"/>
              </a:ext>
            </a:extLst>
          </p:cNvPr>
          <p:cNvGrpSpPr/>
          <p:nvPr/>
        </p:nvGrpSpPr>
        <p:grpSpPr>
          <a:xfrm>
            <a:off x="7468126" y="3367420"/>
            <a:ext cx="1993186" cy="1737936"/>
            <a:chOff x="913011" y="3434556"/>
            <a:chExt cx="1728192" cy="1584176"/>
          </a:xfrm>
          <a:solidFill>
            <a:schemeClr val="bg1">
              <a:lumMod val="85000"/>
            </a:schemeClr>
          </a:solidFill>
        </p:grpSpPr>
        <p:sp>
          <p:nvSpPr>
            <p:cNvPr id="153" name="Rectangle 152">
              <a:extLst>
                <a:ext uri="{FF2B5EF4-FFF2-40B4-BE49-F238E27FC236}">
                  <a16:creationId xmlns:a16="http://schemas.microsoft.com/office/drawing/2014/main" id="{21F60719-A7A7-4C31-834D-81D77A10D826}"/>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Thing</a:t>
              </a:r>
              <a:br>
                <a:rPr lang="en-US" sz="1800" kern="0" dirty="0">
                  <a:solidFill>
                    <a:srgbClr val="FFFFFF"/>
                  </a:solidFill>
                  <a:latin typeface="Arial"/>
                </a:rPr>
              </a:br>
              <a:r>
                <a:rPr lang="en-US" sz="1800" kern="0" dirty="0">
                  <a:solidFill>
                    <a:srgbClr val="FFFFFF"/>
                  </a:solidFill>
                  <a:latin typeface="Arial"/>
                </a:rPr>
                <a:t>Integration</a:t>
              </a:r>
            </a:p>
          </p:txBody>
        </p:sp>
        <p:sp>
          <p:nvSpPr>
            <p:cNvPr id="154" name="Rectangle 153">
              <a:extLst>
                <a:ext uri="{FF2B5EF4-FFF2-40B4-BE49-F238E27FC236}">
                  <a16:creationId xmlns:a16="http://schemas.microsoft.com/office/drawing/2014/main" id="{84C31711-F231-40C3-9216-03144C7E9DC6}"/>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D</a:t>
              </a:r>
            </a:p>
          </p:txBody>
        </p:sp>
        <p:cxnSp>
          <p:nvCxnSpPr>
            <p:cNvPr id="155" name="Straight Connector 154">
              <a:extLst>
                <a:ext uri="{FF2B5EF4-FFF2-40B4-BE49-F238E27FC236}">
                  <a16:creationId xmlns:a16="http://schemas.microsoft.com/office/drawing/2014/main" id="{0DB01A26-F510-41A0-AD1D-275CE502D4B8}"/>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9A70B85-E6E4-4396-8A6B-32F1EA49020A}"/>
              </a:ext>
            </a:extLst>
          </p:cNvPr>
          <p:cNvGrpSpPr/>
          <p:nvPr/>
        </p:nvGrpSpPr>
        <p:grpSpPr>
          <a:xfrm>
            <a:off x="9789500" y="3367420"/>
            <a:ext cx="1993186" cy="1737936"/>
            <a:chOff x="913011" y="3434556"/>
            <a:chExt cx="1728192" cy="1584176"/>
          </a:xfrm>
          <a:solidFill>
            <a:schemeClr val="bg1">
              <a:lumMod val="85000"/>
            </a:schemeClr>
          </a:solidFill>
        </p:grpSpPr>
        <p:sp>
          <p:nvSpPr>
            <p:cNvPr id="157" name="Rectangle 156">
              <a:extLst>
                <a:ext uri="{FF2B5EF4-FFF2-40B4-BE49-F238E27FC236}">
                  <a16:creationId xmlns:a16="http://schemas.microsoft.com/office/drawing/2014/main" id="{5E472624-21A3-4A16-A79F-60B5F55BDCF2}"/>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Cross </a:t>
              </a:r>
              <a:br>
                <a:rPr lang="en-US" sz="1800" kern="0" dirty="0">
                  <a:solidFill>
                    <a:srgbClr val="FFFFFF"/>
                  </a:solidFill>
                  <a:latin typeface="Arial"/>
                </a:rPr>
              </a:br>
              <a:r>
                <a:rPr lang="en-US" sz="1800" kern="0" dirty="0">
                  <a:solidFill>
                    <a:srgbClr val="FFFFFF"/>
                  </a:solidFill>
                  <a:latin typeface="Arial"/>
                </a:rPr>
                <a:t>Use Cases</a:t>
              </a:r>
            </a:p>
          </p:txBody>
        </p:sp>
        <p:sp>
          <p:nvSpPr>
            <p:cNvPr id="158" name="Rectangle 157">
              <a:extLst>
                <a:ext uri="{FF2B5EF4-FFF2-40B4-BE49-F238E27FC236}">
                  <a16:creationId xmlns:a16="http://schemas.microsoft.com/office/drawing/2014/main" id="{10ED839F-A6B0-4A5E-8D49-2FA47442A287}"/>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E</a:t>
              </a:r>
            </a:p>
          </p:txBody>
        </p:sp>
        <p:cxnSp>
          <p:nvCxnSpPr>
            <p:cNvPr id="159" name="Straight Connector 158">
              <a:extLst>
                <a:ext uri="{FF2B5EF4-FFF2-40B4-BE49-F238E27FC236}">
                  <a16:creationId xmlns:a16="http://schemas.microsoft.com/office/drawing/2014/main" id="{B82638FD-A2A8-464D-B0D8-F575F8871953}"/>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93695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lide Number Placeholder 1">
            <a:extLst>
              <a:ext uri="{FF2B5EF4-FFF2-40B4-BE49-F238E27FC236}">
                <a16:creationId xmlns:a16="http://schemas.microsoft.com/office/drawing/2014/main" id="{CECA16D5-D8B8-4759-9654-79D3E2B25C88}"/>
              </a:ext>
            </a:extLst>
          </p:cNvPr>
          <p:cNvSpPr>
            <a:spLocks noGrp="1"/>
          </p:cNvSpPr>
          <p:nvPr>
            <p:ph type="sldNum" sz="quarter" idx="12"/>
          </p:nvPr>
        </p:nvSpPr>
        <p:spPr>
          <a:xfrm>
            <a:off x="9156702" y="6386884"/>
            <a:ext cx="2845541" cy="365717"/>
          </a:xfrm>
        </p:spPr>
        <p:txBody>
          <a:bodyPr/>
          <a:lstStyle/>
          <a:p>
            <a:fld id="{DB6A9238-A6DB-4432-B073-8C8D0256CD0B}" type="slidenum">
              <a:rPr lang="de-DE" sz="1000" smtClean="0"/>
              <a:pPr/>
              <a:t>49</a:t>
            </a:fld>
            <a:endParaRPr lang="de-DE" sz="1000" dirty="0"/>
          </a:p>
        </p:txBody>
      </p:sp>
      <p:grpSp>
        <p:nvGrpSpPr>
          <p:cNvPr id="188" name="Group 187">
            <a:extLst>
              <a:ext uri="{FF2B5EF4-FFF2-40B4-BE49-F238E27FC236}">
                <a16:creationId xmlns:a16="http://schemas.microsoft.com/office/drawing/2014/main" id="{C289106E-1E69-48FC-8FD7-51C1C29F6A7A}"/>
              </a:ext>
            </a:extLst>
          </p:cNvPr>
          <p:cNvGrpSpPr/>
          <p:nvPr/>
        </p:nvGrpSpPr>
        <p:grpSpPr>
          <a:xfrm>
            <a:off x="8372079" y="467378"/>
            <a:ext cx="3410607" cy="677108"/>
            <a:chOff x="8348701" y="504000"/>
            <a:chExt cx="3410607" cy="677108"/>
          </a:xfrm>
        </p:grpSpPr>
        <p:sp>
          <p:nvSpPr>
            <p:cNvPr id="190" name="Rectangle 189">
              <a:extLst>
                <a:ext uri="{FF2B5EF4-FFF2-40B4-BE49-F238E27FC236}">
                  <a16:creationId xmlns:a16="http://schemas.microsoft.com/office/drawing/2014/main" id="{81A5FE36-D042-4030-BA50-B0BFFA011B5B}"/>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196" name="Rectangle 195">
              <a:extLst>
                <a:ext uri="{FF2B5EF4-FFF2-40B4-BE49-F238E27FC236}">
                  <a16:creationId xmlns:a16="http://schemas.microsoft.com/office/drawing/2014/main" id="{94B8EFCC-4095-4E5A-BA95-D5E980F7DD10}"/>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199" name="Rectangle 198">
              <a:extLst>
                <a:ext uri="{FF2B5EF4-FFF2-40B4-BE49-F238E27FC236}">
                  <a16:creationId xmlns:a16="http://schemas.microsoft.com/office/drawing/2014/main" id="{4DB75013-00B7-4B27-B9BB-FF9F605A5EC2}"/>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200" name="Straight Arrow Connector 199">
              <a:extLst>
                <a:ext uri="{FF2B5EF4-FFF2-40B4-BE49-F238E27FC236}">
                  <a16:creationId xmlns:a16="http://schemas.microsoft.com/office/drawing/2014/main" id="{D0B1C51F-5CE2-4564-90D0-95A1F644C4BC}"/>
                </a:ext>
              </a:extLst>
            </p:cNvPr>
            <p:cNvCxnSpPr>
              <a:stCxn id="190" idx="3"/>
              <a:endCxn id="196"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8FF3DB98-7FD2-4326-9285-F803CDFDFE89}"/>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202" name="Title 3">
            <a:extLst>
              <a:ext uri="{FF2B5EF4-FFF2-40B4-BE49-F238E27FC236}">
                <a16:creationId xmlns:a16="http://schemas.microsoft.com/office/drawing/2014/main" id="{BE78E6D4-0E84-41F9-A286-E40CC5E25E2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Data Integration Style</a:t>
            </a:r>
            <a:br>
              <a:rPr lang="en-US" dirty="0">
                <a:solidFill>
                  <a:srgbClr val="000000"/>
                </a:solidFill>
                <a:latin typeface="Arial"/>
              </a:rPr>
            </a:br>
            <a:r>
              <a:rPr lang="en-US" sz="2000" b="0" dirty="0">
                <a:solidFill>
                  <a:srgbClr val="000000"/>
                </a:solidFill>
                <a:latin typeface="Arial"/>
              </a:rPr>
              <a:t>Overview</a:t>
            </a:r>
            <a:endParaRPr lang="de-DE" b="0" dirty="0">
              <a:solidFill>
                <a:srgbClr val="000000"/>
              </a:solidFill>
              <a:latin typeface="Arial"/>
            </a:endParaRPr>
          </a:p>
        </p:txBody>
      </p:sp>
      <p:grpSp>
        <p:nvGrpSpPr>
          <p:cNvPr id="187" name="Group 186">
            <a:extLst>
              <a:ext uri="{FF2B5EF4-FFF2-40B4-BE49-F238E27FC236}">
                <a16:creationId xmlns:a16="http://schemas.microsoft.com/office/drawing/2014/main" id="{9E763995-8D73-4A92-AEEB-23518AF8072E}"/>
              </a:ext>
            </a:extLst>
          </p:cNvPr>
          <p:cNvGrpSpPr/>
          <p:nvPr/>
        </p:nvGrpSpPr>
        <p:grpSpPr>
          <a:xfrm>
            <a:off x="487708" y="2131620"/>
            <a:ext cx="5340284" cy="3768156"/>
            <a:chOff x="487708" y="2099367"/>
            <a:chExt cx="5340284" cy="3768156"/>
          </a:xfrm>
        </p:grpSpPr>
        <p:sp>
          <p:nvSpPr>
            <p:cNvPr id="189" name="Rectangle 188">
              <a:extLst>
                <a:ext uri="{FF2B5EF4-FFF2-40B4-BE49-F238E27FC236}">
                  <a16:creationId xmlns:a16="http://schemas.microsoft.com/office/drawing/2014/main" id="{7CDF8F84-58F4-4203-A187-25AB7A21D56D}"/>
                </a:ext>
              </a:extLst>
            </p:cNvPr>
            <p:cNvSpPr/>
            <p:nvPr/>
          </p:nvSpPr>
          <p:spPr bwMode="gray">
            <a:xfrm>
              <a:off x="1719520" y="2099367"/>
              <a:ext cx="2875100" cy="933975"/>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03" name="Rectangle 202">
              <a:extLst>
                <a:ext uri="{FF2B5EF4-FFF2-40B4-BE49-F238E27FC236}">
                  <a16:creationId xmlns:a16="http://schemas.microsoft.com/office/drawing/2014/main" id="{23DD2817-45EC-47BF-8F5E-666FD945E308}"/>
                </a:ext>
              </a:extLst>
            </p:cNvPr>
            <p:cNvSpPr/>
            <p:nvPr/>
          </p:nvSpPr>
          <p:spPr bwMode="gray">
            <a:xfrm>
              <a:off x="1721412" y="2099367"/>
              <a:ext cx="1774835" cy="1294868"/>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04" name="Rectangle 203">
              <a:extLst>
                <a:ext uri="{FF2B5EF4-FFF2-40B4-BE49-F238E27FC236}">
                  <a16:creationId xmlns:a16="http://schemas.microsoft.com/office/drawing/2014/main" id="{F7F25789-7FD0-4A47-BD35-E52E4B326E72}"/>
                </a:ext>
              </a:extLst>
            </p:cNvPr>
            <p:cNvSpPr/>
            <p:nvPr/>
          </p:nvSpPr>
          <p:spPr bwMode="gray">
            <a:xfrm>
              <a:off x="1731936" y="3025320"/>
              <a:ext cx="1182674" cy="97385"/>
            </a:xfrm>
            <a:prstGeom prst="rect">
              <a:avLst/>
            </a:prstGeom>
            <a:solidFill>
              <a:srgbClr val="FFFFFF">
                <a:lumMod val="95000"/>
              </a:srgbClr>
            </a:solidFill>
            <a:ln w="19050" algn="ctr">
              <a:no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cxnSp>
          <p:nvCxnSpPr>
            <p:cNvPr id="205" name="Straight Connector 204">
              <a:extLst>
                <a:ext uri="{FF2B5EF4-FFF2-40B4-BE49-F238E27FC236}">
                  <a16:creationId xmlns:a16="http://schemas.microsoft.com/office/drawing/2014/main" id="{C6F63051-0B6A-45A0-8641-3E791F6717C7}"/>
                </a:ext>
              </a:extLst>
            </p:cNvPr>
            <p:cNvCxnSpPr>
              <a:cxnSpLocks/>
            </p:cNvCxnSpPr>
            <p:nvPr/>
          </p:nvCxnSpPr>
          <p:spPr>
            <a:xfrm>
              <a:off x="1719520" y="3629150"/>
              <a:ext cx="2897489" cy="0"/>
            </a:xfrm>
            <a:prstGeom prst="line">
              <a:avLst/>
            </a:prstGeom>
            <a:noFill/>
            <a:ln w="19050" cap="flat" cmpd="sng" algn="ctr">
              <a:solidFill>
                <a:srgbClr val="CCCCCC">
                  <a:lumMod val="50000"/>
                </a:srgbClr>
              </a:solidFill>
              <a:prstDash val="solid"/>
            </a:ln>
            <a:effectLst/>
          </p:spPr>
        </p:cxnSp>
        <p:sp>
          <p:nvSpPr>
            <p:cNvPr id="206" name="TextBox 45">
              <a:extLst>
                <a:ext uri="{FF2B5EF4-FFF2-40B4-BE49-F238E27FC236}">
                  <a16:creationId xmlns:a16="http://schemas.microsoft.com/office/drawing/2014/main" id="{A3F6460F-9014-4BAE-A2E5-FE4DD7C8357B}"/>
                </a:ext>
              </a:extLst>
            </p:cNvPr>
            <p:cNvSpPr txBox="1">
              <a:spLocks noChangeArrowheads="1"/>
            </p:cNvSpPr>
            <p:nvPr/>
          </p:nvSpPr>
          <p:spPr bwMode="auto">
            <a:xfrm>
              <a:off x="1611615" y="3596509"/>
              <a:ext cx="1152532" cy="217625"/>
            </a:xfrm>
            <a:prstGeom prst="rect">
              <a:avLst/>
            </a:prstGeom>
            <a:noFill/>
            <a:ln w="9525">
              <a:noFill/>
              <a:miter lim="800000"/>
              <a:headEnd/>
              <a:tailEnd/>
            </a:ln>
          </p:spPr>
          <p:txBody>
            <a:bodyPr wrap="square" lIns="108842" tIns="54420" rIns="108842" bIns="54420">
              <a:spAutoFit/>
            </a:bodyPr>
            <a:lstStyle/>
            <a:p>
              <a:pPr defTabSz="1088776">
                <a:buClr>
                  <a:srgbClr val="F0AB00"/>
                </a:buClr>
                <a:buSzPct val="80000"/>
                <a:buFont typeface="Wingdings" pitchFamily="2" charset="2"/>
                <a:buNone/>
                <a:defRPr/>
              </a:pPr>
              <a:r>
                <a:rPr lang="en-US" sz="700" b="1" kern="0" dirty="0">
                  <a:solidFill>
                    <a:srgbClr val="000000">
                      <a:lumMod val="75000"/>
                      <a:lumOff val="25000"/>
                    </a:srgbClr>
                  </a:solidFill>
                  <a:latin typeface="Arial"/>
                  <a:cs typeface="Arial"/>
                </a:rPr>
                <a:t>On-Premise</a:t>
              </a:r>
            </a:p>
          </p:txBody>
        </p:sp>
        <p:sp>
          <p:nvSpPr>
            <p:cNvPr id="207" name="Rectangle 206">
              <a:extLst>
                <a:ext uri="{FF2B5EF4-FFF2-40B4-BE49-F238E27FC236}">
                  <a16:creationId xmlns:a16="http://schemas.microsoft.com/office/drawing/2014/main" id="{82EE9400-97ED-4F5E-B64D-308C638DC6FB}"/>
                </a:ext>
              </a:extLst>
            </p:cNvPr>
            <p:cNvSpPr/>
            <p:nvPr/>
          </p:nvSpPr>
          <p:spPr bwMode="gray">
            <a:xfrm>
              <a:off x="1719520" y="3897840"/>
              <a:ext cx="2889730" cy="997306"/>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08" name="Rectangle 207">
              <a:extLst>
                <a:ext uri="{FF2B5EF4-FFF2-40B4-BE49-F238E27FC236}">
                  <a16:creationId xmlns:a16="http://schemas.microsoft.com/office/drawing/2014/main" id="{640E4FDC-F9D0-4DB5-BA6D-F6204AB966F5}"/>
                </a:ext>
              </a:extLst>
            </p:cNvPr>
            <p:cNvSpPr/>
            <p:nvPr/>
          </p:nvSpPr>
          <p:spPr bwMode="gray">
            <a:xfrm>
              <a:off x="1882933" y="4013379"/>
              <a:ext cx="1518521" cy="696884"/>
            </a:xfrm>
            <a:prstGeom prst="rect">
              <a:avLst/>
            </a:prstGeom>
            <a:noFill/>
            <a:ln w="6350" algn="ctr">
              <a:solidFill>
                <a:srgbClr val="000000"/>
              </a:solidFill>
              <a:miter lim="800000"/>
              <a:headEnd/>
              <a:tailEnd/>
            </a:ln>
          </p:spPr>
          <p:txBody>
            <a:bodyPr lIns="36000" tIns="72000" rIns="36000" bIns="72000" rtlCol="0" anchor="ctr"/>
            <a:lstStyle/>
            <a:p>
              <a:pPr algn="ctr" defTabSz="914400" fontAlgn="base">
                <a:spcBef>
                  <a:spcPct val="50000"/>
                </a:spcBef>
                <a:spcAft>
                  <a:spcPct val="0"/>
                </a:spcAft>
                <a:buClr>
                  <a:srgbClr val="F0AB00"/>
                </a:buClr>
                <a:buSzPct val="80000"/>
                <a:defRPr/>
              </a:pPr>
              <a:endParaRPr lang="en-US" sz="500" b="1" kern="0" dirty="0">
                <a:solidFill>
                  <a:srgbClr val="000000"/>
                </a:solidFill>
                <a:latin typeface="Arial"/>
                <a:ea typeface="Arial Unicode MS" pitchFamily="34" charset="-128"/>
                <a:cs typeface="Arial"/>
              </a:endParaRPr>
            </a:p>
          </p:txBody>
        </p:sp>
        <p:sp>
          <p:nvSpPr>
            <p:cNvPr id="209" name="Rectangle 208">
              <a:extLst>
                <a:ext uri="{FF2B5EF4-FFF2-40B4-BE49-F238E27FC236}">
                  <a16:creationId xmlns:a16="http://schemas.microsoft.com/office/drawing/2014/main" id="{96969A1F-6EF9-4A24-8459-D76940E89611}"/>
                </a:ext>
              </a:extLst>
            </p:cNvPr>
            <p:cNvSpPr/>
            <p:nvPr/>
          </p:nvSpPr>
          <p:spPr bwMode="gray">
            <a:xfrm>
              <a:off x="3545895" y="3060925"/>
              <a:ext cx="1063355" cy="335503"/>
            </a:xfrm>
            <a:prstGeom prst="rect">
              <a:avLst/>
            </a:prstGeom>
            <a:solidFill>
              <a:srgbClr val="FFFFFF">
                <a:lumMod val="95000"/>
              </a:srgbClr>
            </a:solidFill>
            <a:ln w="6350" algn="ctr">
              <a:solidFill>
                <a:srgbClr val="000000">
                  <a:lumMod val="85000"/>
                  <a:lumOff val="15000"/>
                </a:srgbClr>
              </a:solidFill>
              <a:prstDash val="solid"/>
              <a:miter lim="800000"/>
              <a:headEnd/>
              <a:tailEnd/>
            </a:ln>
            <a:effectLst/>
          </p:spPr>
          <p:txBody>
            <a:bodyPr lIns="0" tIns="36000" rIns="0" bIns="36000" rtlCol="0" anchor="ct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endParaRPr kumimoji="0" lang="en-US" sz="300" b="0" i="0" u="none" strike="noStrike" kern="0" cap="none" spc="0" normalizeH="0" baseline="0" noProof="0" dirty="0">
                <a:ln>
                  <a:noFill/>
                </a:ln>
                <a:solidFill>
                  <a:srgbClr val="FFFFFF"/>
                </a:solidFill>
                <a:effectLst/>
                <a:uLnTx/>
                <a:uFillTx/>
                <a:latin typeface="Arial"/>
                <a:ea typeface="Arial Unicode MS" pitchFamily="34" charset="-128"/>
                <a:cs typeface="Arial"/>
              </a:endParaRPr>
            </a:p>
          </p:txBody>
        </p:sp>
        <p:cxnSp>
          <p:nvCxnSpPr>
            <p:cNvPr id="210" name="Straight Arrow Connector 18">
              <a:extLst>
                <a:ext uri="{FF2B5EF4-FFF2-40B4-BE49-F238E27FC236}">
                  <a16:creationId xmlns:a16="http://schemas.microsoft.com/office/drawing/2014/main" id="{D94750DC-769B-4A16-A912-F32000EA39F8}"/>
                </a:ext>
              </a:extLst>
            </p:cNvPr>
            <p:cNvCxnSpPr>
              <a:cxnSpLocks noChangeShapeType="1"/>
            </p:cNvCxnSpPr>
            <p:nvPr/>
          </p:nvCxnSpPr>
          <p:spPr bwMode="auto">
            <a:xfrm>
              <a:off x="3690523" y="3396396"/>
              <a:ext cx="0" cy="498990"/>
            </a:xfrm>
            <a:prstGeom prst="straightConnector1">
              <a:avLst/>
            </a:prstGeom>
            <a:noFill/>
            <a:ln w="38100" algn="ctr">
              <a:solidFill>
                <a:srgbClr val="FFFFFF">
                  <a:lumMod val="50000"/>
                </a:srgbClr>
              </a:solidFill>
              <a:round/>
              <a:headEnd type="triangle" w="med" len="med"/>
              <a:tailEnd type="triangle" w="med" len="med"/>
            </a:ln>
          </p:spPr>
        </p:cxnSp>
        <p:sp>
          <p:nvSpPr>
            <p:cNvPr id="211" name="Rectangle 210">
              <a:extLst>
                <a:ext uri="{FF2B5EF4-FFF2-40B4-BE49-F238E27FC236}">
                  <a16:creationId xmlns:a16="http://schemas.microsoft.com/office/drawing/2014/main" id="{081D405A-2F9B-44BB-B8A5-5BE3A691B5A4}"/>
                </a:ext>
              </a:extLst>
            </p:cNvPr>
            <p:cNvSpPr/>
            <p:nvPr/>
          </p:nvSpPr>
          <p:spPr bwMode="gray">
            <a:xfrm>
              <a:off x="3753755" y="3516579"/>
              <a:ext cx="325094" cy="221848"/>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B2B</a:t>
              </a:r>
            </a:p>
          </p:txBody>
        </p:sp>
        <p:sp>
          <p:nvSpPr>
            <p:cNvPr id="212" name="Rectangle 211">
              <a:extLst>
                <a:ext uri="{FF2B5EF4-FFF2-40B4-BE49-F238E27FC236}">
                  <a16:creationId xmlns:a16="http://schemas.microsoft.com/office/drawing/2014/main" id="{046FEDB5-6241-4868-A1B1-8F83B625CBB2}"/>
                </a:ext>
              </a:extLst>
            </p:cNvPr>
            <p:cNvSpPr/>
            <p:nvPr/>
          </p:nvSpPr>
          <p:spPr bwMode="gray">
            <a:xfrm>
              <a:off x="4256085" y="3519297"/>
              <a:ext cx="325094" cy="213496"/>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B2G</a:t>
              </a:r>
            </a:p>
          </p:txBody>
        </p:sp>
        <p:sp>
          <p:nvSpPr>
            <p:cNvPr id="213" name="Rectangle 212">
              <a:extLst>
                <a:ext uri="{FF2B5EF4-FFF2-40B4-BE49-F238E27FC236}">
                  <a16:creationId xmlns:a16="http://schemas.microsoft.com/office/drawing/2014/main" id="{A5DF7E33-242A-420B-975C-F7A0008EA7CA}"/>
                </a:ext>
              </a:extLst>
            </p:cNvPr>
            <p:cNvSpPr/>
            <p:nvPr/>
          </p:nvSpPr>
          <p:spPr bwMode="gray">
            <a:xfrm>
              <a:off x="4078431" y="3124855"/>
              <a:ext cx="477641" cy="207641"/>
            </a:xfrm>
            <a:prstGeom prst="rect">
              <a:avLst/>
            </a:prstGeom>
            <a:solidFill>
              <a:srgbClr val="FFFFFF"/>
            </a:solidFill>
            <a:ln w="12700" cap="flat" cmpd="sng" algn="ctr">
              <a:solidFill>
                <a:srgbClr val="000000">
                  <a:lumMod val="65000"/>
                  <a:lumOff val="35000"/>
                </a:srgbClr>
              </a:solidFill>
              <a:prstDash val="soli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Government Agency</a:t>
              </a:r>
            </a:p>
          </p:txBody>
        </p:sp>
        <p:sp>
          <p:nvSpPr>
            <p:cNvPr id="214" name="Rectangle 213">
              <a:extLst>
                <a:ext uri="{FF2B5EF4-FFF2-40B4-BE49-F238E27FC236}">
                  <a16:creationId xmlns:a16="http://schemas.microsoft.com/office/drawing/2014/main" id="{8D8A15C4-0493-4F4F-B270-CBA002CF9C08}"/>
                </a:ext>
              </a:extLst>
            </p:cNvPr>
            <p:cNvSpPr/>
            <p:nvPr/>
          </p:nvSpPr>
          <p:spPr bwMode="gray">
            <a:xfrm>
              <a:off x="3579788" y="3130487"/>
              <a:ext cx="451285" cy="207641"/>
            </a:xfrm>
            <a:prstGeom prst="rect">
              <a:avLst/>
            </a:prstGeom>
            <a:solidFill>
              <a:srgbClr val="FFFFFF"/>
            </a:solidFill>
            <a:ln w="12700" cap="flat" cmpd="sng" algn="ctr">
              <a:solidFill>
                <a:srgbClr val="000000">
                  <a:lumMod val="65000"/>
                  <a:lumOff val="35000"/>
                </a:srgbClr>
              </a:solidFill>
              <a:prstDash val="soli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Business Partner</a:t>
              </a:r>
            </a:p>
          </p:txBody>
        </p:sp>
        <p:sp>
          <p:nvSpPr>
            <p:cNvPr id="215" name="TextBox 45">
              <a:extLst>
                <a:ext uri="{FF2B5EF4-FFF2-40B4-BE49-F238E27FC236}">
                  <a16:creationId xmlns:a16="http://schemas.microsoft.com/office/drawing/2014/main" id="{E6A80393-7A32-4B84-961F-A7D092B1054F}"/>
                </a:ext>
              </a:extLst>
            </p:cNvPr>
            <p:cNvSpPr txBox="1">
              <a:spLocks noChangeArrowheads="1"/>
            </p:cNvSpPr>
            <p:nvPr/>
          </p:nvSpPr>
          <p:spPr bwMode="auto">
            <a:xfrm>
              <a:off x="1611615" y="3441648"/>
              <a:ext cx="887900" cy="217625"/>
            </a:xfrm>
            <a:prstGeom prst="rect">
              <a:avLst/>
            </a:prstGeom>
            <a:noFill/>
            <a:ln w="9525">
              <a:noFill/>
              <a:miter lim="800000"/>
              <a:headEnd/>
              <a:tailEnd/>
            </a:ln>
          </p:spPr>
          <p:txBody>
            <a:bodyPr wrap="square" lIns="108842" tIns="54420" rIns="108842" bIns="54420">
              <a:spAutoFit/>
            </a:bodyPr>
            <a:lstStyle/>
            <a:p>
              <a:pPr defTabSz="1088776">
                <a:buClr>
                  <a:srgbClr val="F0AB00"/>
                </a:buClr>
                <a:buSzPct val="80000"/>
                <a:buFont typeface="Wingdings" pitchFamily="2" charset="2"/>
                <a:buNone/>
                <a:defRPr/>
              </a:pPr>
              <a:r>
                <a:rPr lang="en-US" sz="700" b="1" kern="0" dirty="0">
                  <a:solidFill>
                    <a:srgbClr val="000000">
                      <a:lumMod val="75000"/>
                      <a:lumOff val="25000"/>
                    </a:srgbClr>
                  </a:solidFill>
                  <a:latin typeface="Arial"/>
                  <a:cs typeface="Arial"/>
                </a:rPr>
                <a:t>Cloud</a:t>
              </a:r>
            </a:p>
          </p:txBody>
        </p:sp>
        <p:sp>
          <p:nvSpPr>
            <p:cNvPr id="216" name="Rectangle 215">
              <a:extLst>
                <a:ext uri="{FF2B5EF4-FFF2-40B4-BE49-F238E27FC236}">
                  <a16:creationId xmlns:a16="http://schemas.microsoft.com/office/drawing/2014/main" id="{64F4038F-EB88-4C72-BD87-74BE93CD16A8}"/>
                </a:ext>
              </a:extLst>
            </p:cNvPr>
            <p:cNvSpPr/>
            <p:nvPr/>
          </p:nvSpPr>
          <p:spPr bwMode="gray">
            <a:xfrm>
              <a:off x="2401908" y="3517409"/>
              <a:ext cx="1127818" cy="221018"/>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OnPremise2Cloud</a:t>
              </a:r>
            </a:p>
          </p:txBody>
        </p:sp>
        <p:cxnSp>
          <p:nvCxnSpPr>
            <p:cNvPr id="217" name="Straight Arrow Connector 18">
              <a:extLst>
                <a:ext uri="{FF2B5EF4-FFF2-40B4-BE49-F238E27FC236}">
                  <a16:creationId xmlns:a16="http://schemas.microsoft.com/office/drawing/2014/main" id="{CA4268E7-2DD2-435F-98A3-A6CEF345C3B2}"/>
                </a:ext>
              </a:extLst>
            </p:cNvPr>
            <p:cNvCxnSpPr>
              <a:cxnSpLocks noChangeShapeType="1"/>
            </p:cNvCxnSpPr>
            <p:nvPr/>
          </p:nvCxnSpPr>
          <p:spPr bwMode="auto">
            <a:xfrm flipH="1">
              <a:off x="2475613" y="4401261"/>
              <a:ext cx="315343" cy="0"/>
            </a:xfrm>
            <a:prstGeom prst="straightConnector1">
              <a:avLst/>
            </a:prstGeom>
            <a:noFill/>
            <a:ln w="38100" algn="ctr">
              <a:solidFill>
                <a:srgbClr val="F0AB00"/>
              </a:solidFill>
              <a:round/>
              <a:headEnd type="triangle" w="med" len="med"/>
              <a:tailEnd type="triangle" w="med" len="med"/>
            </a:ln>
          </p:spPr>
        </p:cxnSp>
        <p:sp>
          <p:nvSpPr>
            <p:cNvPr id="218" name="Rectangle 217">
              <a:extLst>
                <a:ext uri="{FF2B5EF4-FFF2-40B4-BE49-F238E27FC236}">
                  <a16:creationId xmlns:a16="http://schemas.microsoft.com/office/drawing/2014/main" id="{2F6215A1-B762-4B22-B2FB-D0CD48541792}"/>
                </a:ext>
              </a:extLst>
            </p:cNvPr>
            <p:cNvSpPr/>
            <p:nvPr/>
          </p:nvSpPr>
          <p:spPr bwMode="gray">
            <a:xfrm>
              <a:off x="515274" y="2099368"/>
              <a:ext cx="617083" cy="2795778"/>
            </a:xfrm>
            <a:prstGeom prst="rect">
              <a:avLst/>
            </a:prstGeom>
            <a:solidFill>
              <a:srgbClr val="FFFFFF"/>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cxnSp>
          <p:nvCxnSpPr>
            <p:cNvPr id="219" name="Straight Arrow Connector 18">
              <a:extLst>
                <a:ext uri="{FF2B5EF4-FFF2-40B4-BE49-F238E27FC236}">
                  <a16:creationId xmlns:a16="http://schemas.microsoft.com/office/drawing/2014/main" id="{7F3E2E6D-B1E2-42AA-8CC3-CE68F918FBB8}"/>
                </a:ext>
              </a:extLst>
            </p:cNvPr>
            <p:cNvCxnSpPr>
              <a:cxnSpLocks noChangeShapeType="1"/>
            </p:cNvCxnSpPr>
            <p:nvPr/>
          </p:nvCxnSpPr>
          <p:spPr bwMode="auto">
            <a:xfrm>
              <a:off x="1132358" y="4402805"/>
              <a:ext cx="587163" cy="0"/>
            </a:xfrm>
            <a:prstGeom prst="straightConnector1">
              <a:avLst/>
            </a:prstGeom>
            <a:noFill/>
            <a:ln w="38100" algn="ctr">
              <a:solidFill>
                <a:srgbClr val="FFFFFF">
                  <a:lumMod val="50000"/>
                </a:srgbClr>
              </a:solidFill>
              <a:round/>
              <a:headEnd type="triangle" w="med" len="med"/>
              <a:tailEnd type="triangle" w="med" len="med"/>
            </a:ln>
          </p:spPr>
        </p:cxnSp>
        <p:sp>
          <p:nvSpPr>
            <p:cNvPr id="220" name="Rectangle 219">
              <a:extLst>
                <a:ext uri="{FF2B5EF4-FFF2-40B4-BE49-F238E27FC236}">
                  <a16:creationId xmlns:a16="http://schemas.microsoft.com/office/drawing/2014/main" id="{1129917E-24DC-4009-84B2-EA5FF3F1814F}"/>
                </a:ext>
              </a:extLst>
            </p:cNvPr>
            <p:cNvSpPr/>
            <p:nvPr/>
          </p:nvSpPr>
          <p:spPr bwMode="gray">
            <a:xfrm>
              <a:off x="5195260" y="2099367"/>
              <a:ext cx="617083" cy="2795778"/>
            </a:xfrm>
            <a:prstGeom prst="rect">
              <a:avLst/>
            </a:prstGeom>
            <a:solidFill>
              <a:srgbClr val="FFFFFF"/>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21" name="TextBox 45">
              <a:extLst>
                <a:ext uri="{FF2B5EF4-FFF2-40B4-BE49-F238E27FC236}">
                  <a16:creationId xmlns:a16="http://schemas.microsoft.com/office/drawing/2014/main" id="{C6782EEF-2639-4F63-9424-58DF5ADD14AD}"/>
                </a:ext>
              </a:extLst>
            </p:cNvPr>
            <p:cNvSpPr txBox="1">
              <a:spLocks noChangeArrowheads="1"/>
            </p:cNvSpPr>
            <p:nvPr/>
          </p:nvSpPr>
          <p:spPr bwMode="auto">
            <a:xfrm>
              <a:off x="5195260" y="2103216"/>
              <a:ext cx="617083" cy="318924"/>
            </a:xfrm>
            <a:prstGeom prst="rect">
              <a:avLst/>
            </a:prstGeom>
            <a:noFill/>
            <a:ln w="9525">
              <a:noFill/>
              <a:miter lim="800000"/>
              <a:headEnd/>
              <a:tailEnd/>
            </a:ln>
          </p:spPr>
          <p:txBody>
            <a:bodyPr wrap="square" lIns="36000" tIns="36000" rIns="36000" bIns="36000">
              <a:spAutoFit/>
            </a:bodyPr>
            <a:lstStyle>
              <a:defPPr>
                <a:defRPr lang="de-DE"/>
              </a:defPPr>
              <a:lvl1pPr algn="ctr">
                <a:buClr>
                  <a:srgbClr val="F0AB00"/>
                </a:buClr>
                <a:buSzPct val="80000"/>
                <a:buFont typeface="Wingdings" pitchFamily="2" charset="2"/>
                <a:buNone/>
                <a:defRPr sz="1200">
                  <a:cs typeface="Arial"/>
                </a:defRPr>
              </a:lvl1pPr>
            </a:lstStyle>
            <a:p>
              <a:pPr defTabSz="1088776">
                <a:defRPr/>
              </a:pPr>
              <a:r>
                <a:rPr lang="en-US" sz="800" kern="0" dirty="0">
                  <a:solidFill>
                    <a:srgbClr val="000000"/>
                  </a:solidFill>
                  <a:latin typeface="Arial"/>
                </a:rPr>
                <a:t>Real World Objects</a:t>
              </a:r>
            </a:p>
          </p:txBody>
        </p:sp>
        <p:sp>
          <p:nvSpPr>
            <p:cNvPr id="222" name="Oval 221">
              <a:extLst>
                <a:ext uri="{FF2B5EF4-FFF2-40B4-BE49-F238E27FC236}">
                  <a16:creationId xmlns:a16="http://schemas.microsoft.com/office/drawing/2014/main" id="{9F367C71-8A5C-4AB5-B913-336FC30C2DC2}"/>
                </a:ext>
              </a:extLst>
            </p:cNvPr>
            <p:cNvSpPr/>
            <p:nvPr/>
          </p:nvSpPr>
          <p:spPr bwMode="gray">
            <a:xfrm rot="16200000">
              <a:off x="654790" y="3221468"/>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23" name="Oval 222">
              <a:extLst>
                <a:ext uri="{FF2B5EF4-FFF2-40B4-BE49-F238E27FC236}">
                  <a16:creationId xmlns:a16="http://schemas.microsoft.com/office/drawing/2014/main" id="{C452E7CF-5C7E-49E3-919D-E78366D6F658}"/>
                </a:ext>
              </a:extLst>
            </p:cNvPr>
            <p:cNvSpPr/>
            <p:nvPr/>
          </p:nvSpPr>
          <p:spPr bwMode="gray">
            <a:xfrm rot="16200000">
              <a:off x="654790" y="2760184"/>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24" name="Oval 223">
              <a:extLst>
                <a:ext uri="{FF2B5EF4-FFF2-40B4-BE49-F238E27FC236}">
                  <a16:creationId xmlns:a16="http://schemas.microsoft.com/office/drawing/2014/main" id="{56DFC7E8-8591-4C03-98A8-245BB83F07FD}"/>
                </a:ext>
              </a:extLst>
            </p:cNvPr>
            <p:cNvSpPr/>
            <p:nvPr/>
          </p:nvSpPr>
          <p:spPr bwMode="gray">
            <a:xfrm rot="16200000">
              <a:off x="654790" y="3682752"/>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25" name="Rectangle 224">
              <a:extLst>
                <a:ext uri="{FF2B5EF4-FFF2-40B4-BE49-F238E27FC236}">
                  <a16:creationId xmlns:a16="http://schemas.microsoft.com/office/drawing/2014/main" id="{F17B30BF-4AA9-4B4D-A339-94145A494BEA}"/>
                </a:ext>
              </a:extLst>
            </p:cNvPr>
            <p:cNvSpPr/>
            <p:nvPr/>
          </p:nvSpPr>
          <p:spPr bwMode="gray">
            <a:xfrm>
              <a:off x="711167" y="4583974"/>
              <a:ext cx="1127854" cy="221680"/>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User2OnPremise</a:t>
              </a:r>
            </a:p>
          </p:txBody>
        </p:sp>
        <p:sp>
          <p:nvSpPr>
            <p:cNvPr id="226" name="Rectangle 225">
              <a:extLst>
                <a:ext uri="{FF2B5EF4-FFF2-40B4-BE49-F238E27FC236}">
                  <a16:creationId xmlns:a16="http://schemas.microsoft.com/office/drawing/2014/main" id="{837EEBAC-664E-4EDA-BF74-B55EB2D3B4B0}"/>
                </a:ext>
              </a:extLst>
            </p:cNvPr>
            <p:cNvSpPr/>
            <p:nvPr/>
          </p:nvSpPr>
          <p:spPr bwMode="gray">
            <a:xfrm>
              <a:off x="753980" y="2462453"/>
              <a:ext cx="1053792" cy="221680"/>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User2Cloud</a:t>
              </a:r>
            </a:p>
          </p:txBody>
        </p:sp>
        <p:sp>
          <p:nvSpPr>
            <p:cNvPr id="227" name="Freeform 70">
              <a:extLst>
                <a:ext uri="{FF2B5EF4-FFF2-40B4-BE49-F238E27FC236}">
                  <a16:creationId xmlns:a16="http://schemas.microsoft.com/office/drawing/2014/main" id="{6F8B311C-B8D2-43AF-B8F8-87A9BED2ACCE}"/>
                </a:ext>
              </a:extLst>
            </p:cNvPr>
            <p:cNvSpPr>
              <a:spLocks/>
            </p:cNvSpPr>
            <p:nvPr/>
          </p:nvSpPr>
          <p:spPr bwMode="gray">
            <a:xfrm>
              <a:off x="1769435" y="2214679"/>
              <a:ext cx="1496548" cy="993948"/>
            </a:xfrm>
            <a:custGeom>
              <a:avLst/>
              <a:gdLst>
                <a:gd name="T0" fmla="*/ 2147483647 w 522"/>
                <a:gd name="T1" fmla="*/ 2147483647 h 234"/>
                <a:gd name="T2" fmla="*/ 2147483647 w 522"/>
                <a:gd name="T3" fmla="*/ 2147483647 h 234"/>
                <a:gd name="T4" fmla="*/ 2147483647 w 522"/>
                <a:gd name="T5" fmla="*/ 2147483647 h 234"/>
                <a:gd name="T6" fmla="*/ 2147483647 w 522"/>
                <a:gd name="T7" fmla="*/ 2147483647 h 234"/>
                <a:gd name="T8" fmla="*/ 2147483647 w 522"/>
                <a:gd name="T9" fmla="*/ 2147483647 h 234"/>
                <a:gd name="T10" fmla="*/ 2147483647 w 522"/>
                <a:gd name="T11" fmla="*/ 2147483647 h 234"/>
                <a:gd name="T12" fmla="*/ 2147483647 w 522"/>
                <a:gd name="T13" fmla="*/ 2147483647 h 234"/>
                <a:gd name="T14" fmla="*/ 2147483647 w 522"/>
                <a:gd name="T15" fmla="*/ 2147483647 h 234"/>
                <a:gd name="T16" fmla="*/ 2147483647 w 522"/>
                <a:gd name="T17" fmla="*/ 2147483647 h 234"/>
                <a:gd name="T18" fmla="*/ 2147483647 w 522"/>
                <a:gd name="T19" fmla="*/ 2147483647 h 234"/>
                <a:gd name="T20" fmla="*/ 2147483647 w 522"/>
                <a:gd name="T21" fmla="*/ 2147483647 h 234"/>
                <a:gd name="T22" fmla="*/ 2147483647 w 522"/>
                <a:gd name="T23" fmla="*/ 2147483647 h 234"/>
                <a:gd name="T24" fmla="*/ 2147483647 w 522"/>
                <a:gd name="T25" fmla="*/ 2147483647 h 234"/>
                <a:gd name="T26" fmla="*/ 2147483647 w 522"/>
                <a:gd name="T27" fmla="*/ 2147483647 h 234"/>
                <a:gd name="T28" fmla="*/ 2147483647 w 522"/>
                <a:gd name="T29" fmla="*/ 2147483647 h 234"/>
                <a:gd name="T30" fmla="*/ 2147483647 w 522"/>
                <a:gd name="T31" fmla="*/ 2147483647 h 234"/>
                <a:gd name="T32" fmla="*/ 2147483647 w 522"/>
                <a:gd name="T33" fmla="*/ 2147483647 h 234"/>
                <a:gd name="T34" fmla="*/ 2147483647 w 522"/>
                <a:gd name="T35" fmla="*/ 2147483647 h 234"/>
                <a:gd name="T36" fmla="*/ 2147483647 w 522"/>
                <a:gd name="T37" fmla="*/ 2147483647 h 234"/>
                <a:gd name="T38" fmla="*/ 2147483647 w 522"/>
                <a:gd name="T39" fmla="*/ 2147483647 h 234"/>
                <a:gd name="T40" fmla="*/ 2147483647 w 522"/>
                <a:gd name="T41" fmla="*/ 2147483647 h 234"/>
                <a:gd name="T42" fmla="*/ 2147483647 w 522"/>
                <a:gd name="T43" fmla="*/ 2147483647 h 234"/>
                <a:gd name="T44" fmla="*/ 2147483647 w 522"/>
                <a:gd name="T45" fmla="*/ 2147483647 h 2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2"/>
                <a:gd name="T70" fmla="*/ 0 h 234"/>
                <a:gd name="T71" fmla="*/ 522 w 522"/>
                <a:gd name="T72" fmla="*/ 234 h 2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2" h="234">
                  <a:moveTo>
                    <a:pt x="375" y="68"/>
                  </a:moveTo>
                  <a:cubicBezTo>
                    <a:pt x="375" y="68"/>
                    <a:pt x="417" y="56"/>
                    <a:pt x="451" y="69"/>
                  </a:cubicBezTo>
                  <a:cubicBezTo>
                    <a:pt x="485" y="83"/>
                    <a:pt x="472" y="116"/>
                    <a:pt x="472" y="116"/>
                  </a:cubicBezTo>
                  <a:cubicBezTo>
                    <a:pt x="472" y="116"/>
                    <a:pt x="522" y="120"/>
                    <a:pt x="508" y="159"/>
                  </a:cubicBezTo>
                  <a:cubicBezTo>
                    <a:pt x="493" y="198"/>
                    <a:pt x="440" y="207"/>
                    <a:pt x="440" y="207"/>
                  </a:cubicBezTo>
                  <a:cubicBezTo>
                    <a:pt x="440" y="207"/>
                    <a:pt x="429" y="220"/>
                    <a:pt x="406" y="226"/>
                  </a:cubicBezTo>
                  <a:cubicBezTo>
                    <a:pt x="388" y="231"/>
                    <a:pt x="370" y="233"/>
                    <a:pt x="356" y="228"/>
                  </a:cubicBezTo>
                  <a:cubicBezTo>
                    <a:pt x="345" y="225"/>
                    <a:pt x="328" y="216"/>
                    <a:pt x="328" y="216"/>
                  </a:cubicBezTo>
                  <a:cubicBezTo>
                    <a:pt x="328" y="216"/>
                    <a:pt x="308" y="220"/>
                    <a:pt x="294" y="217"/>
                  </a:cubicBezTo>
                  <a:cubicBezTo>
                    <a:pt x="281" y="214"/>
                    <a:pt x="271" y="209"/>
                    <a:pt x="271" y="209"/>
                  </a:cubicBezTo>
                  <a:cubicBezTo>
                    <a:pt x="271" y="209"/>
                    <a:pt x="259" y="222"/>
                    <a:pt x="237" y="226"/>
                  </a:cubicBezTo>
                  <a:cubicBezTo>
                    <a:pt x="219" y="230"/>
                    <a:pt x="198" y="234"/>
                    <a:pt x="179" y="231"/>
                  </a:cubicBezTo>
                  <a:cubicBezTo>
                    <a:pt x="161" y="228"/>
                    <a:pt x="144" y="221"/>
                    <a:pt x="144" y="221"/>
                  </a:cubicBezTo>
                  <a:cubicBezTo>
                    <a:pt x="144" y="221"/>
                    <a:pt x="115" y="232"/>
                    <a:pt x="85" y="228"/>
                  </a:cubicBezTo>
                  <a:cubicBezTo>
                    <a:pt x="36" y="221"/>
                    <a:pt x="0" y="189"/>
                    <a:pt x="7" y="156"/>
                  </a:cubicBezTo>
                  <a:cubicBezTo>
                    <a:pt x="17" y="113"/>
                    <a:pt x="70" y="101"/>
                    <a:pt x="70" y="101"/>
                  </a:cubicBezTo>
                  <a:cubicBezTo>
                    <a:pt x="70" y="101"/>
                    <a:pt x="68" y="86"/>
                    <a:pt x="79" y="75"/>
                  </a:cubicBezTo>
                  <a:cubicBezTo>
                    <a:pt x="95" y="58"/>
                    <a:pt x="117" y="46"/>
                    <a:pt x="153" y="51"/>
                  </a:cubicBezTo>
                  <a:cubicBezTo>
                    <a:pt x="165" y="52"/>
                    <a:pt x="171" y="60"/>
                    <a:pt x="171" y="60"/>
                  </a:cubicBezTo>
                  <a:cubicBezTo>
                    <a:pt x="171" y="60"/>
                    <a:pt x="169" y="26"/>
                    <a:pt x="211" y="14"/>
                  </a:cubicBezTo>
                  <a:cubicBezTo>
                    <a:pt x="255" y="0"/>
                    <a:pt x="286" y="2"/>
                    <a:pt x="307" y="6"/>
                  </a:cubicBezTo>
                  <a:cubicBezTo>
                    <a:pt x="346" y="12"/>
                    <a:pt x="371" y="25"/>
                    <a:pt x="377" y="44"/>
                  </a:cubicBezTo>
                  <a:cubicBezTo>
                    <a:pt x="381" y="57"/>
                    <a:pt x="375" y="68"/>
                    <a:pt x="375" y="68"/>
                  </a:cubicBezTo>
                  <a:close/>
                </a:path>
              </a:pathLst>
            </a:custGeom>
            <a:solidFill>
              <a:srgbClr val="FFFFFF"/>
            </a:solidFill>
            <a:ln w="19050">
              <a:solidFill>
                <a:srgbClr val="666666"/>
              </a:solidFill>
              <a:round/>
              <a:headEnd/>
              <a:tailEnd/>
            </a:ln>
          </p:spPr>
          <p:txBody>
            <a:bodyPr anchor="ctr"/>
            <a:lstStyle/>
            <a:p>
              <a:pPr algn="ctr" defTabSz="1088776">
                <a:defRPr/>
              </a:pPr>
              <a:r>
                <a:rPr lang="en-US" sz="500" b="1" kern="0" dirty="0">
                  <a:solidFill>
                    <a:srgbClr val="FFFFFF"/>
                  </a:solidFill>
                  <a:latin typeface="Arial"/>
                  <a:ea typeface="Arial Unicode MS" pitchFamily="34" charset="-128"/>
                  <a:cs typeface="Arial"/>
                </a:rPr>
                <a:t>Non-SAP </a:t>
              </a:r>
              <a:br>
                <a:rPr lang="en-US" sz="500" b="1" kern="0" dirty="0">
                  <a:solidFill>
                    <a:srgbClr val="FFFFFF"/>
                  </a:solidFill>
                  <a:latin typeface="Arial"/>
                  <a:ea typeface="Arial Unicode MS" pitchFamily="34" charset="-128"/>
                  <a:cs typeface="Arial"/>
                </a:rPr>
              </a:br>
              <a:r>
                <a:rPr lang="en-US" sz="500" b="1" kern="0" dirty="0">
                  <a:solidFill>
                    <a:srgbClr val="FFFFFF"/>
                  </a:solidFill>
                  <a:latin typeface="Arial"/>
                  <a:ea typeface="Arial Unicode MS" pitchFamily="34" charset="-128"/>
                  <a:cs typeface="Arial"/>
                </a:rPr>
                <a:t>Clouds</a:t>
              </a:r>
            </a:p>
          </p:txBody>
        </p:sp>
        <p:pic>
          <p:nvPicPr>
            <p:cNvPr id="228" name="Picture 227">
              <a:extLst>
                <a:ext uri="{FF2B5EF4-FFF2-40B4-BE49-F238E27FC236}">
                  <a16:creationId xmlns:a16="http://schemas.microsoft.com/office/drawing/2014/main" id="{AB491D23-02CE-4BE6-8DC6-0C9AB6BC25FD}"/>
                </a:ext>
              </a:extLst>
            </p:cNvPr>
            <p:cNvPicPr>
              <a:picLocks noChangeAspect="1"/>
            </p:cNvPicPr>
            <p:nvPr/>
          </p:nvPicPr>
          <p:blipFill rotWithShape="1">
            <a:blip r:embed="rId3" cstate="screen">
              <a:grayscl/>
              <a:extLst>
                <a:ext uri="{28A0092B-C50C-407E-A947-70E740481C1C}">
                  <a14:useLocalDpi xmlns:a14="http://schemas.microsoft.com/office/drawing/2010/main"/>
                </a:ext>
              </a:extLst>
            </a:blip>
            <a:srcRect b="-2"/>
            <a:stretch/>
          </p:blipFill>
          <p:spPr>
            <a:xfrm>
              <a:off x="1893824" y="2837157"/>
              <a:ext cx="400583" cy="113334"/>
            </a:xfrm>
            <a:prstGeom prst="rect">
              <a:avLst/>
            </a:prstGeom>
            <a:solidFill>
              <a:srgbClr val="FFFFFF"/>
            </a:solidFill>
            <a:ln>
              <a:solidFill>
                <a:srgbClr val="FFFFFF"/>
              </a:solidFill>
            </a:ln>
          </p:spPr>
        </p:pic>
        <p:pic>
          <p:nvPicPr>
            <p:cNvPr id="229" name="Picture 228">
              <a:extLst>
                <a:ext uri="{FF2B5EF4-FFF2-40B4-BE49-F238E27FC236}">
                  <a16:creationId xmlns:a16="http://schemas.microsoft.com/office/drawing/2014/main" id="{8295451F-E8B9-4ED8-9DC3-73DEC697C000}"/>
                </a:ext>
              </a:extLst>
            </p:cNvPr>
            <p:cNvPicPr>
              <a:picLocks noChangeAspect="1"/>
            </p:cNvPicPr>
            <p:nvPr/>
          </p:nvPicPr>
          <p:blipFill rotWithShape="1">
            <a:blip r:embed="rId4" cstate="screen">
              <a:grayscl/>
              <a:extLst>
                <a:ext uri="{28A0092B-C50C-407E-A947-70E740481C1C}">
                  <a14:useLocalDpi xmlns:a14="http://schemas.microsoft.com/office/drawing/2010/main"/>
                </a:ext>
              </a:extLst>
            </a:blip>
            <a:srcRect/>
            <a:stretch/>
          </p:blipFill>
          <p:spPr>
            <a:xfrm>
              <a:off x="2424865" y="2871950"/>
              <a:ext cx="557860" cy="141668"/>
            </a:xfrm>
            <a:prstGeom prst="rect">
              <a:avLst/>
            </a:prstGeom>
            <a:solidFill>
              <a:srgbClr val="FFFFFF"/>
            </a:solidFill>
            <a:ln>
              <a:solidFill>
                <a:srgbClr val="FFFFFF"/>
              </a:solidFill>
            </a:ln>
          </p:spPr>
        </p:pic>
        <p:pic>
          <p:nvPicPr>
            <p:cNvPr id="230" name="Picture 229">
              <a:extLst>
                <a:ext uri="{FF2B5EF4-FFF2-40B4-BE49-F238E27FC236}">
                  <a16:creationId xmlns:a16="http://schemas.microsoft.com/office/drawing/2014/main" id="{DD35C67E-25E1-4241-AEB4-14D75EF05483}"/>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b="-1"/>
            <a:stretch/>
          </p:blipFill>
          <p:spPr>
            <a:xfrm>
              <a:off x="2323819" y="2420114"/>
              <a:ext cx="399833" cy="113334"/>
            </a:xfrm>
            <a:prstGeom prst="rect">
              <a:avLst/>
            </a:prstGeom>
            <a:solidFill>
              <a:srgbClr val="FFFFFF"/>
            </a:solidFill>
            <a:ln>
              <a:noFill/>
            </a:ln>
          </p:spPr>
        </p:pic>
        <p:pic>
          <p:nvPicPr>
            <p:cNvPr id="231" name="Picture 230">
              <a:extLst>
                <a:ext uri="{FF2B5EF4-FFF2-40B4-BE49-F238E27FC236}">
                  <a16:creationId xmlns:a16="http://schemas.microsoft.com/office/drawing/2014/main" id="{F3B0FCC9-276F-4D8C-8EF9-E1F3749A0951}"/>
                </a:ext>
              </a:extLst>
            </p:cNvPr>
            <p:cNvPicPr>
              <a:picLocks noChangeAspect="1"/>
            </p:cNvPicPr>
            <p:nvPr/>
          </p:nvPicPr>
          <p:blipFill rotWithShape="1">
            <a:blip r:embed="rId6" cstate="screen">
              <a:grayscl/>
              <a:extLst>
                <a:ext uri="{28A0092B-C50C-407E-A947-70E740481C1C}">
                  <a14:useLocalDpi xmlns:a14="http://schemas.microsoft.com/office/drawing/2010/main"/>
                </a:ext>
              </a:extLst>
            </a:blip>
            <a:srcRect b="-2"/>
            <a:stretch/>
          </p:blipFill>
          <p:spPr>
            <a:xfrm>
              <a:off x="1935418" y="2686420"/>
              <a:ext cx="762130" cy="113334"/>
            </a:xfrm>
            <a:prstGeom prst="rect">
              <a:avLst/>
            </a:prstGeom>
            <a:solidFill>
              <a:srgbClr val="FFFFFF"/>
            </a:solidFill>
            <a:ln>
              <a:solidFill>
                <a:srgbClr val="FFFFFF"/>
              </a:solidFill>
            </a:ln>
          </p:spPr>
        </p:pic>
        <p:pic>
          <p:nvPicPr>
            <p:cNvPr id="232" name="Picture 231" descr="concur_logo.png">
              <a:extLst>
                <a:ext uri="{FF2B5EF4-FFF2-40B4-BE49-F238E27FC236}">
                  <a16:creationId xmlns:a16="http://schemas.microsoft.com/office/drawing/2014/main" id="{7D1B5614-D9B8-4F3A-A7C5-D3EA8A407E82}"/>
                </a:ext>
              </a:extLst>
            </p:cNvPr>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2099376" y="2542773"/>
              <a:ext cx="464437" cy="113717"/>
            </a:xfrm>
            <a:prstGeom prst="rect">
              <a:avLst/>
            </a:prstGeom>
            <a:solidFill>
              <a:srgbClr val="FFFFFF"/>
            </a:solidFill>
            <a:ln>
              <a:solidFill>
                <a:srgbClr val="FFFFFF"/>
              </a:solidFill>
            </a:ln>
          </p:spPr>
        </p:pic>
        <p:sp>
          <p:nvSpPr>
            <p:cNvPr id="233" name="TextBox 232">
              <a:extLst>
                <a:ext uri="{FF2B5EF4-FFF2-40B4-BE49-F238E27FC236}">
                  <a16:creationId xmlns:a16="http://schemas.microsoft.com/office/drawing/2014/main" id="{75C0A256-419D-4A46-9096-E98CEE267CC8}"/>
                </a:ext>
              </a:extLst>
            </p:cNvPr>
            <p:cNvSpPr txBox="1"/>
            <p:nvPr/>
          </p:nvSpPr>
          <p:spPr>
            <a:xfrm>
              <a:off x="1998502" y="4307120"/>
              <a:ext cx="435224" cy="184194"/>
            </a:xfrm>
            <a:prstGeom prst="rect">
              <a:avLst/>
            </a:prstGeom>
            <a:noFill/>
          </p:spPr>
          <p:txBody>
            <a:bodyPr wrap="square" lIns="0" tIns="0" rIns="0" bIns="0" rtlCol="0">
              <a:spAutoFit/>
            </a:bodyPr>
            <a:lstStyle/>
            <a:p>
              <a:pPr algn="ctr" defTabSz="1088776" fontAlgn="base">
                <a:spcBef>
                  <a:spcPts val="600"/>
                </a:spcBef>
                <a:spcAft>
                  <a:spcPct val="0"/>
                </a:spcAft>
                <a:buClr>
                  <a:srgbClr val="F0AB00"/>
                </a:buClr>
                <a:buSzPct val="80000"/>
                <a:defRPr/>
              </a:pPr>
              <a:r>
                <a:rPr lang="en-US" sz="600" b="1" kern="0" dirty="0">
                  <a:solidFill>
                    <a:srgbClr val="CCCCCC">
                      <a:lumMod val="50000"/>
                    </a:srgbClr>
                  </a:solidFill>
                  <a:latin typeface="Arial"/>
                  <a:ea typeface="Arial Unicode MS" pitchFamily="34" charset="-128"/>
                  <a:cs typeface="Arial Unicode MS" pitchFamily="34" charset="-128"/>
                </a:rPr>
                <a:t>Business </a:t>
              </a:r>
              <a:br>
                <a:rPr lang="en-US" sz="600" b="1" kern="0" dirty="0">
                  <a:solidFill>
                    <a:srgbClr val="CCCCCC">
                      <a:lumMod val="50000"/>
                    </a:srgbClr>
                  </a:solidFill>
                  <a:latin typeface="Arial"/>
                  <a:ea typeface="Arial Unicode MS" pitchFamily="34" charset="-128"/>
                  <a:cs typeface="Arial Unicode MS" pitchFamily="34" charset="-128"/>
                </a:rPr>
              </a:br>
              <a:r>
                <a:rPr lang="en-US" sz="600" b="1" kern="0" dirty="0">
                  <a:solidFill>
                    <a:srgbClr val="CCCCCC">
                      <a:lumMod val="50000"/>
                    </a:srgbClr>
                  </a:solidFill>
                  <a:latin typeface="Arial"/>
                  <a:ea typeface="Arial Unicode MS" pitchFamily="34" charset="-128"/>
                  <a:cs typeface="Arial Unicode MS" pitchFamily="34" charset="-128"/>
                </a:rPr>
                <a:t>Suite</a:t>
              </a:r>
            </a:p>
          </p:txBody>
        </p:sp>
        <p:sp>
          <p:nvSpPr>
            <p:cNvPr id="234" name="Rectangle 233">
              <a:extLst>
                <a:ext uri="{FF2B5EF4-FFF2-40B4-BE49-F238E27FC236}">
                  <a16:creationId xmlns:a16="http://schemas.microsoft.com/office/drawing/2014/main" id="{4A993D0D-646A-406F-A500-C822D2BAC93C}"/>
                </a:ext>
              </a:extLst>
            </p:cNvPr>
            <p:cNvSpPr/>
            <p:nvPr/>
          </p:nvSpPr>
          <p:spPr bwMode="gray">
            <a:xfrm>
              <a:off x="2512817" y="4599859"/>
              <a:ext cx="1562187" cy="214512"/>
            </a:xfrm>
            <a:prstGeom prst="rect">
              <a:avLst/>
            </a:prstGeom>
            <a:solidFill>
              <a:srgbClr val="F0AB0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OnPremise2OnPremise</a:t>
              </a:r>
            </a:p>
          </p:txBody>
        </p:sp>
        <p:cxnSp>
          <p:nvCxnSpPr>
            <p:cNvPr id="235" name="Straight Arrow Connector 18">
              <a:extLst>
                <a:ext uri="{FF2B5EF4-FFF2-40B4-BE49-F238E27FC236}">
                  <a16:creationId xmlns:a16="http://schemas.microsoft.com/office/drawing/2014/main" id="{D7AD7274-EC99-4D9D-840B-FA4DEB2F5746}"/>
                </a:ext>
              </a:extLst>
            </p:cNvPr>
            <p:cNvCxnSpPr>
              <a:cxnSpLocks noChangeShapeType="1"/>
            </p:cNvCxnSpPr>
            <p:nvPr/>
          </p:nvCxnSpPr>
          <p:spPr bwMode="auto">
            <a:xfrm flipH="1">
              <a:off x="3447846" y="4403498"/>
              <a:ext cx="357584" cy="0"/>
            </a:xfrm>
            <a:prstGeom prst="straightConnector1">
              <a:avLst/>
            </a:prstGeom>
            <a:noFill/>
            <a:ln w="38100" algn="ctr">
              <a:solidFill>
                <a:srgbClr val="F0AB00"/>
              </a:solidFill>
              <a:round/>
              <a:headEnd type="triangle" w="med" len="med"/>
              <a:tailEnd type="triangle" w="med" len="med"/>
            </a:ln>
          </p:spPr>
        </p:cxnSp>
        <p:cxnSp>
          <p:nvCxnSpPr>
            <p:cNvPr id="236" name="Straight Arrow Connector 18">
              <a:extLst>
                <a:ext uri="{FF2B5EF4-FFF2-40B4-BE49-F238E27FC236}">
                  <a16:creationId xmlns:a16="http://schemas.microsoft.com/office/drawing/2014/main" id="{99D55F58-5B5D-43EA-8FD9-971C191BB809}"/>
                </a:ext>
              </a:extLst>
            </p:cNvPr>
            <p:cNvCxnSpPr>
              <a:cxnSpLocks noChangeShapeType="1"/>
            </p:cNvCxnSpPr>
            <p:nvPr/>
          </p:nvCxnSpPr>
          <p:spPr bwMode="auto">
            <a:xfrm>
              <a:off x="1132358" y="2810396"/>
              <a:ext cx="587163" cy="0"/>
            </a:xfrm>
            <a:prstGeom prst="straightConnector1">
              <a:avLst/>
            </a:prstGeom>
            <a:noFill/>
            <a:ln w="38100" algn="ctr">
              <a:solidFill>
                <a:srgbClr val="FFFFFF">
                  <a:lumMod val="50000"/>
                </a:srgbClr>
              </a:solidFill>
              <a:round/>
              <a:headEnd type="triangle" w="med" len="med"/>
              <a:tailEnd type="triangle" w="med" len="med"/>
            </a:ln>
          </p:spPr>
        </p:cxnSp>
        <p:cxnSp>
          <p:nvCxnSpPr>
            <p:cNvPr id="237" name="Straight Arrow Connector 18">
              <a:extLst>
                <a:ext uri="{FF2B5EF4-FFF2-40B4-BE49-F238E27FC236}">
                  <a16:creationId xmlns:a16="http://schemas.microsoft.com/office/drawing/2014/main" id="{63D7D33A-2132-4C69-9BE2-747EC2BE5EA6}"/>
                </a:ext>
              </a:extLst>
            </p:cNvPr>
            <p:cNvCxnSpPr>
              <a:cxnSpLocks noChangeShapeType="1"/>
            </p:cNvCxnSpPr>
            <p:nvPr/>
          </p:nvCxnSpPr>
          <p:spPr bwMode="auto">
            <a:xfrm>
              <a:off x="4617009" y="4402805"/>
              <a:ext cx="587163" cy="0"/>
            </a:xfrm>
            <a:prstGeom prst="straightConnector1">
              <a:avLst/>
            </a:prstGeom>
            <a:noFill/>
            <a:ln w="38100" algn="ctr">
              <a:solidFill>
                <a:srgbClr val="FFFFFF">
                  <a:lumMod val="50000"/>
                </a:srgbClr>
              </a:solidFill>
              <a:round/>
              <a:headEnd type="triangle" w="med" len="med"/>
              <a:tailEnd type="triangle" w="med" len="med"/>
            </a:ln>
          </p:spPr>
        </p:cxnSp>
        <p:sp>
          <p:nvSpPr>
            <p:cNvPr id="238" name="Rectangle 237">
              <a:extLst>
                <a:ext uri="{FF2B5EF4-FFF2-40B4-BE49-F238E27FC236}">
                  <a16:creationId xmlns:a16="http://schemas.microsoft.com/office/drawing/2014/main" id="{44F60EEB-0337-4A1A-9AF5-F704CC3B3302}"/>
                </a:ext>
              </a:extLst>
            </p:cNvPr>
            <p:cNvSpPr/>
            <p:nvPr/>
          </p:nvSpPr>
          <p:spPr bwMode="gray">
            <a:xfrm>
              <a:off x="4520312" y="4583974"/>
              <a:ext cx="1200902" cy="221680"/>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Thing2OnPremise</a:t>
              </a:r>
            </a:p>
          </p:txBody>
        </p:sp>
        <p:sp>
          <p:nvSpPr>
            <p:cNvPr id="239" name="Rectangle 238">
              <a:extLst>
                <a:ext uri="{FF2B5EF4-FFF2-40B4-BE49-F238E27FC236}">
                  <a16:creationId xmlns:a16="http://schemas.microsoft.com/office/drawing/2014/main" id="{F36A69BA-09D8-4534-A1A6-23E2DF388FA2}"/>
                </a:ext>
              </a:extLst>
            </p:cNvPr>
            <p:cNvSpPr/>
            <p:nvPr/>
          </p:nvSpPr>
          <p:spPr bwMode="gray">
            <a:xfrm>
              <a:off x="4499249" y="2462453"/>
              <a:ext cx="1219161" cy="221680"/>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Thing2Cloud</a:t>
              </a:r>
            </a:p>
          </p:txBody>
        </p:sp>
        <p:cxnSp>
          <p:nvCxnSpPr>
            <p:cNvPr id="240" name="Straight Arrow Connector 18">
              <a:extLst>
                <a:ext uri="{FF2B5EF4-FFF2-40B4-BE49-F238E27FC236}">
                  <a16:creationId xmlns:a16="http://schemas.microsoft.com/office/drawing/2014/main" id="{9D4D55D0-EB3B-4858-875E-E5901B075049}"/>
                </a:ext>
              </a:extLst>
            </p:cNvPr>
            <p:cNvCxnSpPr>
              <a:cxnSpLocks noChangeShapeType="1"/>
            </p:cNvCxnSpPr>
            <p:nvPr/>
          </p:nvCxnSpPr>
          <p:spPr bwMode="auto">
            <a:xfrm>
              <a:off x="4594620" y="2810396"/>
              <a:ext cx="587163" cy="0"/>
            </a:xfrm>
            <a:prstGeom prst="straightConnector1">
              <a:avLst/>
            </a:prstGeom>
            <a:noFill/>
            <a:ln w="38100" algn="ctr">
              <a:solidFill>
                <a:srgbClr val="FFFFFF">
                  <a:lumMod val="50000"/>
                </a:srgbClr>
              </a:solidFill>
              <a:round/>
              <a:headEnd type="triangle" w="med" len="med"/>
              <a:tailEnd type="triangle" w="med" len="med"/>
            </a:ln>
          </p:spPr>
        </p:cxnSp>
        <p:sp>
          <p:nvSpPr>
            <p:cNvPr id="241" name="Rectangle 240">
              <a:extLst>
                <a:ext uri="{FF2B5EF4-FFF2-40B4-BE49-F238E27FC236}">
                  <a16:creationId xmlns:a16="http://schemas.microsoft.com/office/drawing/2014/main" id="{E2C154C2-9103-4776-BC0E-57A06D2EF040}"/>
                </a:ext>
              </a:extLst>
            </p:cNvPr>
            <p:cNvSpPr/>
            <p:nvPr/>
          </p:nvSpPr>
          <p:spPr bwMode="gray">
            <a:xfrm>
              <a:off x="3398888" y="2108488"/>
              <a:ext cx="691918" cy="911143"/>
            </a:xfrm>
            <a:prstGeom prst="rect">
              <a:avLst/>
            </a:prstGeom>
            <a:solidFill>
              <a:srgbClr val="FFFFFF">
                <a:lumMod val="95000"/>
              </a:srgbClr>
            </a:solidFill>
            <a:ln w="19050" algn="ctr">
              <a:no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42" name="Freeform 70">
              <a:extLst>
                <a:ext uri="{FF2B5EF4-FFF2-40B4-BE49-F238E27FC236}">
                  <a16:creationId xmlns:a16="http://schemas.microsoft.com/office/drawing/2014/main" id="{4E757BB7-29C9-4C41-9942-A247F9FD317A}"/>
                </a:ext>
              </a:extLst>
            </p:cNvPr>
            <p:cNvSpPr>
              <a:spLocks/>
            </p:cNvSpPr>
            <p:nvPr/>
          </p:nvSpPr>
          <p:spPr bwMode="gray">
            <a:xfrm>
              <a:off x="3477395" y="2254574"/>
              <a:ext cx="998961" cy="720495"/>
            </a:xfrm>
            <a:custGeom>
              <a:avLst/>
              <a:gdLst>
                <a:gd name="T0" fmla="*/ 2147483647 w 522"/>
                <a:gd name="T1" fmla="*/ 2147483647 h 234"/>
                <a:gd name="T2" fmla="*/ 2147483647 w 522"/>
                <a:gd name="T3" fmla="*/ 2147483647 h 234"/>
                <a:gd name="T4" fmla="*/ 2147483647 w 522"/>
                <a:gd name="T5" fmla="*/ 2147483647 h 234"/>
                <a:gd name="T6" fmla="*/ 2147483647 w 522"/>
                <a:gd name="T7" fmla="*/ 2147483647 h 234"/>
                <a:gd name="T8" fmla="*/ 2147483647 w 522"/>
                <a:gd name="T9" fmla="*/ 2147483647 h 234"/>
                <a:gd name="T10" fmla="*/ 2147483647 w 522"/>
                <a:gd name="T11" fmla="*/ 2147483647 h 234"/>
                <a:gd name="T12" fmla="*/ 2147483647 w 522"/>
                <a:gd name="T13" fmla="*/ 2147483647 h 234"/>
                <a:gd name="T14" fmla="*/ 2147483647 w 522"/>
                <a:gd name="T15" fmla="*/ 2147483647 h 234"/>
                <a:gd name="T16" fmla="*/ 2147483647 w 522"/>
                <a:gd name="T17" fmla="*/ 2147483647 h 234"/>
                <a:gd name="T18" fmla="*/ 2147483647 w 522"/>
                <a:gd name="T19" fmla="*/ 2147483647 h 234"/>
                <a:gd name="T20" fmla="*/ 2147483647 w 522"/>
                <a:gd name="T21" fmla="*/ 2147483647 h 234"/>
                <a:gd name="T22" fmla="*/ 2147483647 w 522"/>
                <a:gd name="T23" fmla="*/ 2147483647 h 234"/>
                <a:gd name="T24" fmla="*/ 2147483647 w 522"/>
                <a:gd name="T25" fmla="*/ 2147483647 h 234"/>
                <a:gd name="T26" fmla="*/ 2147483647 w 522"/>
                <a:gd name="T27" fmla="*/ 2147483647 h 234"/>
                <a:gd name="T28" fmla="*/ 2147483647 w 522"/>
                <a:gd name="T29" fmla="*/ 2147483647 h 234"/>
                <a:gd name="T30" fmla="*/ 2147483647 w 522"/>
                <a:gd name="T31" fmla="*/ 2147483647 h 234"/>
                <a:gd name="T32" fmla="*/ 2147483647 w 522"/>
                <a:gd name="T33" fmla="*/ 2147483647 h 234"/>
                <a:gd name="T34" fmla="*/ 2147483647 w 522"/>
                <a:gd name="T35" fmla="*/ 2147483647 h 234"/>
                <a:gd name="T36" fmla="*/ 2147483647 w 522"/>
                <a:gd name="T37" fmla="*/ 2147483647 h 234"/>
                <a:gd name="T38" fmla="*/ 2147483647 w 522"/>
                <a:gd name="T39" fmla="*/ 2147483647 h 234"/>
                <a:gd name="T40" fmla="*/ 2147483647 w 522"/>
                <a:gd name="T41" fmla="*/ 2147483647 h 234"/>
                <a:gd name="T42" fmla="*/ 2147483647 w 522"/>
                <a:gd name="T43" fmla="*/ 2147483647 h 234"/>
                <a:gd name="T44" fmla="*/ 2147483647 w 522"/>
                <a:gd name="T45" fmla="*/ 2147483647 h 2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2"/>
                <a:gd name="T70" fmla="*/ 0 h 234"/>
                <a:gd name="T71" fmla="*/ 522 w 522"/>
                <a:gd name="T72" fmla="*/ 234 h 2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2" h="234">
                  <a:moveTo>
                    <a:pt x="375" y="68"/>
                  </a:moveTo>
                  <a:cubicBezTo>
                    <a:pt x="375" y="68"/>
                    <a:pt x="417" y="56"/>
                    <a:pt x="451" y="69"/>
                  </a:cubicBezTo>
                  <a:cubicBezTo>
                    <a:pt x="485" y="83"/>
                    <a:pt x="472" y="116"/>
                    <a:pt x="472" y="116"/>
                  </a:cubicBezTo>
                  <a:cubicBezTo>
                    <a:pt x="472" y="116"/>
                    <a:pt x="522" y="120"/>
                    <a:pt x="508" y="159"/>
                  </a:cubicBezTo>
                  <a:cubicBezTo>
                    <a:pt x="493" y="198"/>
                    <a:pt x="440" y="207"/>
                    <a:pt x="440" y="207"/>
                  </a:cubicBezTo>
                  <a:cubicBezTo>
                    <a:pt x="440" y="207"/>
                    <a:pt x="429" y="220"/>
                    <a:pt x="406" y="226"/>
                  </a:cubicBezTo>
                  <a:cubicBezTo>
                    <a:pt x="388" y="231"/>
                    <a:pt x="370" y="233"/>
                    <a:pt x="356" y="228"/>
                  </a:cubicBezTo>
                  <a:cubicBezTo>
                    <a:pt x="345" y="225"/>
                    <a:pt x="328" y="216"/>
                    <a:pt x="328" y="216"/>
                  </a:cubicBezTo>
                  <a:cubicBezTo>
                    <a:pt x="328" y="216"/>
                    <a:pt x="308" y="220"/>
                    <a:pt x="294" y="217"/>
                  </a:cubicBezTo>
                  <a:cubicBezTo>
                    <a:pt x="281" y="214"/>
                    <a:pt x="271" y="209"/>
                    <a:pt x="271" y="209"/>
                  </a:cubicBezTo>
                  <a:cubicBezTo>
                    <a:pt x="271" y="209"/>
                    <a:pt x="259" y="222"/>
                    <a:pt x="237" y="226"/>
                  </a:cubicBezTo>
                  <a:cubicBezTo>
                    <a:pt x="219" y="230"/>
                    <a:pt x="198" y="234"/>
                    <a:pt x="179" y="231"/>
                  </a:cubicBezTo>
                  <a:cubicBezTo>
                    <a:pt x="161" y="228"/>
                    <a:pt x="144" y="221"/>
                    <a:pt x="144" y="221"/>
                  </a:cubicBezTo>
                  <a:cubicBezTo>
                    <a:pt x="144" y="221"/>
                    <a:pt x="115" y="232"/>
                    <a:pt x="85" y="228"/>
                  </a:cubicBezTo>
                  <a:cubicBezTo>
                    <a:pt x="36" y="221"/>
                    <a:pt x="0" y="189"/>
                    <a:pt x="7" y="156"/>
                  </a:cubicBezTo>
                  <a:cubicBezTo>
                    <a:pt x="17" y="113"/>
                    <a:pt x="70" y="101"/>
                    <a:pt x="70" y="101"/>
                  </a:cubicBezTo>
                  <a:cubicBezTo>
                    <a:pt x="70" y="101"/>
                    <a:pt x="68" y="86"/>
                    <a:pt x="79" y="75"/>
                  </a:cubicBezTo>
                  <a:cubicBezTo>
                    <a:pt x="95" y="58"/>
                    <a:pt x="117" y="46"/>
                    <a:pt x="153" y="51"/>
                  </a:cubicBezTo>
                  <a:cubicBezTo>
                    <a:pt x="165" y="52"/>
                    <a:pt x="171" y="60"/>
                    <a:pt x="171" y="60"/>
                  </a:cubicBezTo>
                  <a:cubicBezTo>
                    <a:pt x="171" y="60"/>
                    <a:pt x="169" y="26"/>
                    <a:pt x="211" y="14"/>
                  </a:cubicBezTo>
                  <a:cubicBezTo>
                    <a:pt x="255" y="0"/>
                    <a:pt x="286" y="2"/>
                    <a:pt x="307" y="6"/>
                  </a:cubicBezTo>
                  <a:cubicBezTo>
                    <a:pt x="346" y="12"/>
                    <a:pt x="371" y="25"/>
                    <a:pt x="377" y="44"/>
                  </a:cubicBezTo>
                  <a:cubicBezTo>
                    <a:pt x="381" y="57"/>
                    <a:pt x="375" y="68"/>
                    <a:pt x="375" y="68"/>
                  </a:cubicBezTo>
                  <a:close/>
                </a:path>
              </a:pathLst>
            </a:custGeom>
            <a:solidFill>
              <a:srgbClr val="FFFFFF"/>
            </a:solidFill>
            <a:ln w="19050">
              <a:solidFill>
                <a:srgbClr val="666666"/>
              </a:solidFill>
              <a:round/>
              <a:headEnd/>
              <a:tailEnd/>
            </a:ln>
          </p:spPr>
          <p:txBody>
            <a:bodyPr anchor="ctr"/>
            <a:lstStyle/>
            <a:p>
              <a:pPr algn="ctr" defTabSz="1088776">
                <a:defRPr/>
              </a:pPr>
              <a:br>
                <a:rPr lang="en-US" sz="500" b="1" kern="0" dirty="0">
                  <a:solidFill>
                    <a:srgbClr val="000000"/>
                  </a:solidFill>
                  <a:latin typeface="Arial"/>
                  <a:ea typeface="Arial Unicode MS" pitchFamily="34" charset="-128"/>
                  <a:cs typeface="Arial"/>
                </a:rPr>
              </a:br>
              <a:r>
                <a:rPr lang="en-US" sz="600" kern="0" dirty="0">
                  <a:solidFill>
                    <a:srgbClr val="CCCCCC">
                      <a:lumMod val="50000"/>
                    </a:srgbClr>
                  </a:solidFill>
                  <a:latin typeface="Arial"/>
                  <a:ea typeface="Arial Unicode MS" pitchFamily="34" charset="-128"/>
                  <a:cs typeface="Arial"/>
                </a:rPr>
                <a:t>Non SAP </a:t>
              </a:r>
              <a:br>
                <a:rPr lang="en-US" sz="600" kern="0" dirty="0">
                  <a:solidFill>
                    <a:srgbClr val="CCCCCC">
                      <a:lumMod val="50000"/>
                    </a:srgbClr>
                  </a:solidFill>
                  <a:latin typeface="Arial"/>
                  <a:ea typeface="Arial Unicode MS" pitchFamily="34" charset="-128"/>
                  <a:cs typeface="Arial"/>
                </a:rPr>
              </a:br>
              <a:r>
                <a:rPr lang="en-US" sz="600" kern="0" dirty="0">
                  <a:solidFill>
                    <a:srgbClr val="CCCCCC">
                      <a:lumMod val="50000"/>
                    </a:srgbClr>
                  </a:solidFill>
                  <a:latin typeface="Arial"/>
                  <a:ea typeface="Arial Unicode MS" pitchFamily="34" charset="-128"/>
                  <a:cs typeface="Arial"/>
                </a:rPr>
                <a:t>Cloud Apps</a:t>
              </a:r>
            </a:p>
          </p:txBody>
        </p:sp>
        <p:sp>
          <p:nvSpPr>
            <p:cNvPr id="243" name="Rectangle 242">
              <a:extLst>
                <a:ext uri="{FF2B5EF4-FFF2-40B4-BE49-F238E27FC236}">
                  <a16:creationId xmlns:a16="http://schemas.microsoft.com/office/drawing/2014/main" id="{56ED5E73-5AB5-4B49-8A1B-E5AA51D56770}"/>
                </a:ext>
              </a:extLst>
            </p:cNvPr>
            <p:cNvSpPr/>
            <p:nvPr/>
          </p:nvSpPr>
          <p:spPr bwMode="gray">
            <a:xfrm>
              <a:off x="2744893" y="2473650"/>
              <a:ext cx="915352" cy="189453"/>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Cloud2Cloud</a:t>
              </a:r>
            </a:p>
          </p:txBody>
        </p:sp>
        <p:sp>
          <p:nvSpPr>
            <p:cNvPr id="244" name="TextBox 45">
              <a:extLst>
                <a:ext uri="{FF2B5EF4-FFF2-40B4-BE49-F238E27FC236}">
                  <a16:creationId xmlns:a16="http://schemas.microsoft.com/office/drawing/2014/main" id="{BB97D70A-6F4A-45C1-ABFB-7E9EDDD92DC6}"/>
                </a:ext>
              </a:extLst>
            </p:cNvPr>
            <p:cNvSpPr txBox="1">
              <a:spLocks noChangeArrowheads="1"/>
            </p:cNvSpPr>
            <p:nvPr/>
          </p:nvSpPr>
          <p:spPr bwMode="auto">
            <a:xfrm>
              <a:off x="489636" y="2114177"/>
              <a:ext cx="653682" cy="288147"/>
            </a:xfrm>
            <a:prstGeom prst="rect">
              <a:avLst/>
            </a:prstGeom>
            <a:noFill/>
            <a:ln w="9525">
              <a:noFill/>
              <a:miter lim="800000"/>
              <a:headEnd/>
              <a:tailEnd/>
            </a:ln>
          </p:spPr>
          <p:txBody>
            <a:bodyPr wrap="square" lIns="36000" tIns="36000" rIns="36000" bIns="36000">
              <a:spAutoFit/>
            </a:bodyPr>
            <a:lstStyle/>
            <a:p>
              <a:pPr algn="ctr" defTabSz="1088776">
                <a:buClr>
                  <a:srgbClr val="F0AB00"/>
                </a:buClr>
                <a:buSzPct val="80000"/>
                <a:buFont typeface="Wingdings" pitchFamily="2" charset="2"/>
                <a:buNone/>
                <a:defRPr/>
              </a:pPr>
              <a:r>
                <a:rPr lang="en-US" sz="700" kern="0" dirty="0">
                  <a:solidFill>
                    <a:srgbClr val="000000"/>
                  </a:solidFill>
                  <a:latin typeface="Arial"/>
                  <a:cs typeface="Arial"/>
                </a:rPr>
                <a:t>User-Centric Applications</a:t>
              </a:r>
            </a:p>
          </p:txBody>
        </p:sp>
        <p:cxnSp>
          <p:nvCxnSpPr>
            <p:cNvPr id="245" name="Straight Arrow Connector 18">
              <a:extLst>
                <a:ext uri="{FF2B5EF4-FFF2-40B4-BE49-F238E27FC236}">
                  <a16:creationId xmlns:a16="http://schemas.microsoft.com/office/drawing/2014/main" id="{C7B392A4-3E90-4B42-85B4-738BC632E251}"/>
                </a:ext>
              </a:extLst>
            </p:cNvPr>
            <p:cNvCxnSpPr>
              <a:cxnSpLocks noChangeShapeType="1"/>
              <a:stCxn id="209" idx="1"/>
            </p:cNvCxnSpPr>
            <p:nvPr/>
          </p:nvCxnSpPr>
          <p:spPr bwMode="auto">
            <a:xfrm rot="10800000">
              <a:off x="2925135" y="3051267"/>
              <a:ext cx="620760" cy="177410"/>
            </a:xfrm>
            <a:prstGeom prst="bentConnector3">
              <a:avLst>
                <a:gd name="adj1" fmla="val 50000"/>
              </a:avLst>
            </a:prstGeom>
            <a:noFill/>
            <a:ln w="38100" algn="ctr">
              <a:solidFill>
                <a:srgbClr val="F0AB00"/>
              </a:solidFill>
              <a:round/>
              <a:headEnd type="triangle" w="med" len="med"/>
              <a:tailEnd type="triangle" w="med" len="med"/>
            </a:ln>
          </p:spPr>
        </p:cxnSp>
        <p:cxnSp>
          <p:nvCxnSpPr>
            <p:cNvPr id="246" name="Straight Arrow Connector 18">
              <a:extLst>
                <a:ext uri="{FF2B5EF4-FFF2-40B4-BE49-F238E27FC236}">
                  <a16:creationId xmlns:a16="http://schemas.microsoft.com/office/drawing/2014/main" id="{9F7BB7B6-56EA-4686-A0D8-039CF09D2CEE}"/>
                </a:ext>
              </a:extLst>
            </p:cNvPr>
            <p:cNvCxnSpPr>
              <a:cxnSpLocks noChangeShapeType="1"/>
            </p:cNvCxnSpPr>
            <p:nvPr/>
          </p:nvCxnSpPr>
          <p:spPr bwMode="auto">
            <a:xfrm>
              <a:off x="4207579" y="3396396"/>
              <a:ext cx="0" cy="498990"/>
            </a:xfrm>
            <a:prstGeom prst="straightConnector1">
              <a:avLst/>
            </a:prstGeom>
            <a:noFill/>
            <a:ln w="38100" algn="ctr">
              <a:solidFill>
                <a:srgbClr val="FFFFFF">
                  <a:lumMod val="50000"/>
                </a:srgbClr>
              </a:solidFill>
              <a:round/>
              <a:headEnd type="triangle" w="med" len="med"/>
              <a:tailEnd type="triangle" w="med" len="med"/>
            </a:ln>
          </p:spPr>
        </p:cxnSp>
        <p:sp>
          <p:nvSpPr>
            <p:cNvPr id="247" name="Rectangle 246">
              <a:extLst>
                <a:ext uri="{FF2B5EF4-FFF2-40B4-BE49-F238E27FC236}">
                  <a16:creationId xmlns:a16="http://schemas.microsoft.com/office/drawing/2014/main" id="{B1AE5F5A-F570-44E6-90AA-99965B7A3D41}"/>
                </a:ext>
              </a:extLst>
            </p:cNvPr>
            <p:cNvSpPr/>
            <p:nvPr/>
          </p:nvSpPr>
          <p:spPr>
            <a:xfrm>
              <a:off x="1930338"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lIns="36000" r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Business Suite</a:t>
              </a:r>
            </a:p>
          </p:txBody>
        </p:sp>
        <p:sp>
          <p:nvSpPr>
            <p:cNvPr id="248" name="Rectangle 247">
              <a:extLst>
                <a:ext uri="{FF2B5EF4-FFF2-40B4-BE49-F238E27FC236}">
                  <a16:creationId xmlns:a16="http://schemas.microsoft.com/office/drawing/2014/main" id="{2B28554D-DFFE-450B-9E2A-5446626B4F3F}"/>
                </a:ext>
              </a:extLst>
            </p:cNvPr>
            <p:cNvSpPr/>
            <p:nvPr/>
          </p:nvSpPr>
          <p:spPr>
            <a:xfrm>
              <a:off x="2812878"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sp>
          <p:nvSpPr>
            <p:cNvPr id="249" name="Rectangle 248">
              <a:extLst>
                <a:ext uri="{FF2B5EF4-FFF2-40B4-BE49-F238E27FC236}">
                  <a16:creationId xmlns:a16="http://schemas.microsoft.com/office/drawing/2014/main" id="{B47782FD-9310-43EA-86A1-23EC721B98A0}"/>
                </a:ext>
              </a:extLst>
            </p:cNvPr>
            <p:cNvSpPr/>
            <p:nvPr/>
          </p:nvSpPr>
          <p:spPr>
            <a:xfrm>
              <a:off x="3849345"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Non</a:t>
              </a:r>
              <a:b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b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SAP</a:t>
              </a:r>
            </a:p>
          </p:txBody>
        </p:sp>
        <p:sp>
          <p:nvSpPr>
            <p:cNvPr id="250" name="Oval 249">
              <a:extLst>
                <a:ext uri="{FF2B5EF4-FFF2-40B4-BE49-F238E27FC236}">
                  <a16:creationId xmlns:a16="http://schemas.microsoft.com/office/drawing/2014/main" id="{6DAE7CAB-2811-49D2-85DD-7B01715550E6}"/>
                </a:ext>
              </a:extLst>
            </p:cNvPr>
            <p:cNvSpPr/>
            <p:nvPr/>
          </p:nvSpPr>
          <p:spPr bwMode="gray">
            <a:xfrm rot="16200000">
              <a:off x="654790" y="4144037"/>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51" name="Oval 250">
              <a:extLst>
                <a:ext uri="{FF2B5EF4-FFF2-40B4-BE49-F238E27FC236}">
                  <a16:creationId xmlns:a16="http://schemas.microsoft.com/office/drawing/2014/main" id="{B962155C-3742-4A48-9306-1EE448852E1D}"/>
                </a:ext>
              </a:extLst>
            </p:cNvPr>
            <p:cNvSpPr/>
            <p:nvPr/>
          </p:nvSpPr>
          <p:spPr bwMode="gray">
            <a:xfrm rot="16200000">
              <a:off x="5344039" y="3644253"/>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52" name="Oval 251">
              <a:extLst>
                <a:ext uri="{FF2B5EF4-FFF2-40B4-BE49-F238E27FC236}">
                  <a16:creationId xmlns:a16="http://schemas.microsoft.com/office/drawing/2014/main" id="{406D2CB2-4442-4B5A-9891-0F9204EB19D7}"/>
                </a:ext>
              </a:extLst>
            </p:cNvPr>
            <p:cNvSpPr/>
            <p:nvPr/>
          </p:nvSpPr>
          <p:spPr bwMode="gray">
            <a:xfrm rot="16200000">
              <a:off x="5344039" y="3197900"/>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53" name="Oval 252">
              <a:extLst>
                <a:ext uri="{FF2B5EF4-FFF2-40B4-BE49-F238E27FC236}">
                  <a16:creationId xmlns:a16="http://schemas.microsoft.com/office/drawing/2014/main" id="{18B305B9-88D4-4288-93F8-71CF537026D5}"/>
                </a:ext>
              </a:extLst>
            </p:cNvPr>
            <p:cNvSpPr/>
            <p:nvPr/>
          </p:nvSpPr>
          <p:spPr bwMode="gray">
            <a:xfrm rot="16200000">
              <a:off x="5344039" y="2751546"/>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54" name="Oval 253">
              <a:extLst>
                <a:ext uri="{FF2B5EF4-FFF2-40B4-BE49-F238E27FC236}">
                  <a16:creationId xmlns:a16="http://schemas.microsoft.com/office/drawing/2014/main" id="{773DC4A3-1641-47D8-BE96-F33D2D890F13}"/>
                </a:ext>
              </a:extLst>
            </p:cNvPr>
            <p:cNvSpPr/>
            <p:nvPr/>
          </p:nvSpPr>
          <p:spPr bwMode="gray">
            <a:xfrm rot="16200000">
              <a:off x="5344039" y="4090608"/>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55" name="TextBox 254">
              <a:extLst>
                <a:ext uri="{FF2B5EF4-FFF2-40B4-BE49-F238E27FC236}">
                  <a16:creationId xmlns:a16="http://schemas.microsoft.com/office/drawing/2014/main" id="{87B102E3-B29F-4189-94D4-A02967000D5B}"/>
                </a:ext>
              </a:extLst>
            </p:cNvPr>
            <p:cNvSpPr txBox="1"/>
            <p:nvPr/>
          </p:nvSpPr>
          <p:spPr>
            <a:xfrm>
              <a:off x="2658527" y="2565585"/>
              <a:ext cx="509440" cy="276291"/>
            </a:xfrm>
            <a:prstGeom prst="rect">
              <a:avLst/>
            </a:prstGeom>
            <a:noFill/>
          </p:spPr>
          <p:txBody>
            <a:bodyPr wrap="square" rtlCol="0">
              <a:spAutoFit/>
            </a:bodyPr>
            <a:lstStyle/>
            <a:p>
              <a:pPr defTabSz="1088776"/>
              <a:r>
                <a:rPr lang="en-US" sz="1200" dirty="0">
                  <a:solidFill>
                    <a:srgbClr val="000000"/>
                  </a:solidFill>
                  <a:latin typeface="Arial" panose="020B0604020202020204" pitchFamily="34" charset="0"/>
                  <a:cs typeface="Arial" panose="020B0604020202020204" pitchFamily="34" charset="0"/>
                </a:rPr>
                <a:t>…</a:t>
              </a:r>
            </a:p>
          </p:txBody>
        </p:sp>
        <p:sp>
          <p:nvSpPr>
            <p:cNvPr id="256" name="TextBox 255">
              <a:extLst>
                <a:ext uri="{FF2B5EF4-FFF2-40B4-BE49-F238E27FC236}">
                  <a16:creationId xmlns:a16="http://schemas.microsoft.com/office/drawing/2014/main" id="{47EC15B5-2456-4CBC-88FA-6F942A8663F6}"/>
                </a:ext>
              </a:extLst>
            </p:cNvPr>
            <p:cNvSpPr txBox="1"/>
            <p:nvPr/>
          </p:nvSpPr>
          <p:spPr>
            <a:xfrm>
              <a:off x="2225278" y="2747039"/>
              <a:ext cx="655254" cy="199544"/>
            </a:xfrm>
            <a:prstGeom prst="rect">
              <a:avLst/>
            </a:prstGeom>
            <a:noFill/>
          </p:spPr>
          <p:txBody>
            <a:bodyPr wrap="square" rtlCol="0">
              <a:spAutoFit/>
            </a:bodyPr>
            <a:lstStyle/>
            <a:p>
              <a:pPr defTabSz="1088776"/>
              <a:r>
                <a:rPr lang="en-US" sz="700" dirty="0">
                  <a:solidFill>
                    <a:srgbClr val="000000">
                      <a:lumMod val="65000"/>
                      <a:lumOff val="35000"/>
                    </a:srgbClr>
                  </a:solidFill>
                  <a:latin typeface="Arial" panose="020B0604020202020204" pitchFamily="34" charset="0"/>
                  <a:cs typeface="Arial" panose="020B0604020202020204" pitchFamily="34" charset="0"/>
                </a:rPr>
                <a:t>C/4 HANA</a:t>
              </a:r>
            </a:p>
          </p:txBody>
        </p:sp>
        <p:pic>
          <p:nvPicPr>
            <p:cNvPr id="257" name="Picture 256">
              <a:extLst>
                <a:ext uri="{FF2B5EF4-FFF2-40B4-BE49-F238E27FC236}">
                  <a16:creationId xmlns:a16="http://schemas.microsoft.com/office/drawing/2014/main" id="{2224A62C-C273-405A-B7C9-A7191E6AA513}"/>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2853628" y="4350900"/>
              <a:ext cx="441765" cy="81004"/>
            </a:xfrm>
            <a:prstGeom prst="rect">
              <a:avLst/>
            </a:prstGeom>
            <a:solidFill>
              <a:srgbClr val="FFFFFF"/>
            </a:solidFill>
            <a:ln>
              <a:solidFill>
                <a:srgbClr val="FFFFFF"/>
              </a:solidFill>
            </a:ln>
          </p:spPr>
        </p:pic>
        <p:pic>
          <p:nvPicPr>
            <p:cNvPr id="258" name="Picture 257">
              <a:extLst>
                <a:ext uri="{FF2B5EF4-FFF2-40B4-BE49-F238E27FC236}">
                  <a16:creationId xmlns:a16="http://schemas.microsoft.com/office/drawing/2014/main" id="{1A50EE8C-620E-48F4-BE88-90E562398201}"/>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1962709" y="3010787"/>
              <a:ext cx="441765" cy="81004"/>
            </a:xfrm>
            <a:prstGeom prst="rect">
              <a:avLst/>
            </a:prstGeom>
            <a:solidFill>
              <a:srgbClr val="FFFFFF"/>
            </a:solidFill>
            <a:ln>
              <a:solidFill>
                <a:srgbClr val="FFFFFF"/>
              </a:solidFill>
            </a:ln>
          </p:spPr>
        </p:pic>
        <p:pic>
          <p:nvPicPr>
            <p:cNvPr id="259" name="Picture 258" descr="SAP_grad_R_pref.png">
              <a:extLst>
                <a:ext uri="{FF2B5EF4-FFF2-40B4-BE49-F238E27FC236}">
                  <a16:creationId xmlns:a16="http://schemas.microsoft.com/office/drawing/2014/main" id="{7ADBE31D-0F30-45F7-A886-AB6655A41C9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08366" y="3941916"/>
              <a:ext cx="444929" cy="239248"/>
            </a:xfrm>
            <a:prstGeom prst="rect">
              <a:avLst/>
            </a:prstGeom>
            <a:noFill/>
            <a:ln>
              <a:noFill/>
            </a:ln>
          </p:spPr>
        </p:pic>
        <p:pic>
          <p:nvPicPr>
            <p:cNvPr id="260" name="Picture 259" descr="SAP_grad_R_pref.png">
              <a:extLst>
                <a:ext uri="{FF2B5EF4-FFF2-40B4-BE49-F238E27FC236}">
                  <a16:creationId xmlns:a16="http://schemas.microsoft.com/office/drawing/2014/main" id="{87D10064-2184-4347-A705-842F9274E6E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92164" y="2170050"/>
              <a:ext cx="444929" cy="239248"/>
            </a:xfrm>
            <a:prstGeom prst="rect">
              <a:avLst/>
            </a:prstGeom>
            <a:noFill/>
            <a:ln>
              <a:noFill/>
            </a:ln>
          </p:spPr>
        </p:pic>
        <p:sp>
          <p:nvSpPr>
            <p:cNvPr id="261" name="Rectangle 260">
              <a:extLst>
                <a:ext uri="{FF2B5EF4-FFF2-40B4-BE49-F238E27FC236}">
                  <a16:creationId xmlns:a16="http://schemas.microsoft.com/office/drawing/2014/main" id="{7E47CCB4-653D-4875-80C8-15D89E440EBF}"/>
                </a:ext>
              </a:extLst>
            </p:cNvPr>
            <p:cNvSpPr/>
            <p:nvPr/>
          </p:nvSpPr>
          <p:spPr bwMode="gray">
            <a:xfrm>
              <a:off x="2672338"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User Integration</a:t>
              </a:r>
            </a:p>
          </p:txBody>
        </p:sp>
        <p:sp>
          <p:nvSpPr>
            <p:cNvPr id="262" name="Rectangle 261">
              <a:extLst>
                <a:ext uri="{FF2B5EF4-FFF2-40B4-BE49-F238E27FC236}">
                  <a16:creationId xmlns:a16="http://schemas.microsoft.com/office/drawing/2014/main" id="{5634E788-14FD-4BB6-892D-875DD8133398}"/>
                </a:ext>
              </a:extLst>
            </p:cNvPr>
            <p:cNvSpPr/>
            <p:nvPr/>
          </p:nvSpPr>
          <p:spPr bwMode="gray">
            <a:xfrm>
              <a:off x="1580023" y="5233801"/>
              <a:ext cx="971025" cy="633722"/>
            </a:xfrm>
            <a:prstGeom prst="rect">
              <a:avLst/>
            </a:prstGeom>
            <a:solidFill>
              <a:srgbClr val="F0AB00"/>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Data </a:t>
              </a:r>
              <a:br>
                <a:rPr lang="en-US" sz="1200" kern="0" dirty="0">
                  <a:solidFill>
                    <a:srgbClr val="FFFFFF"/>
                  </a:solidFill>
                  <a:latin typeface="Arial" panose="020B0604020202020204" pitchFamily="34" charset="0"/>
                  <a:cs typeface="Arial" panose="020B0604020202020204" pitchFamily="34" charset="0"/>
                </a:rPr>
              </a:br>
              <a:r>
                <a:rPr lang="en-US" sz="1200" kern="0" dirty="0">
                  <a:solidFill>
                    <a:srgbClr val="FFFFFF"/>
                  </a:solidFill>
                  <a:latin typeface="Arial" panose="020B0604020202020204" pitchFamily="34" charset="0"/>
                  <a:cs typeface="Arial" panose="020B0604020202020204" pitchFamily="34" charset="0"/>
                </a:rPr>
                <a:t>Integration</a:t>
              </a:r>
            </a:p>
          </p:txBody>
        </p:sp>
        <p:sp>
          <p:nvSpPr>
            <p:cNvPr id="263" name="Rectangle 262">
              <a:extLst>
                <a:ext uri="{FF2B5EF4-FFF2-40B4-BE49-F238E27FC236}">
                  <a16:creationId xmlns:a16="http://schemas.microsoft.com/office/drawing/2014/main" id="{B17E6349-022E-4B08-8B2C-17590532A2BE}"/>
                </a:ext>
              </a:extLst>
            </p:cNvPr>
            <p:cNvSpPr/>
            <p:nvPr/>
          </p:nvSpPr>
          <p:spPr bwMode="gray">
            <a:xfrm>
              <a:off x="3764653"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Thing</a:t>
              </a:r>
              <a:br>
                <a:rPr lang="en-US" sz="1200" kern="0" dirty="0">
                  <a:solidFill>
                    <a:srgbClr val="FFFFFF"/>
                  </a:solidFill>
                  <a:latin typeface="Arial" panose="020B0604020202020204" pitchFamily="34" charset="0"/>
                  <a:cs typeface="Arial" panose="020B0604020202020204" pitchFamily="34" charset="0"/>
                </a:rPr>
              </a:br>
              <a:r>
                <a:rPr lang="en-US" sz="1200" kern="0" dirty="0">
                  <a:solidFill>
                    <a:srgbClr val="FFFFFF"/>
                  </a:solidFill>
                  <a:latin typeface="Arial" panose="020B0604020202020204" pitchFamily="34" charset="0"/>
                  <a:cs typeface="Arial" panose="020B0604020202020204" pitchFamily="34" charset="0"/>
                </a:rPr>
                <a:t>Integration</a:t>
              </a:r>
            </a:p>
          </p:txBody>
        </p:sp>
        <p:sp>
          <p:nvSpPr>
            <p:cNvPr id="264" name="Rectangle 263">
              <a:extLst>
                <a:ext uri="{FF2B5EF4-FFF2-40B4-BE49-F238E27FC236}">
                  <a16:creationId xmlns:a16="http://schemas.microsoft.com/office/drawing/2014/main" id="{0045C672-2577-46D9-84B4-8E03A679376A}"/>
                </a:ext>
              </a:extLst>
            </p:cNvPr>
            <p:cNvSpPr/>
            <p:nvPr/>
          </p:nvSpPr>
          <p:spPr bwMode="gray">
            <a:xfrm>
              <a:off x="4856967"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Cross Use Cases</a:t>
              </a:r>
            </a:p>
          </p:txBody>
        </p:sp>
        <p:cxnSp>
          <p:nvCxnSpPr>
            <p:cNvPr id="265" name="Straight Arrow Connector 18">
              <a:extLst>
                <a:ext uri="{FF2B5EF4-FFF2-40B4-BE49-F238E27FC236}">
                  <a16:creationId xmlns:a16="http://schemas.microsoft.com/office/drawing/2014/main" id="{4CF39C55-959D-49DF-8297-B3C911D986A7}"/>
                </a:ext>
              </a:extLst>
            </p:cNvPr>
            <p:cNvCxnSpPr>
              <a:cxnSpLocks noChangeShapeType="1"/>
            </p:cNvCxnSpPr>
            <p:nvPr/>
          </p:nvCxnSpPr>
          <p:spPr bwMode="auto">
            <a:xfrm>
              <a:off x="2330486" y="3395683"/>
              <a:ext cx="0" cy="492543"/>
            </a:xfrm>
            <a:prstGeom prst="straightConnector1">
              <a:avLst/>
            </a:prstGeom>
            <a:noFill/>
            <a:ln w="38100" algn="ctr">
              <a:solidFill>
                <a:srgbClr val="FFFFFF">
                  <a:lumMod val="50000"/>
                </a:srgbClr>
              </a:solidFill>
              <a:round/>
              <a:headEnd type="triangle" w="med" len="med"/>
              <a:tailEnd type="triangle" w="med" len="med"/>
            </a:ln>
          </p:spPr>
        </p:cxnSp>
        <p:cxnSp>
          <p:nvCxnSpPr>
            <p:cNvPr id="266" name="Straight Arrow Connector 18">
              <a:extLst>
                <a:ext uri="{FF2B5EF4-FFF2-40B4-BE49-F238E27FC236}">
                  <a16:creationId xmlns:a16="http://schemas.microsoft.com/office/drawing/2014/main" id="{BD430E82-A505-4873-9CF0-1F9B6E1D93E5}"/>
                </a:ext>
              </a:extLst>
            </p:cNvPr>
            <p:cNvCxnSpPr>
              <a:cxnSpLocks noChangeShapeType="1"/>
            </p:cNvCxnSpPr>
            <p:nvPr/>
          </p:nvCxnSpPr>
          <p:spPr bwMode="auto">
            <a:xfrm flipH="1">
              <a:off x="2892385" y="2810396"/>
              <a:ext cx="767860" cy="0"/>
            </a:xfrm>
            <a:prstGeom prst="straightConnector1">
              <a:avLst/>
            </a:prstGeom>
            <a:noFill/>
            <a:ln w="38100" algn="ctr">
              <a:solidFill>
                <a:srgbClr val="FFFFFF">
                  <a:lumMod val="50000"/>
                </a:srgbClr>
              </a:solidFill>
              <a:round/>
              <a:headEnd type="triangle" w="med" len="med"/>
              <a:tailEnd type="triangle" w="med" len="med"/>
            </a:ln>
          </p:spPr>
        </p:cxnSp>
        <p:sp>
          <p:nvSpPr>
            <p:cNvPr id="267" name="Rectangle 266">
              <a:extLst>
                <a:ext uri="{FF2B5EF4-FFF2-40B4-BE49-F238E27FC236}">
                  <a16:creationId xmlns:a16="http://schemas.microsoft.com/office/drawing/2014/main" id="{7751CD86-347B-4A85-A110-D69EE409E41E}"/>
                </a:ext>
              </a:extLst>
            </p:cNvPr>
            <p:cNvSpPr/>
            <p:nvPr/>
          </p:nvSpPr>
          <p:spPr bwMode="gray">
            <a:xfrm>
              <a:off x="487708"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Process Integration</a:t>
              </a:r>
            </a:p>
          </p:txBody>
        </p:sp>
        <p:grpSp>
          <p:nvGrpSpPr>
            <p:cNvPr id="268" name="Group 267">
              <a:extLst>
                <a:ext uri="{FF2B5EF4-FFF2-40B4-BE49-F238E27FC236}">
                  <a16:creationId xmlns:a16="http://schemas.microsoft.com/office/drawing/2014/main" id="{D74B80BE-67E1-46FA-9A31-D882CF3B085F}"/>
                </a:ext>
              </a:extLst>
            </p:cNvPr>
            <p:cNvGrpSpPr/>
            <p:nvPr/>
          </p:nvGrpSpPr>
          <p:grpSpPr>
            <a:xfrm>
              <a:off x="487708" y="2472384"/>
              <a:ext cx="4093471" cy="3392842"/>
              <a:chOff x="487708" y="2472384"/>
              <a:chExt cx="4093471" cy="3392842"/>
            </a:xfrm>
          </p:grpSpPr>
          <p:grpSp>
            <p:nvGrpSpPr>
              <p:cNvPr id="277" name="Group 276">
                <a:extLst>
                  <a:ext uri="{FF2B5EF4-FFF2-40B4-BE49-F238E27FC236}">
                    <a16:creationId xmlns:a16="http://schemas.microsoft.com/office/drawing/2014/main" id="{38A93453-92C4-440E-855A-61C5B9C08936}"/>
                  </a:ext>
                </a:extLst>
              </p:cNvPr>
              <p:cNvGrpSpPr/>
              <p:nvPr/>
            </p:nvGrpSpPr>
            <p:grpSpPr>
              <a:xfrm>
                <a:off x="2332199" y="2472384"/>
                <a:ext cx="2248980" cy="1423002"/>
                <a:chOff x="2332199" y="2472384"/>
                <a:chExt cx="2248980" cy="1423002"/>
              </a:xfrm>
            </p:grpSpPr>
            <p:sp>
              <p:nvSpPr>
                <p:cNvPr id="279" name="Rectangle 278">
                  <a:extLst>
                    <a:ext uri="{FF2B5EF4-FFF2-40B4-BE49-F238E27FC236}">
                      <a16:creationId xmlns:a16="http://schemas.microsoft.com/office/drawing/2014/main" id="{7845B107-5829-44AF-8288-7BE89A23F08B}"/>
                    </a:ext>
                  </a:extLst>
                </p:cNvPr>
                <p:cNvSpPr/>
                <p:nvPr/>
              </p:nvSpPr>
              <p:spPr bwMode="gray">
                <a:xfrm>
                  <a:off x="2746740" y="2472384"/>
                  <a:ext cx="915352" cy="189453"/>
                </a:xfrm>
                <a:prstGeom prst="rect">
                  <a:avLst/>
                </a:prstGeom>
                <a:solidFill>
                  <a:srgbClr val="F0AB0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Cloud2Cloud</a:t>
                  </a:r>
                </a:p>
              </p:txBody>
            </p:sp>
            <p:sp>
              <p:nvSpPr>
                <p:cNvPr id="280" name="Rectangle 279">
                  <a:extLst>
                    <a:ext uri="{FF2B5EF4-FFF2-40B4-BE49-F238E27FC236}">
                      <a16:creationId xmlns:a16="http://schemas.microsoft.com/office/drawing/2014/main" id="{F39F21C7-B117-40E7-B603-E56B100AEFC5}"/>
                    </a:ext>
                  </a:extLst>
                </p:cNvPr>
                <p:cNvSpPr/>
                <p:nvPr/>
              </p:nvSpPr>
              <p:spPr bwMode="gray">
                <a:xfrm>
                  <a:off x="2403813" y="3517769"/>
                  <a:ext cx="1127818" cy="221018"/>
                </a:xfrm>
                <a:prstGeom prst="rect">
                  <a:avLst/>
                </a:prstGeom>
                <a:solidFill>
                  <a:srgbClr val="F0AB0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OnPremise2Cloud</a:t>
                  </a:r>
                </a:p>
              </p:txBody>
            </p:sp>
            <p:sp>
              <p:nvSpPr>
                <p:cNvPr id="281" name="Rectangle 280">
                  <a:extLst>
                    <a:ext uri="{FF2B5EF4-FFF2-40B4-BE49-F238E27FC236}">
                      <a16:creationId xmlns:a16="http://schemas.microsoft.com/office/drawing/2014/main" id="{F9ABD30C-8B9A-48DA-AC60-9CF5DB4A514A}"/>
                    </a:ext>
                  </a:extLst>
                </p:cNvPr>
                <p:cNvSpPr/>
                <p:nvPr/>
              </p:nvSpPr>
              <p:spPr bwMode="gray">
                <a:xfrm>
                  <a:off x="3753035" y="3518387"/>
                  <a:ext cx="325094" cy="221848"/>
                </a:xfrm>
                <a:prstGeom prst="rect">
                  <a:avLst/>
                </a:prstGeom>
                <a:solidFill>
                  <a:srgbClr val="F0AB0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B2B</a:t>
                  </a:r>
                </a:p>
              </p:txBody>
            </p:sp>
            <p:sp>
              <p:nvSpPr>
                <p:cNvPr id="282" name="Rectangle 281">
                  <a:extLst>
                    <a:ext uri="{FF2B5EF4-FFF2-40B4-BE49-F238E27FC236}">
                      <a16:creationId xmlns:a16="http://schemas.microsoft.com/office/drawing/2014/main" id="{CBB88089-DF09-4AF8-B7D0-1C6246BD9D66}"/>
                    </a:ext>
                  </a:extLst>
                </p:cNvPr>
                <p:cNvSpPr/>
                <p:nvPr/>
              </p:nvSpPr>
              <p:spPr bwMode="gray">
                <a:xfrm>
                  <a:off x="4256085" y="3519297"/>
                  <a:ext cx="325094" cy="213496"/>
                </a:xfrm>
                <a:prstGeom prst="rect">
                  <a:avLst/>
                </a:prstGeom>
                <a:solidFill>
                  <a:srgbClr val="F0AB0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B2G</a:t>
                  </a:r>
                </a:p>
              </p:txBody>
            </p:sp>
            <p:cxnSp>
              <p:nvCxnSpPr>
                <p:cNvPr id="283" name="Straight Arrow Connector 18">
                  <a:extLst>
                    <a:ext uri="{FF2B5EF4-FFF2-40B4-BE49-F238E27FC236}">
                      <a16:creationId xmlns:a16="http://schemas.microsoft.com/office/drawing/2014/main" id="{4E7783A3-670B-41C3-82F4-576E3C1097F4}"/>
                    </a:ext>
                  </a:extLst>
                </p:cNvPr>
                <p:cNvCxnSpPr>
                  <a:cxnSpLocks noChangeShapeType="1"/>
                </p:cNvCxnSpPr>
                <p:nvPr/>
              </p:nvCxnSpPr>
              <p:spPr bwMode="auto">
                <a:xfrm>
                  <a:off x="3690523" y="3396396"/>
                  <a:ext cx="0" cy="498990"/>
                </a:xfrm>
                <a:prstGeom prst="straightConnector1">
                  <a:avLst/>
                </a:prstGeom>
                <a:noFill/>
                <a:ln w="38100" algn="ctr">
                  <a:solidFill>
                    <a:srgbClr val="F0AB00"/>
                  </a:solidFill>
                  <a:round/>
                  <a:headEnd type="triangle" w="med" len="med"/>
                  <a:tailEnd type="triangle" w="med" len="med"/>
                </a:ln>
              </p:spPr>
            </p:cxnSp>
            <p:cxnSp>
              <p:nvCxnSpPr>
                <p:cNvPr id="284" name="Straight Arrow Connector 18">
                  <a:extLst>
                    <a:ext uri="{FF2B5EF4-FFF2-40B4-BE49-F238E27FC236}">
                      <a16:creationId xmlns:a16="http://schemas.microsoft.com/office/drawing/2014/main" id="{C119C515-0856-4483-B647-CC6AB1108958}"/>
                    </a:ext>
                  </a:extLst>
                </p:cNvPr>
                <p:cNvCxnSpPr>
                  <a:cxnSpLocks noChangeShapeType="1"/>
                </p:cNvCxnSpPr>
                <p:nvPr/>
              </p:nvCxnSpPr>
              <p:spPr bwMode="auto">
                <a:xfrm>
                  <a:off x="4206378" y="3396396"/>
                  <a:ext cx="0" cy="498990"/>
                </a:xfrm>
                <a:prstGeom prst="straightConnector1">
                  <a:avLst/>
                </a:prstGeom>
                <a:noFill/>
                <a:ln w="38100" algn="ctr">
                  <a:solidFill>
                    <a:srgbClr val="F0AB00"/>
                  </a:solidFill>
                  <a:round/>
                  <a:headEnd type="triangle" w="med" len="med"/>
                  <a:tailEnd type="triangle" w="med" len="med"/>
                </a:ln>
              </p:spPr>
            </p:cxnSp>
            <p:cxnSp>
              <p:nvCxnSpPr>
                <p:cNvPr id="286" name="Straight Arrow Connector 18">
                  <a:extLst>
                    <a:ext uri="{FF2B5EF4-FFF2-40B4-BE49-F238E27FC236}">
                      <a16:creationId xmlns:a16="http://schemas.microsoft.com/office/drawing/2014/main" id="{E070182E-10A5-4FC9-B60B-2FF7BCDE863C}"/>
                    </a:ext>
                  </a:extLst>
                </p:cNvPr>
                <p:cNvCxnSpPr>
                  <a:cxnSpLocks noChangeShapeType="1"/>
                </p:cNvCxnSpPr>
                <p:nvPr/>
              </p:nvCxnSpPr>
              <p:spPr bwMode="auto">
                <a:xfrm>
                  <a:off x="2332199" y="3395683"/>
                  <a:ext cx="0" cy="492543"/>
                </a:xfrm>
                <a:prstGeom prst="straightConnector1">
                  <a:avLst/>
                </a:prstGeom>
                <a:noFill/>
                <a:ln w="38100" algn="ctr">
                  <a:solidFill>
                    <a:srgbClr val="F0AB00"/>
                  </a:solidFill>
                  <a:round/>
                  <a:headEnd type="triangle" w="med" len="med"/>
                  <a:tailEnd type="triangle" w="med" len="med"/>
                </a:ln>
              </p:spPr>
            </p:cxnSp>
            <p:cxnSp>
              <p:nvCxnSpPr>
                <p:cNvPr id="287" name="Straight Arrow Connector 18">
                  <a:extLst>
                    <a:ext uri="{FF2B5EF4-FFF2-40B4-BE49-F238E27FC236}">
                      <a16:creationId xmlns:a16="http://schemas.microsoft.com/office/drawing/2014/main" id="{8423273D-73DE-40BA-9B22-866249E06E20}"/>
                    </a:ext>
                  </a:extLst>
                </p:cNvPr>
                <p:cNvCxnSpPr>
                  <a:cxnSpLocks noChangeShapeType="1"/>
                </p:cNvCxnSpPr>
                <p:nvPr/>
              </p:nvCxnSpPr>
              <p:spPr bwMode="auto">
                <a:xfrm flipH="1">
                  <a:off x="2892385" y="2812340"/>
                  <a:ext cx="767860" cy="0"/>
                </a:xfrm>
                <a:prstGeom prst="straightConnector1">
                  <a:avLst/>
                </a:prstGeom>
                <a:noFill/>
                <a:ln w="38100" algn="ctr">
                  <a:solidFill>
                    <a:srgbClr val="F0AB00"/>
                  </a:solidFill>
                  <a:round/>
                  <a:headEnd type="triangle" w="med" len="med"/>
                  <a:tailEnd type="triangle" w="med" len="med"/>
                </a:ln>
              </p:spPr>
            </p:cxnSp>
          </p:grpSp>
          <p:sp>
            <p:nvSpPr>
              <p:cNvPr id="278" name="Rectangle 277">
                <a:extLst>
                  <a:ext uri="{FF2B5EF4-FFF2-40B4-BE49-F238E27FC236}">
                    <a16:creationId xmlns:a16="http://schemas.microsoft.com/office/drawing/2014/main" id="{1C70D431-1622-4ECF-AE30-40F83721E7DB}"/>
                  </a:ext>
                </a:extLst>
              </p:cNvPr>
              <p:cNvSpPr/>
              <p:nvPr/>
            </p:nvSpPr>
            <p:spPr bwMode="gray">
              <a:xfrm>
                <a:off x="487708" y="5231504"/>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Process Integration</a:t>
                </a:r>
              </a:p>
            </p:txBody>
          </p:sp>
        </p:grpSp>
        <p:pic>
          <p:nvPicPr>
            <p:cNvPr id="269" name="Picture 268">
              <a:extLst>
                <a:ext uri="{FF2B5EF4-FFF2-40B4-BE49-F238E27FC236}">
                  <a16:creationId xmlns:a16="http://schemas.microsoft.com/office/drawing/2014/main" id="{3BDB65FE-1851-4D62-B1B1-AE81ACCC647F}"/>
                </a:ext>
              </a:extLst>
            </p:cNvPr>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683798" y="3250506"/>
              <a:ext cx="277070" cy="277070"/>
            </a:xfrm>
            <a:prstGeom prst="rect">
              <a:avLst/>
            </a:prstGeom>
          </p:spPr>
        </p:pic>
        <p:pic>
          <p:nvPicPr>
            <p:cNvPr id="270" name="Picture 269">
              <a:extLst>
                <a:ext uri="{FF2B5EF4-FFF2-40B4-BE49-F238E27FC236}">
                  <a16:creationId xmlns:a16="http://schemas.microsoft.com/office/drawing/2014/main" id="{EAB9EA06-24D0-417B-B588-BD6978C71530}"/>
                </a:ext>
              </a:extLst>
            </p:cNvPr>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683798" y="2779368"/>
              <a:ext cx="296480" cy="296480"/>
            </a:xfrm>
            <a:prstGeom prst="rect">
              <a:avLst/>
            </a:prstGeom>
          </p:spPr>
        </p:pic>
        <p:pic>
          <p:nvPicPr>
            <p:cNvPr id="271" name="Picture 270">
              <a:extLst>
                <a:ext uri="{FF2B5EF4-FFF2-40B4-BE49-F238E27FC236}">
                  <a16:creationId xmlns:a16="http://schemas.microsoft.com/office/drawing/2014/main" id="{D78D2491-82B3-42A0-92AD-27CF881EB15B}"/>
                </a:ext>
              </a:extLst>
            </p:cNvPr>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rot="5400000">
              <a:off x="686811" y="3712554"/>
              <a:ext cx="274850" cy="274850"/>
            </a:xfrm>
            <a:prstGeom prst="rect">
              <a:avLst/>
            </a:prstGeom>
          </p:spPr>
        </p:pic>
        <p:pic>
          <p:nvPicPr>
            <p:cNvPr id="272" name="Picture 271">
              <a:extLst>
                <a:ext uri="{FF2B5EF4-FFF2-40B4-BE49-F238E27FC236}">
                  <a16:creationId xmlns:a16="http://schemas.microsoft.com/office/drawing/2014/main" id="{D5B88873-14DB-401F-8BE0-2EE565831446}"/>
                </a:ext>
              </a:extLst>
            </p:cNvPr>
            <p:cNvPicPr>
              <a:picLocks noChangeAspect="1"/>
            </p:cNvPicPr>
            <p:nvPr/>
          </p:nvPicPr>
          <p:blipFill>
            <a:blip r:embed="rId13" cstate="screen">
              <a:grayscl/>
              <a:extLst>
                <a:ext uri="{28A0092B-C50C-407E-A947-70E740481C1C}">
                  <a14:useLocalDpi xmlns:a14="http://schemas.microsoft.com/office/drawing/2010/main"/>
                </a:ext>
              </a:extLst>
            </a:blip>
            <a:stretch>
              <a:fillRect/>
            </a:stretch>
          </p:blipFill>
          <p:spPr>
            <a:xfrm>
              <a:off x="706245" y="4208698"/>
              <a:ext cx="230127" cy="230127"/>
            </a:xfrm>
            <a:prstGeom prst="rect">
              <a:avLst/>
            </a:prstGeom>
          </p:spPr>
        </p:pic>
        <p:pic>
          <p:nvPicPr>
            <p:cNvPr id="273" name="Picture 272">
              <a:extLst>
                <a:ext uri="{FF2B5EF4-FFF2-40B4-BE49-F238E27FC236}">
                  <a16:creationId xmlns:a16="http://schemas.microsoft.com/office/drawing/2014/main" id="{E96DEE1D-3E40-4951-B459-C601D0112A5A}"/>
                </a:ext>
              </a:extLst>
            </p:cNvPr>
            <p:cNvPicPr>
              <a:picLocks noChangeAspect="1"/>
            </p:cNvPicPr>
            <p:nvPr/>
          </p:nvPicPr>
          <p:blipFill>
            <a:blip r:embed="rId14" cstate="screen">
              <a:grayscl/>
              <a:extLst>
                <a:ext uri="{28A0092B-C50C-407E-A947-70E740481C1C}">
                  <a14:useLocalDpi xmlns:a14="http://schemas.microsoft.com/office/drawing/2010/main"/>
                </a:ext>
              </a:extLst>
            </a:blip>
            <a:stretch>
              <a:fillRect/>
            </a:stretch>
          </p:blipFill>
          <p:spPr>
            <a:xfrm>
              <a:off x="5364686" y="3216599"/>
              <a:ext cx="288948" cy="288948"/>
            </a:xfrm>
            <a:prstGeom prst="rect">
              <a:avLst/>
            </a:prstGeom>
          </p:spPr>
        </p:pic>
        <p:pic>
          <p:nvPicPr>
            <p:cNvPr id="274" name="Picture 273">
              <a:extLst>
                <a:ext uri="{FF2B5EF4-FFF2-40B4-BE49-F238E27FC236}">
                  <a16:creationId xmlns:a16="http://schemas.microsoft.com/office/drawing/2014/main" id="{30462AFB-F26B-4A03-98FD-0D086FE720BE}"/>
                </a:ext>
              </a:extLst>
            </p:cNvPr>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5373796" y="4110419"/>
              <a:ext cx="290842" cy="290842"/>
            </a:xfrm>
            <a:prstGeom prst="rect">
              <a:avLst/>
            </a:prstGeom>
          </p:spPr>
        </p:pic>
        <p:pic>
          <p:nvPicPr>
            <p:cNvPr id="275" name="Picture 274">
              <a:extLst>
                <a:ext uri="{FF2B5EF4-FFF2-40B4-BE49-F238E27FC236}">
                  <a16:creationId xmlns:a16="http://schemas.microsoft.com/office/drawing/2014/main" id="{0A4AC685-3FF5-4F32-9AB6-9B18F4BEB050}"/>
                </a:ext>
              </a:extLst>
            </p:cNvPr>
            <p:cNvPicPr>
              <a:picLocks noChangeAspect="1"/>
            </p:cNvPicPr>
            <p:nvPr/>
          </p:nvPicPr>
          <p:blipFill>
            <a:blip r:embed="rId16" cstate="screen">
              <a:grayscl/>
              <a:extLst>
                <a:ext uri="{28A0092B-C50C-407E-A947-70E740481C1C}">
                  <a14:useLocalDpi xmlns:a14="http://schemas.microsoft.com/office/drawing/2010/main"/>
                </a:ext>
              </a:extLst>
            </a:blip>
            <a:stretch>
              <a:fillRect/>
            </a:stretch>
          </p:blipFill>
          <p:spPr>
            <a:xfrm>
              <a:off x="5384881" y="2782080"/>
              <a:ext cx="268753" cy="268753"/>
            </a:xfrm>
            <a:prstGeom prst="rect">
              <a:avLst/>
            </a:prstGeom>
          </p:spPr>
        </p:pic>
        <p:pic>
          <p:nvPicPr>
            <p:cNvPr id="276" name="Picture 275">
              <a:extLst>
                <a:ext uri="{FF2B5EF4-FFF2-40B4-BE49-F238E27FC236}">
                  <a16:creationId xmlns:a16="http://schemas.microsoft.com/office/drawing/2014/main" id="{9BB351E2-9753-4738-8F66-F99EEEFA32B1}"/>
                </a:ext>
              </a:extLst>
            </p:cNvPr>
            <p:cNvPicPr>
              <a:picLocks noChangeAspect="1"/>
            </p:cNvPicPr>
            <p:nvPr/>
          </p:nvPicPr>
          <p:blipFill>
            <a:blip r:embed="rId17" cstate="screen">
              <a:grayscl/>
              <a:extLst>
                <a:ext uri="{28A0092B-C50C-407E-A947-70E740481C1C}">
                  <a14:useLocalDpi xmlns:a14="http://schemas.microsoft.com/office/drawing/2010/main"/>
                </a:ext>
              </a:extLst>
            </a:blip>
            <a:stretch>
              <a:fillRect/>
            </a:stretch>
          </p:blipFill>
          <p:spPr>
            <a:xfrm>
              <a:off x="5398312" y="3698885"/>
              <a:ext cx="227449" cy="227449"/>
            </a:xfrm>
            <a:prstGeom prst="rect">
              <a:avLst/>
            </a:prstGeom>
          </p:spPr>
        </p:pic>
      </p:grpSp>
      <p:grpSp>
        <p:nvGrpSpPr>
          <p:cNvPr id="104" name="Group 103">
            <a:extLst>
              <a:ext uri="{FF2B5EF4-FFF2-40B4-BE49-F238E27FC236}">
                <a16:creationId xmlns:a16="http://schemas.microsoft.com/office/drawing/2014/main" id="{F881DBE6-4629-4BAC-AE88-36A7C28937E2}"/>
              </a:ext>
            </a:extLst>
          </p:cNvPr>
          <p:cNvGrpSpPr/>
          <p:nvPr/>
        </p:nvGrpSpPr>
        <p:grpSpPr>
          <a:xfrm>
            <a:off x="6728515" y="2108790"/>
            <a:ext cx="5054168" cy="3788689"/>
            <a:chOff x="6728515" y="2108790"/>
            <a:chExt cx="5054168" cy="3788689"/>
          </a:xfrm>
        </p:grpSpPr>
        <p:sp>
          <p:nvSpPr>
            <p:cNvPr id="105" name="TextBox 104">
              <a:extLst>
                <a:ext uri="{FF2B5EF4-FFF2-40B4-BE49-F238E27FC236}">
                  <a16:creationId xmlns:a16="http://schemas.microsoft.com/office/drawing/2014/main" id="{06ABEE81-D7E2-4B74-A3F2-A391BF62C2C0}"/>
                </a:ext>
              </a:extLst>
            </p:cNvPr>
            <p:cNvSpPr txBox="1"/>
            <p:nvPr/>
          </p:nvSpPr>
          <p:spPr>
            <a:xfrm>
              <a:off x="6786555" y="2136133"/>
              <a:ext cx="4996128" cy="3761346"/>
            </a:xfrm>
            <a:prstGeom prst="rect">
              <a:avLst/>
            </a:prstGeom>
            <a:solidFill>
              <a:schemeClr val="bg1">
                <a:lumMod val="85000"/>
              </a:schemeClr>
            </a:solidFill>
          </p:spPr>
          <p:txBody>
            <a:bodyPr wrap="square" lIns="72000" tIns="792000" rIns="72000" bIns="36000" rtlCol="0" anchor="t">
              <a:noAutofit/>
            </a:bodyPr>
            <a:lstStyle/>
            <a:p>
              <a:pPr lvl="0" algn="just" defTabSz="661988" eaLnBrk="0" fontAlgn="base" hangingPunct="0">
                <a:spcBef>
                  <a:spcPts val="600"/>
                </a:spcBef>
                <a:spcAft>
                  <a:spcPct val="0"/>
                </a:spcAft>
                <a:defRPr/>
              </a:pPr>
              <a:r>
                <a:rPr lang="en-US" sz="1100" kern="0" dirty="0">
                  <a:solidFill>
                    <a:srgbClr val="000000"/>
                  </a:solidFill>
                  <a:latin typeface="Arial"/>
                </a:rPr>
                <a:t>This section provides a decision table template (slide 51) that allows you to define integration guidelines for the </a:t>
              </a:r>
              <a:r>
                <a:rPr lang="en-US" sz="1100" b="1" kern="0" dirty="0">
                  <a:solidFill>
                    <a:srgbClr val="000000"/>
                  </a:solidFill>
                  <a:latin typeface="Arial"/>
                </a:rPr>
                <a:t>data integration style</a:t>
              </a:r>
              <a:r>
                <a:rPr lang="en-US" sz="1100" kern="0" dirty="0">
                  <a:solidFill>
                    <a:srgbClr val="000000"/>
                  </a:solidFill>
                  <a:latin typeface="Arial"/>
                </a:rPr>
                <a:t> for your organization including the highlighted integration domains. ISA-M is open to also include Non-SAP integration technologies/services. </a:t>
              </a:r>
            </a:p>
            <a:p>
              <a:pPr lvl="0" algn="just" defTabSz="661988" eaLnBrk="0" fontAlgn="base" hangingPunct="0">
                <a:spcBef>
                  <a:spcPts val="600"/>
                </a:spcBef>
                <a:spcAft>
                  <a:spcPct val="0"/>
                </a:spcAft>
                <a:defRPr/>
              </a:pPr>
              <a:r>
                <a:rPr lang="en-US" sz="1100" kern="0" dirty="0">
                  <a:solidFill>
                    <a:srgbClr val="000000"/>
                  </a:solidFill>
                  <a:latin typeface="Arial"/>
                </a:rPr>
                <a:t>The ISA-M template also includes examples on how to map this integration style to sample technologies/services from the SAP portfolio. Where applicable, we have also added references to the CIO Guides for Integration or links to other documents where you will find more information. </a:t>
              </a:r>
            </a:p>
            <a:p>
              <a:pPr lvl="0" algn="just" defTabSz="661988" eaLnBrk="0" fontAlgn="base" hangingPunct="0">
                <a:spcBef>
                  <a:spcPts val="600"/>
                </a:spcBef>
                <a:spcAft>
                  <a:spcPct val="0"/>
                </a:spcAft>
                <a:defRPr/>
              </a:pPr>
              <a:r>
                <a:rPr lang="en-US" sz="1100" b="1" kern="0" dirty="0">
                  <a:solidFill>
                    <a:srgbClr val="000000"/>
                  </a:solidFill>
                  <a:latin typeface="Arial"/>
                </a:rPr>
                <a:t>Important Note: </a:t>
              </a:r>
              <a:r>
                <a:rPr lang="en-US" sz="1100" kern="0" dirty="0">
                  <a:solidFill>
                    <a:srgbClr val="000000"/>
                  </a:solidFill>
                  <a:latin typeface="Arial"/>
                </a:rPr>
                <a:t>The sample technology mappings given in the next slides are only illustrative examples that need to be aligned with your specific context and requirements. SAP also provides consulting services in case you need further support. </a:t>
              </a:r>
            </a:p>
          </p:txBody>
        </p:sp>
        <p:grpSp>
          <p:nvGrpSpPr>
            <p:cNvPr id="113" name="Group 112">
              <a:extLst>
                <a:ext uri="{FF2B5EF4-FFF2-40B4-BE49-F238E27FC236}">
                  <a16:creationId xmlns:a16="http://schemas.microsoft.com/office/drawing/2014/main" id="{DF496430-7C45-4EB0-9767-0D697F80A86F}"/>
                </a:ext>
              </a:extLst>
            </p:cNvPr>
            <p:cNvGrpSpPr/>
            <p:nvPr/>
          </p:nvGrpSpPr>
          <p:grpSpPr>
            <a:xfrm>
              <a:off x="6728515" y="2108790"/>
              <a:ext cx="1513079" cy="642700"/>
              <a:chOff x="7223398" y="2108790"/>
              <a:chExt cx="1513079" cy="642700"/>
            </a:xfrm>
          </p:grpSpPr>
          <p:grpSp>
            <p:nvGrpSpPr>
              <p:cNvPr id="114" name="Group 113">
                <a:extLst>
                  <a:ext uri="{FF2B5EF4-FFF2-40B4-BE49-F238E27FC236}">
                    <a16:creationId xmlns:a16="http://schemas.microsoft.com/office/drawing/2014/main" id="{FA6F8494-65D5-4E51-B877-AF1F74C8F405}"/>
                  </a:ext>
                </a:extLst>
              </p:cNvPr>
              <p:cNvGrpSpPr/>
              <p:nvPr/>
            </p:nvGrpSpPr>
            <p:grpSpPr>
              <a:xfrm>
                <a:off x="7279359" y="2136133"/>
                <a:ext cx="1457118" cy="615357"/>
                <a:chOff x="539890" y="5608167"/>
                <a:chExt cx="1457118" cy="1120882"/>
              </a:xfrm>
            </p:grpSpPr>
            <p:sp>
              <p:nvSpPr>
                <p:cNvPr id="118" name="TextBox 117">
                  <a:extLst>
                    <a:ext uri="{FF2B5EF4-FFF2-40B4-BE49-F238E27FC236}">
                      <a16:creationId xmlns:a16="http://schemas.microsoft.com/office/drawing/2014/main" id="{C7557E4F-97BF-436F-BE3D-056166C0C0E8}"/>
                    </a:ext>
                  </a:extLst>
                </p:cNvPr>
                <p:cNvSpPr txBox="1"/>
                <p:nvPr/>
              </p:nvSpPr>
              <p:spPr>
                <a:xfrm>
                  <a:off x="890339" y="5608169"/>
                  <a:ext cx="1106669" cy="1120880"/>
                </a:xfrm>
                <a:prstGeom prst="rect">
                  <a:avLst/>
                </a:prstGeom>
                <a:solidFill>
                  <a:schemeClr val="tx1"/>
                </a:solidFill>
              </p:spPr>
              <p:txBody>
                <a:bodyPr wrap="square" lIns="72000" tIns="252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119" name="TextBox 118">
                  <a:extLst>
                    <a:ext uri="{FF2B5EF4-FFF2-40B4-BE49-F238E27FC236}">
                      <a16:creationId xmlns:a16="http://schemas.microsoft.com/office/drawing/2014/main" id="{158556E1-2ED2-4F57-A6AA-4D06F8F356A4}"/>
                    </a:ext>
                  </a:extLst>
                </p:cNvPr>
                <p:cNvSpPr txBox="1"/>
                <p:nvPr/>
              </p:nvSpPr>
              <p:spPr>
                <a:xfrm>
                  <a:off x="539890" y="5608167"/>
                  <a:ext cx="432191" cy="1120869"/>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grpSp>
          <p:cxnSp>
            <p:nvCxnSpPr>
              <p:cNvPr id="115" name="Straight Connector 114">
                <a:extLst>
                  <a:ext uri="{FF2B5EF4-FFF2-40B4-BE49-F238E27FC236}">
                    <a16:creationId xmlns:a16="http://schemas.microsoft.com/office/drawing/2014/main" id="{14154CCE-8CFB-41EE-957D-8061088A6691}"/>
                  </a:ext>
                </a:extLst>
              </p:cNvPr>
              <p:cNvCxnSpPr>
                <a:cxnSpLocks/>
              </p:cNvCxnSpPr>
              <p:nvPr/>
            </p:nvCxnSpPr>
            <p:spPr>
              <a:xfrm>
                <a:off x="7717403" y="2108790"/>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EA5C8EE-93C2-4A06-8873-6C915C579257}"/>
                  </a:ext>
                </a:extLst>
              </p:cNvPr>
              <p:cNvCxnSpPr>
                <a:cxnSpLocks/>
              </p:cNvCxnSpPr>
              <p:nvPr/>
            </p:nvCxnSpPr>
            <p:spPr>
              <a:xfrm flipH="1">
                <a:off x="7681946" y="2649155"/>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7" name="Picture 116">
                <a:extLst>
                  <a:ext uri="{FF2B5EF4-FFF2-40B4-BE49-F238E27FC236}">
                    <a16:creationId xmlns:a16="http://schemas.microsoft.com/office/drawing/2014/main" id="{3B7F1229-1A85-4802-8695-0376EE63F78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223398" y="2140741"/>
                <a:ext cx="530373" cy="530373"/>
              </a:xfrm>
              <a:prstGeom prst="rect">
                <a:avLst/>
              </a:prstGeom>
            </p:spPr>
          </p:pic>
        </p:grpSp>
      </p:grpSp>
    </p:spTree>
    <p:extLst>
      <p:ext uri="{BB962C8B-B14F-4D97-AF65-F5344CB8AC3E}">
        <p14:creationId xmlns:p14="http://schemas.microsoft.com/office/powerpoint/2010/main" val="1342250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Box 8" descr="© INSCALE GmbH, 26.05.2010&#10;http://www.presentationload.com/"/>
          <p:cNvSpPr txBox="1">
            <a:spLocks noChangeArrowheads="1"/>
          </p:cNvSpPr>
          <p:nvPr/>
        </p:nvSpPr>
        <p:spPr bwMode="gray">
          <a:xfrm>
            <a:off x="345233" y="1490341"/>
            <a:ext cx="5680346" cy="4752528"/>
          </a:xfrm>
          <a:prstGeom prst="rect">
            <a:avLst/>
          </a:prstGeom>
          <a:solidFill>
            <a:srgbClr val="FFFFFF"/>
          </a:solidFill>
          <a:ln w="12700">
            <a:solidFill>
              <a:srgbClr val="C0C0C0"/>
            </a:solidFill>
            <a:miter lim="800000"/>
            <a:headEnd/>
            <a:tailEnd/>
          </a:ln>
          <a:effectLst>
            <a:outerShdw blurRad="50800" dist="38100" dir="2700000" algn="tl" rotWithShape="0">
              <a:prstClr val="black">
                <a:alpha val="40000"/>
              </a:prstClr>
            </a:outerShdw>
          </a:effectLst>
        </p:spPr>
        <p:txBody>
          <a:bodyPr lIns="72000" tIns="72000" rIns="36000" bIns="0" anchor="t" anchorCtr="0"/>
          <a:lstStyle>
            <a:defPPr>
              <a:defRPr lang="de-DE"/>
            </a:defPPr>
            <a:lvl1pPr marL="182563" indent="-182563">
              <a:spcAft>
                <a:spcPts val="1000"/>
              </a:spcAft>
              <a:buClr>
                <a:srgbClr val="7D7D7D"/>
              </a:buClr>
              <a:buFont typeface="Wingdings" pitchFamily="2" charset="2"/>
              <a:buChar char="§"/>
              <a:defRPr sz="1200">
                <a:solidFill>
                  <a:schemeClr val="tx1">
                    <a:lumMod val="85000"/>
                    <a:lumOff val="15000"/>
                  </a:schemeClr>
                </a:solidFill>
              </a:defRPr>
            </a:lvl1pPr>
          </a:lstStyle>
          <a:p>
            <a:pPr marL="0" lvl="0" indent="0" defTabSz="914400">
              <a:spcAft>
                <a:spcPts val="600"/>
              </a:spcAft>
              <a:buNone/>
              <a:defRPr/>
            </a:pPr>
            <a:r>
              <a:rPr lang="en-US" sz="800" kern="0" dirty="0">
                <a:solidFill>
                  <a:schemeClr val="tx1"/>
                </a:solidFill>
                <a:latin typeface="Arial"/>
                <a:cs typeface="Arial"/>
              </a:rPr>
              <a:t>You must comply with the following Terms of Use ("TOU") when modifying, copying, distributing, transmitting, reproducing, publishing, or creating derivative works from any of the ISA-M templates in this document. SAP reserves the right to update the TOU at any time without notice. The most current version of the TOU can be reviewed </a:t>
            </a:r>
            <a:r>
              <a:rPr lang="en-US" sz="800" kern="0" dirty="0">
                <a:solidFill>
                  <a:schemeClr val="tx1"/>
                </a:solidFill>
                <a:latin typeface="Arial"/>
                <a:cs typeface="Arial"/>
                <a:hlinkClick r:id="rId3"/>
              </a:rPr>
              <a:t>here</a:t>
            </a:r>
            <a:r>
              <a:rPr lang="en-US" sz="800" kern="0" dirty="0">
                <a:solidFill>
                  <a:schemeClr val="tx1"/>
                </a:solidFill>
                <a:latin typeface="Arial"/>
                <a:cs typeface="Arial"/>
              </a:rPr>
              <a:t>.</a:t>
            </a:r>
          </a:p>
          <a:p>
            <a:pPr marL="0" lvl="0" indent="0" defTabSz="914400">
              <a:spcAft>
                <a:spcPts val="600"/>
              </a:spcAft>
              <a:buNone/>
              <a:defRPr/>
            </a:pPr>
            <a:r>
              <a:rPr lang="en-US" sz="800" u="sng" kern="0" dirty="0">
                <a:solidFill>
                  <a:schemeClr val="tx1"/>
                </a:solidFill>
                <a:latin typeface="Arial"/>
                <a:cs typeface="Arial"/>
              </a:rPr>
              <a:t>Terms of Use</a:t>
            </a:r>
          </a:p>
          <a:p>
            <a:pPr marL="342900" lvl="0" indent="-342900" defTabSz="914400">
              <a:spcAft>
                <a:spcPts val="600"/>
              </a:spcAft>
              <a:buClrTx/>
              <a:buAutoNum type="arabicParenBoth"/>
              <a:defRPr/>
            </a:pPr>
            <a:r>
              <a:rPr lang="en-US" sz="800" kern="0" dirty="0">
                <a:solidFill>
                  <a:schemeClr val="tx1"/>
                </a:solidFill>
                <a:latin typeface="Arial"/>
                <a:cs typeface="Arial"/>
              </a:rPr>
              <a:t>You are required to register at SAP Integration Architecture Community (SAP JAM Group). </a:t>
            </a:r>
          </a:p>
          <a:p>
            <a:pPr marL="342900" lvl="0" indent="-342900" defTabSz="914400">
              <a:spcAft>
                <a:spcPts val="600"/>
              </a:spcAft>
              <a:buClrTx/>
              <a:buAutoNum type="arabicParenBoth"/>
              <a:defRPr/>
            </a:pPr>
            <a:r>
              <a:rPr lang="en-US" sz="800" kern="0" dirty="0">
                <a:solidFill>
                  <a:schemeClr val="tx1"/>
                </a:solidFill>
                <a:latin typeface="Arial"/>
                <a:cs typeface="Arial"/>
              </a:rPr>
              <a:t>You must include the Mandatory Citation in your document. You must not make any change to the Mandatory Citation.</a:t>
            </a:r>
          </a:p>
          <a:p>
            <a:pPr marL="342900" lvl="0" indent="-342900" defTabSz="914400">
              <a:spcAft>
                <a:spcPts val="600"/>
              </a:spcAft>
              <a:buClrTx/>
              <a:buAutoNum type="arabicParenBoth"/>
              <a:defRPr/>
            </a:pPr>
            <a:r>
              <a:rPr lang="en-US" sz="800" kern="0" dirty="0">
                <a:solidFill>
                  <a:schemeClr val="tx1"/>
                </a:solidFill>
                <a:latin typeface="Arial"/>
                <a:cs typeface="Arial"/>
              </a:rPr>
              <a:t>You agree not to make any changes to Integration Style names and definitions of the Integration Solution Advisory Methodology (ISA-M).</a:t>
            </a:r>
          </a:p>
          <a:p>
            <a:pPr marL="342900" lvl="0" indent="-342900" defTabSz="914400">
              <a:spcAft>
                <a:spcPts val="600"/>
              </a:spcAft>
              <a:buClrTx/>
              <a:buAutoNum type="arabicParenBoth"/>
              <a:defRPr/>
            </a:pPr>
            <a:r>
              <a:rPr lang="en-US" sz="800" kern="0" dirty="0">
                <a:solidFill>
                  <a:schemeClr val="tx1"/>
                </a:solidFill>
                <a:latin typeface="Arial"/>
                <a:cs typeface="Arial"/>
              </a:rPr>
              <a:t>You are entirely responsible for any content that you create using Integration Styles and templates from the ISA-M.  SAP is not liable for any damage or loss caused by any content that you create.</a:t>
            </a:r>
          </a:p>
          <a:p>
            <a:pPr marL="342900" lvl="0" indent="-342900" defTabSz="914400">
              <a:spcAft>
                <a:spcPts val="600"/>
              </a:spcAft>
              <a:buClrTx/>
              <a:buAutoNum type="arabicParenBoth"/>
              <a:defRPr/>
            </a:pPr>
            <a:r>
              <a:rPr lang="en-US" sz="800" dirty="0">
                <a:solidFill>
                  <a:schemeClr val="tx1"/>
                </a:solidFill>
                <a:latin typeface="Arial"/>
                <a:cs typeface="Arial"/>
              </a:rPr>
              <a:t>You agree to indemnify and hold SAP, its affiliates, subsidiaries, officers, agents, partners, employees, and licensors harmless from any claim or demand, including reasonable attorneys fees, made by any third party due to or arising out of Your </a:t>
            </a:r>
            <a:r>
              <a:rPr lang="en-US" sz="800" kern="0" dirty="0">
                <a:solidFill>
                  <a:schemeClr val="tx1"/>
                </a:solidFill>
                <a:latin typeface="Arial"/>
                <a:cs typeface="Arial"/>
              </a:rPr>
              <a:t>modifying, copying, distributing, transmitting, reproducing, publishing, or creating derivative works from any of the ISA-M templates in this document </a:t>
            </a:r>
            <a:r>
              <a:rPr lang="en-US" sz="800" dirty="0">
                <a:solidFill>
                  <a:schemeClr val="tx1"/>
                </a:solidFill>
                <a:latin typeface="Arial"/>
                <a:cs typeface="Arial"/>
              </a:rPr>
              <a:t>or Your usage of this ISA-M template, Your breach of this TOU or SAP's Copyright or Privacy Statements as outlined at SAP.com, or Your alleged violation of any other rights of a third party.</a:t>
            </a:r>
          </a:p>
          <a:p>
            <a:pPr marL="342900" indent="-342900" defTabSz="914400">
              <a:spcAft>
                <a:spcPts val="600"/>
              </a:spcAft>
              <a:buClrTx/>
              <a:buFont typeface="Wingdings" pitchFamily="2" charset="2"/>
              <a:buAutoNum type="arabicParenBoth"/>
              <a:defRPr/>
            </a:pPr>
            <a:r>
              <a:rPr lang="en-US" sz="800" dirty="0">
                <a:solidFill>
                  <a:schemeClr val="tx1"/>
                </a:solidFill>
                <a:latin typeface="Arial"/>
                <a:cs typeface="Arial"/>
              </a:rPr>
              <a:t>This ISA-M template is being provided to You AS IS, WITHOUT ANY WARRANTY, ESCROW, TRAINING, OR SERVICE OBLIGATIONS WHATSOEVER ON THE PART OF SAP.  SAP MAKES NO EXPRESS OR IMPLIED WARRANTIES OF ANY TYPE WHATSOEVER, INCLUDING BUT NOT LIMITED TO IMPLIED WARRANTIES OF MERCHANTABILITY AND OF FITNESS FOR A PARTICULAR PURPOSE.  YOU ASSUME ALL RISKS ASSOCIATED WITH ITS USE OF THE ISA-M TEMPLATE, INCLUDING WITHOUT LIMITATION RISKS RELATING TO QUALITY, PERFORMANCE, DATA LOSS, AND UTILITY.</a:t>
            </a:r>
          </a:p>
          <a:p>
            <a:pPr marL="342900" lvl="0" indent="-342900" defTabSz="914400">
              <a:spcAft>
                <a:spcPts val="600"/>
              </a:spcAft>
              <a:buClrTx/>
              <a:buAutoNum type="arabicParenBoth"/>
              <a:defRPr/>
            </a:pPr>
            <a:r>
              <a:rPr lang="en-US" sz="800" dirty="0">
                <a:solidFill>
                  <a:schemeClr val="tx1"/>
                </a:solidFill>
                <a:latin typeface="Arial"/>
                <a:cs typeface="Arial"/>
              </a:rPr>
              <a:t>SAP does not guarantee or warrant any features or qualities of the ISA-M template or give any undertaking with regard to any other quality. Statements and explanations to this ISA-M template in promotional material or on SAP.com and in the documentation are made for explanatory purposes only; they are not meant to constitute any guarantee or warranty of certain features. No warranty or undertaking shall be implied from any published SAP description of or advertisement except to the extent SAP has expressly confirmed such warranty or undertaking in writing. Warranties are validly given only with the express written confirmation of SAPs management.</a:t>
            </a:r>
          </a:p>
          <a:p>
            <a:pPr marL="342900" indent="-342900" defTabSz="914400">
              <a:spcAft>
                <a:spcPts val="600"/>
              </a:spcAft>
              <a:buClrTx/>
              <a:buFont typeface="Wingdings" pitchFamily="2" charset="2"/>
              <a:buAutoNum type="arabicParenBoth"/>
              <a:defRPr/>
            </a:pPr>
            <a:r>
              <a:rPr lang="en-US" sz="800" dirty="0">
                <a:solidFill>
                  <a:schemeClr val="tx1"/>
                </a:solidFill>
                <a:latin typeface="Arial"/>
                <a:cs typeface="Arial"/>
              </a:rPr>
              <a:t>SAP does not represent or endorse the accuracy or reliability of any any information provided under this ISA-M template or the ISA-M template itself. SAP shall not be liable for damages caused by the use of the content and/or information. </a:t>
            </a:r>
            <a:endParaRPr kumimoji="0" lang="en-US" sz="15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54" name="Text Box 8" descr="© INSCALE GmbH, 26.05.2010&#10;http://www.presentationload.com/"/>
          <p:cNvSpPr txBox="1">
            <a:spLocks noChangeArrowheads="1"/>
          </p:cNvSpPr>
          <p:nvPr/>
        </p:nvSpPr>
        <p:spPr bwMode="gray">
          <a:xfrm>
            <a:off x="6279955" y="1490340"/>
            <a:ext cx="5578272" cy="3384376"/>
          </a:xfrm>
          <a:prstGeom prst="rect">
            <a:avLst/>
          </a:prstGeom>
          <a:solidFill>
            <a:srgbClr val="FFFFFF"/>
          </a:solidFill>
          <a:ln w="12700">
            <a:solidFill>
              <a:srgbClr val="C0C0C0"/>
            </a:solidFill>
            <a:miter lim="800000"/>
            <a:headEnd/>
            <a:tailEnd/>
          </a:ln>
          <a:effectLst>
            <a:outerShdw blurRad="50800" dist="38100" dir="2700000" algn="tl" rotWithShape="0">
              <a:prstClr val="black">
                <a:alpha val="40000"/>
              </a:prstClr>
            </a:outerShdw>
          </a:effectLst>
        </p:spPr>
        <p:txBody>
          <a:bodyPr lIns="72000" tIns="72000" rIns="36000" bIns="0" anchor="t" anchorCtr="0"/>
          <a:lstStyle>
            <a:defPPr>
              <a:defRPr lang="de-DE"/>
            </a:defPPr>
            <a:lvl1pPr marL="182563" indent="-182563">
              <a:spcAft>
                <a:spcPts val="1000"/>
              </a:spcAft>
              <a:buClr>
                <a:srgbClr val="7D7D7D"/>
              </a:buClr>
              <a:buFont typeface="Wingdings" pitchFamily="2" charset="2"/>
              <a:buChar char="§"/>
              <a:defRPr sz="1200">
                <a:solidFill>
                  <a:schemeClr val="tx1">
                    <a:lumMod val="85000"/>
                    <a:lumOff val="15000"/>
                  </a:schemeClr>
                </a:solidFill>
              </a:defRPr>
            </a:lvl1pPr>
          </a:lstStyle>
          <a:p>
            <a:pPr marL="228600" lvl="0" indent="-228600" defTabSz="914400">
              <a:spcAft>
                <a:spcPts val="600"/>
              </a:spcAft>
              <a:buClrTx/>
              <a:buFont typeface="+mj-lt"/>
              <a:buAutoNum type="arabicParenR" startAt="9"/>
              <a:defRPr/>
            </a:pPr>
            <a:r>
              <a:rPr lang="en-US" sz="800" dirty="0">
                <a:solidFill>
                  <a:schemeClr val="tx1"/>
                </a:solidFill>
                <a:latin typeface="Arial"/>
                <a:cs typeface="Arial"/>
              </a:rPr>
              <a:t>TO THE EXTENT ALLOWABLE BY APPLICABLE LAW, SAP AND ITS AFFILIATES, SUBSIDIARIES, OFFICERS, EMPLOYEES, AGENTS, PARTNERS, AND LICENSORS ARE NOT LIABLE TO YOU FOR ANY DIRECT, INDIRECT, INCIDENTAL, SPECIAL, PUNITIVE, CONSEQUENTIAL, OR EXEMPLARY DAMAGES, INCLUDING, BUT NOT LIMITED TO, DAMAGES FOR LOSS OF PROFITS, REVENUE, GOODWILL, USE, DATA, OR OTHER INTANGIBLE LOSSES (EVEN IF SAP HAS BEEN ADVISED OF THE POSSIBILITY OF SUCH DAMAGES), HOWEVER CAUSED, WHETHER IN CONTRACT, TORT, OR OTHERWISE, ARISING OUT OF OR RESULTING FROM: (</a:t>
            </a:r>
            <a:r>
              <a:rPr lang="en-US" sz="800" dirty="0" err="1">
                <a:solidFill>
                  <a:schemeClr val="tx1"/>
                </a:solidFill>
                <a:latin typeface="Arial"/>
                <a:cs typeface="Arial"/>
              </a:rPr>
              <a:t>i</a:t>
            </a:r>
            <a:r>
              <a:rPr lang="en-US" sz="800" dirty="0">
                <a:solidFill>
                  <a:schemeClr val="tx1"/>
                </a:solidFill>
                <a:latin typeface="Arial"/>
                <a:cs typeface="Arial"/>
              </a:rPr>
              <a:t>) THE USE OF THIS ISA-M TEMPLATE; (ii) THE COST OF PROCUREMENT OF SUBSTITUTE GOODS AND SERVICES ARISING OUT OF YOUR USE OR INABILITY TO THIS ISA-M TEMPLATE OR CONTENT, OR (iii) ANY OTHER MATTER RELATING TO THE ISA-M TEMPLATE. </a:t>
            </a:r>
          </a:p>
          <a:p>
            <a:pPr marL="228600" lvl="0" indent="-228600" defTabSz="914400">
              <a:spcAft>
                <a:spcPts val="600"/>
              </a:spcAft>
              <a:buClrTx/>
              <a:buFont typeface="+mj-lt"/>
              <a:buAutoNum type="arabicParenR" startAt="9"/>
              <a:defRPr/>
            </a:pPr>
            <a:r>
              <a:rPr lang="en-US" sz="800" dirty="0">
                <a:solidFill>
                  <a:schemeClr val="tx1"/>
                </a:solidFill>
                <a:latin typeface="Arial"/>
                <a:cs typeface="Arial"/>
              </a:rPr>
              <a:t>SAP SE or its affiliated companies have no obligation to pursue any course of business outlined in this ISA-M template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and they should not be relied upon in making purchasing decisions.</a:t>
            </a:r>
          </a:p>
          <a:p>
            <a:pPr marL="228600" lvl="0" indent="-228600" defTabSz="914400">
              <a:spcAft>
                <a:spcPts val="600"/>
              </a:spcAft>
              <a:buClrTx/>
              <a:buFont typeface="+mj-lt"/>
              <a:buAutoNum type="arabicParenR" startAt="9"/>
              <a:defRPr/>
            </a:pPr>
            <a:r>
              <a:rPr lang="en-US" sz="800" dirty="0">
                <a:solidFill>
                  <a:schemeClr val="tx1"/>
                </a:solidFill>
                <a:latin typeface="Arial"/>
                <a:cs typeface="Arial"/>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Please see </a:t>
            </a:r>
            <a:r>
              <a:rPr lang="en-US" sz="800" u="sng" dirty="0">
                <a:solidFill>
                  <a:schemeClr val="tx1"/>
                </a:solidFill>
                <a:latin typeface="Arial"/>
                <a:cs typeface="Arial"/>
                <a:hlinkClick r:id="rId4"/>
              </a:rPr>
              <a:t>http://global.sap.com/corporate-en/legal/copyright/index.epx</a:t>
            </a:r>
            <a:r>
              <a:rPr lang="en-US" sz="800" dirty="0">
                <a:solidFill>
                  <a:schemeClr val="tx1"/>
                </a:solidFill>
                <a:latin typeface="Arial"/>
                <a:cs typeface="Arial"/>
              </a:rPr>
              <a:t> for additional trademark information and notices. </a:t>
            </a:r>
            <a:endParaRPr kumimoji="0" lang="en-US" sz="800" i="0" u="none" strike="noStrike" kern="0" cap="none" spc="0" normalizeH="0" baseline="0" noProof="0" dirty="0">
              <a:ln>
                <a:noFill/>
              </a:ln>
              <a:solidFill>
                <a:schemeClr val="tx1"/>
              </a:solidFill>
              <a:effectLst/>
              <a:uLnTx/>
              <a:uFillTx/>
              <a:latin typeface="Arial"/>
              <a:cs typeface="Arial"/>
            </a:endParaRPr>
          </a:p>
        </p:txBody>
      </p:sp>
      <p:sp>
        <p:nvSpPr>
          <p:cNvPr id="59" name="TextBox 58"/>
          <p:cNvSpPr txBox="1"/>
          <p:nvPr/>
        </p:nvSpPr>
        <p:spPr>
          <a:xfrm>
            <a:off x="6313611" y="5306764"/>
            <a:ext cx="1008112" cy="461665"/>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15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Mandatory </a:t>
            </a:r>
            <a:br>
              <a:rPr kumimoji="0" lang="en-US" sz="15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sz="15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Citation</a:t>
            </a:r>
          </a:p>
        </p:txBody>
      </p:sp>
      <p:sp>
        <p:nvSpPr>
          <p:cNvPr id="17" name="Title 3">
            <a:extLst>
              <a:ext uri="{FF2B5EF4-FFF2-40B4-BE49-F238E27FC236}">
                <a16:creationId xmlns:a16="http://schemas.microsoft.com/office/drawing/2014/main" id="{E234F686-B454-4048-B963-05A1729BC740}"/>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ISA-M Template </a:t>
            </a:r>
            <a:br>
              <a:rPr lang="en-US" dirty="0">
                <a:solidFill>
                  <a:srgbClr val="000000"/>
                </a:solidFill>
                <a:latin typeface="Arial"/>
              </a:rPr>
            </a:br>
            <a:r>
              <a:rPr lang="en-US" sz="2000" b="0" dirty="0">
                <a:solidFill>
                  <a:srgbClr val="000000"/>
                </a:solidFill>
                <a:latin typeface="Arial"/>
              </a:rPr>
              <a:t>Terms of Use </a:t>
            </a:r>
            <a:endParaRPr lang="de-DE" b="0" dirty="0">
              <a:solidFill>
                <a:srgbClr val="000000"/>
              </a:solidFill>
              <a:latin typeface="Arial"/>
            </a:endParaRPr>
          </a:p>
        </p:txBody>
      </p:sp>
      <p:sp>
        <p:nvSpPr>
          <p:cNvPr id="2" name="Slide Number Placeholder 1">
            <a:extLst>
              <a:ext uri="{FF2B5EF4-FFF2-40B4-BE49-F238E27FC236}">
                <a16:creationId xmlns:a16="http://schemas.microsoft.com/office/drawing/2014/main" id="{C733F6E0-78FD-4C96-A1DD-AA7D2A307098}"/>
              </a:ext>
            </a:extLst>
          </p:cNvPr>
          <p:cNvSpPr>
            <a:spLocks noGrp="1"/>
          </p:cNvSpPr>
          <p:nvPr>
            <p:ph type="sldNum" sz="quarter" idx="12"/>
          </p:nvPr>
        </p:nvSpPr>
        <p:spPr/>
        <p:txBody>
          <a:bodyPr/>
          <a:lstStyle/>
          <a:p>
            <a:fld id="{DB6A9238-A6DB-4432-B073-8C8D0256CD0B}" type="slidenum">
              <a:rPr lang="de-DE" sz="1000" smtClean="0"/>
              <a:pPr/>
              <a:t>5</a:t>
            </a:fld>
            <a:endParaRPr lang="de-DE" sz="1000" dirty="0"/>
          </a:p>
        </p:txBody>
      </p:sp>
      <p:grpSp>
        <p:nvGrpSpPr>
          <p:cNvPr id="4" name="Group 3">
            <a:extLst>
              <a:ext uri="{FF2B5EF4-FFF2-40B4-BE49-F238E27FC236}">
                <a16:creationId xmlns:a16="http://schemas.microsoft.com/office/drawing/2014/main" id="{ED914B38-AA56-4BFD-AAD2-CF3F93881BB3}"/>
              </a:ext>
            </a:extLst>
          </p:cNvPr>
          <p:cNvGrpSpPr/>
          <p:nvPr/>
        </p:nvGrpSpPr>
        <p:grpSpPr>
          <a:xfrm>
            <a:off x="7499395" y="5336381"/>
            <a:ext cx="4320480" cy="864096"/>
            <a:chOff x="7499395" y="5336381"/>
            <a:chExt cx="4320480" cy="864096"/>
          </a:xfrm>
        </p:grpSpPr>
        <p:grpSp>
          <p:nvGrpSpPr>
            <p:cNvPr id="12" name="Group 11"/>
            <p:cNvGrpSpPr/>
            <p:nvPr/>
          </p:nvGrpSpPr>
          <p:grpSpPr>
            <a:xfrm>
              <a:off x="7499395" y="5336381"/>
              <a:ext cx="4320480" cy="864096"/>
              <a:chOff x="7321723" y="5378772"/>
              <a:chExt cx="4320480" cy="864096"/>
            </a:xfrm>
          </p:grpSpPr>
          <p:sp>
            <p:nvSpPr>
              <p:cNvPr id="13" name="Text Box 8" descr="© INSCALE GmbH, 26.05.2010&#10;http://www.presentationload.com/"/>
              <p:cNvSpPr txBox="1">
                <a:spLocks noChangeArrowheads="1"/>
              </p:cNvSpPr>
              <p:nvPr/>
            </p:nvSpPr>
            <p:spPr bwMode="gray">
              <a:xfrm>
                <a:off x="7321723" y="5378772"/>
                <a:ext cx="4320480" cy="864096"/>
              </a:xfrm>
              <a:prstGeom prst="rect">
                <a:avLst/>
              </a:prstGeom>
              <a:solidFill>
                <a:schemeClr val="bg1"/>
              </a:solidFill>
              <a:ln w="12700">
                <a:solidFill>
                  <a:srgbClr val="C0C0C0"/>
                </a:solidFill>
                <a:miter lim="800000"/>
                <a:headEnd/>
                <a:tailEnd/>
              </a:ln>
              <a:effectLst>
                <a:outerShdw blurRad="50800" dist="38100" dir="2700000" algn="tl" rotWithShape="0">
                  <a:prstClr val="black">
                    <a:alpha val="40000"/>
                  </a:prstClr>
                </a:outerShdw>
              </a:effectLst>
            </p:spPr>
            <p:txBody>
              <a:bodyPr lIns="72000" tIns="72000" rIns="72000" bIns="72000" anchor="t" anchorCtr="0"/>
              <a:lstStyle>
                <a:defPPr>
                  <a:defRPr lang="de-DE"/>
                </a:defPPr>
                <a:lvl1pPr marL="182563" indent="-182563">
                  <a:spcAft>
                    <a:spcPts val="1000"/>
                  </a:spcAft>
                  <a:buClr>
                    <a:srgbClr val="7D7D7D"/>
                  </a:buClr>
                  <a:buFont typeface="Wingdings" pitchFamily="2" charset="2"/>
                  <a:buChar char="§"/>
                  <a:defRPr sz="1200">
                    <a:solidFill>
                      <a:schemeClr val="tx1">
                        <a:lumMod val="85000"/>
                        <a:lumOff val="15000"/>
                      </a:schemeClr>
                    </a:solidFill>
                  </a:defRPr>
                </a:lvl1pPr>
              </a:lstStyle>
              <a:p>
                <a:pPr marL="0" indent="0">
                  <a:spcAft>
                    <a:spcPts val="600"/>
                  </a:spcAft>
                  <a:buNone/>
                </a:pPr>
                <a:r>
                  <a:rPr lang="en-US" sz="800" dirty="0">
                    <a:solidFill>
                      <a:schemeClr val="tx1"/>
                    </a:solidFill>
                    <a:latin typeface="Arial" panose="020B0604020202020204" pitchFamily="34" charset="0"/>
                    <a:cs typeface="Arial" panose="020B0604020202020204" pitchFamily="34" charset="0"/>
                  </a:rPr>
                  <a:t>This document uses templates from the Integration Solution Advisory Methodology (ISA-M) provided by SAP SE. SAP SE is not responsible for the content of this document. </a:t>
                </a:r>
                <a:br>
                  <a:rPr lang="en-US" sz="800" dirty="0">
                    <a:solidFill>
                      <a:schemeClr val="tx1"/>
                    </a:solidFill>
                    <a:latin typeface="Arial" panose="020B0604020202020204" pitchFamily="34" charset="0"/>
                    <a:cs typeface="Arial" panose="020B0604020202020204" pitchFamily="34" charset="0"/>
                  </a:rPr>
                </a:br>
                <a:br>
                  <a:rPr lang="en-US" sz="800" dirty="0">
                    <a:solidFill>
                      <a:schemeClr val="tx1"/>
                    </a:solidFill>
                    <a:latin typeface="Arial" panose="020B0604020202020204" pitchFamily="34" charset="0"/>
                    <a:cs typeface="Arial" panose="020B0604020202020204" pitchFamily="34" charset="0"/>
                  </a:rPr>
                </a:br>
                <a:r>
                  <a:rPr lang="en-US" sz="800" b="1" dirty="0">
                    <a:solidFill>
                      <a:schemeClr val="tx1"/>
                    </a:solidFill>
                    <a:latin typeface="Arial" panose="020B0604020202020204" pitchFamily="34" charset="0"/>
                    <a:cs typeface="Arial" panose="020B0604020202020204" pitchFamily="34" charset="0"/>
                  </a:rPr>
                  <a:t>ISA-M Template Version 3.2</a:t>
                </a:r>
              </a:p>
              <a:p>
                <a:pPr marL="0" indent="0">
                  <a:spcAft>
                    <a:spcPts val="600"/>
                  </a:spcAft>
                  <a:buNone/>
                </a:pPr>
                <a:r>
                  <a:rPr lang="en-US" sz="800" dirty="0">
                    <a:solidFill>
                      <a:schemeClr val="tx1"/>
                    </a:solidFill>
                    <a:latin typeface="Arial" panose="020B0604020202020204" pitchFamily="34" charset="0"/>
                    <a:cs typeface="Arial" panose="020B0604020202020204" pitchFamily="34" charset="0"/>
                  </a:rPr>
                  <a:t>Further information can be found </a:t>
                </a:r>
                <a:r>
                  <a:rPr lang="en-US" sz="800" kern="0" dirty="0">
                    <a:solidFill>
                      <a:schemeClr val="tx1"/>
                    </a:solidFill>
                    <a:latin typeface="Arial"/>
                    <a:cs typeface="Arial"/>
                    <a:hlinkClick r:id="rId3"/>
                  </a:rPr>
                  <a:t>here</a:t>
                </a:r>
                <a:r>
                  <a:rPr lang="en-US" sz="800" dirty="0">
                    <a:solidFill>
                      <a:schemeClr val="tx1"/>
                    </a:solidFill>
                    <a:latin typeface="Arial" panose="020B0604020202020204" pitchFamily="34" charset="0"/>
                    <a:cs typeface="Arial" panose="020B0604020202020204" pitchFamily="34" charset="0"/>
                  </a:rPr>
                  <a:t>.</a:t>
                </a:r>
              </a:p>
            </p:txBody>
          </p:sp>
          <p:pic>
            <p:nvPicPr>
              <p:cNvPr id="15" name="Picture 14" descr="SAP_grad_R_pref.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93675" y="5816387"/>
                <a:ext cx="663472" cy="329540"/>
              </a:xfrm>
              <a:prstGeom prst="rect">
                <a:avLst/>
              </a:prstGeom>
              <a:noFill/>
              <a:ln>
                <a:noFill/>
              </a:ln>
            </p:spPr>
          </p:pic>
        </p:grpSp>
        <p:pic>
          <p:nvPicPr>
            <p:cNvPr id="3" name="Picture 2">
              <a:extLst>
                <a:ext uri="{FF2B5EF4-FFF2-40B4-BE49-F238E27FC236}">
                  <a16:creationId xmlns:a16="http://schemas.microsoft.com/office/drawing/2014/main" id="{9453F458-AEC1-46BB-84E1-3EB023459A43}"/>
                </a:ext>
              </a:extLst>
            </p:cNvPr>
            <p:cNvPicPr>
              <a:picLocks noChangeAspect="1"/>
            </p:cNvPicPr>
            <p:nvPr/>
          </p:nvPicPr>
          <p:blipFill>
            <a:blip r:embed="rId6"/>
            <a:stretch>
              <a:fillRect/>
            </a:stretch>
          </p:blipFill>
          <p:spPr>
            <a:xfrm>
              <a:off x="10782299" y="5755878"/>
              <a:ext cx="909262" cy="351306"/>
            </a:xfrm>
            <a:prstGeom prst="rect">
              <a:avLst/>
            </a:prstGeom>
          </p:spPr>
        </p:pic>
      </p:grpSp>
      <p:sp>
        <p:nvSpPr>
          <p:cNvPr id="14" name="Rectangle 13">
            <a:extLst>
              <a:ext uri="{FF2B5EF4-FFF2-40B4-BE49-F238E27FC236}">
                <a16:creationId xmlns:a16="http://schemas.microsoft.com/office/drawing/2014/main" id="{37F6AD2B-4221-4F8E-90D5-95955A656217}"/>
              </a:ext>
            </a:extLst>
          </p:cNvPr>
          <p:cNvSpPr/>
          <p:nvPr/>
        </p:nvSpPr>
        <p:spPr bwMode="gray">
          <a:xfrm>
            <a:off x="10579472" y="467378"/>
            <a:ext cx="1192701" cy="700782"/>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defRPr/>
            </a:pPr>
            <a:r>
              <a:rPr lang="en-US" sz="1000" kern="0" dirty="0">
                <a:solidFill>
                  <a:srgbClr val="FFFFFF"/>
                </a:solidFill>
                <a:latin typeface="Arial" panose="020B0604020202020204" pitchFamily="34" charset="0"/>
                <a:cs typeface="Arial" panose="020B0604020202020204" pitchFamily="34" charset="0"/>
              </a:rPr>
              <a:t>Overview</a:t>
            </a:r>
          </a:p>
        </p:txBody>
      </p:sp>
    </p:spTree>
    <p:extLst>
      <p:ext uri="{BB962C8B-B14F-4D97-AF65-F5344CB8AC3E}">
        <p14:creationId xmlns:p14="http://schemas.microsoft.com/office/powerpoint/2010/main" val="32372746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 name="Group 196">
            <a:extLst>
              <a:ext uri="{FF2B5EF4-FFF2-40B4-BE49-F238E27FC236}">
                <a16:creationId xmlns:a16="http://schemas.microsoft.com/office/drawing/2014/main" id="{B4CA79EC-BFA8-4312-A718-681836F2BA72}"/>
              </a:ext>
            </a:extLst>
          </p:cNvPr>
          <p:cNvGrpSpPr/>
          <p:nvPr/>
        </p:nvGrpSpPr>
        <p:grpSpPr>
          <a:xfrm>
            <a:off x="508796" y="1460585"/>
            <a:ext cx="5319196" cy="356904"/>
            <a:chOff x="508796" y="1358985"/>
            <a:chExt cx="5319196" cy="356904"/>
          </a:xfrm>
        </p:grpSpPr>
        <p:cxnSp>
          <p:nvCxnSpPr>
            <p:cNvPr id="198" name="Straight Connector 197">
              <a:extLst>
                <a:ext uri="{FF2B5EF4-FFF2-40B4-BE49-F238E27FC236}">
                  <a16:creationId xmlns:a16="http://schemas.microsoft.com/office/drawing/2014/main" id="{48E05C34-FB98-46CA-BE51-48728D4C747D}"/>
                </a:ext>
              </a:extLst>
            </p:cNvPr>
            <p:cNvCxnSpPr>
              <a:cxnSpLocks/>
            </p:cNvCxnSpPr>
            <p:nvPr/>
          </p:nvCxnSpPr>
          <p:spPr>
            <a:xfrm flipH="1">
              <a:off x="508796" y="1715888"/>
              <a:ext cx="5319196" cy="1"/>
            </a:xfrm>
            <a:prstGeom prst="line">
              <a:avLst/>
            </a:prstGeom>
            <a:noFill/>
            <a:ln w="12700" cap="flat" cmpd="sng" algn="ctr">
              <a:solidFill>
                <a:srgbClr val="000000"/>
              </a:solidFill>
              <a:prstDash val="solid"/>
              <a:headEnd type="none" w="med" len="med"/>
              <a:tailEnd type="none" w="med" len="med"/>
            </a:ln>
            <a:effectLst/>
          </p:spPr>
        </p:cxnSp>
        <p:sp>
          <p:nvSpPr>
            <p:cNvPr id="199" name="Rectangle 198">
              <a:extLst>
                <a:ext uri="{FF2B5EF4-FFF2-40B4-BE49-F238E27FC236}">
                  <a16:creationId xmlns:a16="http://schemas.microsoft.com/office/drawing/2014/main" id="{2D3F8C11-7961-4712-AC83-8173C0B738A7}"/>
                </a:ext>
              </a:extLst>
            </p:cNvPr>
            <p:cNvSpPr/>
            <p:nvPr/>
          </p:nvSpPr>
          <p:spPr bwMode="gray">
            <a:xfrm>
              <a:off x="519243" y="1358985"/>
              <a:ext cx="296890" cy="348713"/>
            </a:xfrm>
            <a:prstGeom prst="rect">
              <a:avLst/>
            </a:prstGeom>
            <a:solidFill>
              <a:srgbClr val="000000"/>
            </a:solidFill>
            <a:ln w="2540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1</a:t>
              </a:r>
              <a:endParaRPr kumimoji="0" lang="en-US" sz="1800" b="1"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200" name="Rectangle 199">
              <a:extLst>
                <a:ext uri="{FF2B5EF4-FFF2-40B4-BE49-F238E27FC236}">
                  <a16:creationId xmlns:a16="http://schemas.microsoft.com/office/drawing/2014/main" id="{E523B715-5FEA-4252-B075-CF4CEC5A4D50}"/>
                </a:ext>
              </a:extLst>
            </p:cNvPr>
            <p:cNvSpPr/>
            <p:nvPr/>
          </p:nvSpPr>
          <p:spPr bwMode="gray">
            <a:xfrm>
              <a:off x="846826" y="1433371"/>
              <a:ext cx="4883187" cy="233508"/>
            </a:xfrm>
            <a:prstGeom prst="rect">
              <a:avLst/>
            </a:prstGeom>
            <a:solidFill>
              <a:srgbClr val="FFFFFF"/>
            </a:solidFill>
            <a:ln w="25400" algn="ctr">
              <a:noFill/>
              <a:miter lim="800000"/>
              <a:headEnd/>
              <a:tailEnd/>
            </a:ln>
          </p:spPr>
          <p:txBody>
            <a:bodyPr lIns="90000" tIns="72000" rIns="90000" bIns="72000" rtlCol="0" anchor="ctr"/>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Integration Domain(s) and Integration Style</a:t>
              </a:r>
            </a:p>
          </p:txBody>
        </p:sp>
      </p:grpSp>
      <p:sp>
        <p:nvSpPr>
          <p:cNvPr id="2" name="Slide Number Placeholder 1">
            <a:extLst>
              <a:ext uri="{FF2B5EF4-FFF2-40B4-BE49-F238E27FC236}">
                <a16:creationId xmlns:a16="http://schemas.microsoft.com/office/drawing/2014/main" id="{FCD64971-9443-4C33-B185-B8CEEF039439}"/>
              </a:ext>
            </a:extLst>
          </p:cNvPr>
          <p:cNvSpPr>
            <a:spLocks noGrp="1"/>
          </p:cNvSpPr>
          <p:nvPr>
            <p:ph type="sldNum" sz="quarter" idx="12"/>
          </p:nvPr>
        </p:nvSpPr>
        <p:spPr/>
        <p:txBody>
          <a:bodyPr/>
          <a:lstStyle/>
          <a:p>
            <a:fld id="{DB6A9238-A6DB-4432-B073-8C8D0256CD0B}" type="slidenum">
              <a:rPr lang="de-DE" sz="1000" smtClean="0"/>
              <a:pPr/>
              <a:t>50</a:t>
            </a:fld>
            <a:endParaRPr lang="de-DE" sz="1000" dirty="0"/>
          </a:p>
        </p:txBody>
      </p:sp>
      <p:grpSp>
        <p:nvGrpSpPr>
          <p:cNvPr id="113" name="Group 112">
            <a:extLst>
              <a:ext uri="{FF2B5EF4-FFF2-40B4-BE49-F238E27FC236}">
                <a16:creationId xmlns:a16="http://schemas.microsoft.com/office/drawing/2014/main" id="{85E3F670-F5B4-4A4F-B862-884EEB91B621}"/>
              </a:ext>
            </a:extLst>
          </p:cNvPr>
          <p:cNvGrpSpPr/>
          <p:nvPr/>
        </p:nvGrpSpPr>
        <p:grpSpPr>
          <a:xfrm>
            <a:off x="8372079" y="467378"/>
            <a:ext cx="3410607" cy="677108"/>
            <a:chOff x="8348701" y="504000"/>
            <a:chExt cx="3410607" cy="677108"/>
          </a:xfrm>
        </p:grpSpPr>
        <p:sp>
          <p:nvSpPr>
            <p:cNvPr id="114" name="Rectangle 113">
              <a:extLst>
                <a:ext uri="{FF2B5EF4-FFF2-40B4-BE49-F238E27FC236}">
                  <a16:creationId xmlns:a16="http://schemas.microsoft.com/office/drawing/2014/main" id="{05A3A720-C60C-4A49-98B9-0EC36CCE47B1}"/>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115" name="Rectangle 114">
              <a:extLst>
                <a:ext uri="{FF2B5EF4-FFF2-40B4-BE49-F238E27FC236}">
                  <a16:creationId xmlns:a16="http://schemas.microsoft.com/office/drawing/2014/main" id="{AB0D4F95-289B-4231-A214-469ABC813677}"/>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116" name="Rectangle 115">
              <a:extLst>
                <a:ext uri="{FF2B5EF4-FFF2-40B4-BE49-F238E27FC236}">
                  <a16:creationId xmlns:a16="http://schemas.microsoft.com/office/drawing/2014/main" id="{59226FB5-F646-4DBF-8D2F-7A5F6FBBEFF6}"/>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117" name="Straight Arrow Connector 116">
              <a:extLst>
                <a:ext uri="{FF2B5EF4-FFF2-40B4-BE49-F238E27FC236}">
                  <a16:creationId xmlns:a16="http://schemas.microsoft.com/office/drawing/2014/main" id="{9F8134FE-0DFC-4061-8D1E-D51364F4753A}"/>
                </a:ext>
              </a:extLst>
            </p:cNvPr>
            <p:cNvCxnSpPr>
              <a:stCxn id="114" idx="3"/>
              <a:endCxn id="115"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43AE869-230A-4115-B4EC-3A9A8894EF4A}"/>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19" name="Title 3">
            <a:extLst>
              <a:ext uri="{FF2B5EF4-FFF2-40B4-BE49-F238E27FC236}">
                <a16:creationId xmlns:a16="http://schemas.microsoft.com/office/drawing/2014/main" id="{705127E7-D904-477D-BD65-F445AB697DE4}"/>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Data Integration Style</a:t>
            </a:r>
            <a:br>
              <a:rPr lang="en-US" dirty="0">
                <a:solidFill>
                  <a:srgbClr val="000000"/>
                </a:solidFill>
                <a:latin typeface="Arial"/>
              </a:rPr>
            </a:br>
            <a:r>
              <a:rPr lang="en-US" sz="2000" b="0" dirty="0">
                <a:solidFill>
                  <a:srgbClr val="000000"/>
                </a:solidFill>
                <a:latin typeface="Arial"/>
              </a:rPr>
              <a:t>Sample Technology Mapping </a:t>
            </a:r>
            <a:endParaRPr lang="de-DE" b="0" dirty="0">
              <a:solidFill>
                <a:srgbClr val="000000"/>
              </a:solidFill>
              <a:latin typeface="Arial"/>
            </a:endParaRPr>
          </a:p>
        </p:txBody>
      </p:sp>
      <p:grpSp>
        <p:nvGrpSpPr>
          <p:cNvPr id="111" name="Group 110">
            <a:extLst>
              <a:ext uri="{FF2B5EF4-FFF2-40B4-BE49-F238E27FC236}">
                <a16:creationId xmlns:a16="http://schemas.microsoft.com/office/drawing/2014/main" id="{123B5415-287B-4C63-B268-6F44662E73F0}"/>
              </a:ext>
            </a:extLst>
          </p:cNvPr>
          <p:cNvGrpSpPr/>
          <p:nvPr/>
        </p:nvGrpSpPr>
        <p:grpSpPr>
          <a:xfrm>
            <a:off x="6297414" y="1460585"/>
            <a:ext cx="5319196" cy="356904"/>
            <a:chOff x="508796" y="1358985"/>
            <a:chExt cx="5319196" cy="356904"/>
          </a:xfrm>
        </p:grpSpPr>
        <p:cxnSp>
          <p:nvCxnSpPr>
            <p:cNvPr id="112" name="Straight Connector 111">
              <a:extLst>
                <a:ext uri="{FF2B5EF4-FFF2-40B4-BE49-F238E27FC236}">
                  <a16:creationId xmlns:a16="http://schemas.microsoft.com/office/drawing/2014/main" id="{886DE158-D352-406B-A853-254863936072}"/>
                </a:ext>
              </a:extLst>
            </p:cNvPr>
            <p:cNvCxnSpPr>
              <a:cxnSpLocks/>
            </p:cNvCxnSpPr>
            <p:nvPr/>
          </p:nvCxnSpPr>
          <p:spPr>
            <a:xfrm flipH="1">
              <a:off x="508796" y="1715888"/>
              <a:ext cx="5319196" cy="1"/>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02D76C78-A01A-4119-BCFF-B3EDCB899B6E}"/>
                </a:ext>
              </a:extLst>
            </p:cNvPr>
            <p:cNvSpPr/>
            <p:nvPr/>
          </p:nvSpPr>
          <p:spPr bwMode="gray">
            <a:xfrm>
              <a:off x="511623" y="1358985"/>
              <a:ext cx="296890" cy="348713"/>
            </a:xfrm>
            <a:prstGeom prst="rect">
              <a:avLst/>
            </a:prstGeom>
            <a:solidFill>
              <a:schemeClr val="tx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1" i="0" u="none" strike="noStrike" kern="0" cap="none" spc="0" normalizeH="0" baseline="0" noProof="0" dirty="0">
                  <a:ln>
                    <a:noFill/>
                  </a:ln>
                  <a:solidFill>
                    <a:schemeClr val="bg1"/>
                  </a:solidFill>
                  <a:effectLst/>
                  <a:uLnTx/>
                  <a:uFillTx/>
                  <a:latin typeface="Arial" panose="020B0604020202020204" pitchFamily="34" charset="0"/>
                  <a:ea typeface="Arial Unicode MS" pitchFamily="34" charset="-128"/>
                  <a:cs typeface="Arial" panose="020B0604020202020204" pitchFamily="34" charset="0"/>
                </a:rPr>
                <a:t>2</a:t>
              </a:r>
            </a:p>
          </p:txBody>
        </p:sp>
        <p:sp>
          <p:nvSpPr>
            <p:cNvPr id="121" name="Rectangle 120">
              <a:extLst>
                <a:ext uri="{FF2B5EF4-FFF2-40B4-BE49-F238E27FC236}">
                  <a16:creationId xmlns:a16="http://schemas.microsoft.com/office/drawing/2014/main" id="{59D46127-BF24-4A4E-8AA6-922B2356C7DB}"/>
                </a:ext>
              </a:extLst>
            </p:cNvPr>
            <p:cNvSpPr/>
            <p:nvPr/>
          </p:nvSpPr>
          <p:spPr bwMode="gray">
            <a:xfrm>
              <a:off x="846826" y="1433371"/>
              <a:ext cx="4883187" cy="233508"/>
            </a:xfrm>
            <a:prstGeom prst="rect">
              <a:avLst/>
            </a:prstGeom>
            <a:solidFill>
              <a:schemeClr val="bg1"/>
            </a:solidFill>
            <a:ln w="2540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lang="en-US" sz="1600" kern="0" dirty="0">
                  <a:latin typeface="Arial" panose="020B0604020202020204" pitchFamily="34" charset="0"/>
                  <a:ea typeface="Arial Unicode MS" pitchFamily="34" charset="-128"/>
                  <a:cs typeface="Arial" panose="020B0604020202020204" pitchFamily="34" charset="0"/>
                </a:rPr>
                <a:t>Sample Mapping to SAP Technologies / Services</a:t>
              </a:r>
              <a:endParaRPr kumimoji="0" lang="en-US" sz="1600" b="0" i="0" u="none" strike="noStrike" kern="0" cap="none" spc="0" normalizeH="0" baseline="0" dirty="0">
                <a:ln>
                  <a:noFill/>
                </a:ln>
                <a:effectLst/>
                <a:uLnTx/>
                <a:uFillTx/>
                <a:latin typeface="Arial" panose="020B0604020202020204" pitchFamily="34" charset="0"/>
                <a:ea typeface="Arial Unicode MS" pitchFamily="34" charset="-128"/>
                <a:cs typeface="Arial" panose="020B0604020202020204" pitchFamily="34" charset="0"/>
              </a:endParaRPr>
            </a:p>
          </p:txBody>
        </p:sp>
      </p:grpSp>
      <p:grpSp>
        <p:nvGrpSpPr>
          <p:cNvPr id="109" name="Group 108">
            <a:extLst>
              <a:ext uri="{FF2B5EF4-FFF2-40B4-BE49-F238E27FC236}">
                <a16:creationId xmlns:a16="http://schemas.microsoft.com/office/drawing/2014/main" id="{01243C51-DB82-4102-BD72-16DBBC65D8CF}"/>
              </a:ext>
            </a:extLst>
          </p:cNvPr>
          <p:cNvGrpSpPr/>
          <p:nvPr/>
        </p:nvGrpSpPr>
        <p:grpSpPr>
          <a:xfrm>
            <a:off x="487708" y="2131620"/>
            <a:ext cx="5340284" cy="3768156"/>
            <a:chOff x="487708" y="2099367"/>
            <a:chExt cx="5340284" cy="3768156"/>
          </a:xfrm>
        </p:grpSpPr>
        <p:sp>
          <p:nvSpPr>
            <p:cNvPr id="110" name="Rectangle 109">
              <a:extLst>
                <a:ext uri="{FF2B5EF4-FFF2-40B4-BE49-F238E27FC236}">
                  <a16:creationId xmlns:a16="http://schemas.microsoft.com/office/drawing/2014/main" id="{2EA6AA70-09C2-43F0-BAAC-09AEA48B6A81}"/>
                </a:ext>
              </a:extLst>
            </p:cNvPr>
            <p:cNvSpPr/>
            <p:nvPr/>
          </p:nvSpPr>
          <p:spPr bwMode="gray">
            <a:xfrm>
              <a:off x="1719520" y="2099367"/>
              <a:ext cx="2875100" cy="933975"/>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122" name="Rectangle 121">
              <a:extLst>
                <a:ext uri="{FF2B5EF4-FFF2-40B4-BE49-F238E27FC236}">
                  <a16:creationId xmlns:a16="http://schemas.microsoft.com/office/drawing/2014/main" id="{7E390188-6D94-41BD-ACB1-C8B142990D68}"/>
                </a:ext>
              </a:extLst>
            </p:cNvPr>
            <p:cNvSpPr/>
            <p:nvPr/>
          </p:nvSpPr>
          <p:spPr bwMode="gray">
            <a:xfrm>
              <a:off x="1721412" y="2099367"/>
              <a:ext cx="1774835" cy="1294868"/>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123" name="Rectangle 122">
              <a:extLst>
                <a:ext uri="{FF2B5EF4-FFF2-40B4-BE49-F238E27FC236}">
                  <a16:creationId xmlns:a16="http://schemas.microsoft.com/office/drawing/2014/main" id="{9A2C9234-1386-45EA-BE21-4D08C815FFD3}"/>
                </a:ext>
              </a:extLst>
            </p:cNvPr>
            <p:cNvSpPr/>
            <p:nvPr/>
          </p:nvSpPr>
          <p:spPr bwMode="gray">
            <a:xfrm>
              <a:off x="1731936" y="3025320"/>
              <a:ext cx="1182674" cy="97385"/>
            </a:xfrm>
            <a:prstGeom prst="rect">
              <a:avLst/>
            </a:prstGeom>
            <a:solidFill>
              <a:srgbClr val="FFFFFF">
                <a:lumMod val="95000"/>
              </a:srgbClr>
            </a:solidFill>
            <a:ln w="19050" algn="ctr">
              <a:no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cxnSp>
          <p:nvCxnSpPr>
            <p:cNvPr id="124" name="Straight Connector 123">
              <a:extLst>
                <a:ext uri="{FF2B5EF4-FFF2-40B4-BE49-F238E27FC236}">
                  <a16:creationId xmlns:a16="http://schemas.microsoft.com/office/drawing/2014/main" id="{C05EF85D-82D4-40D2-9548-B76A636E65E1}"/>
                </a:ext>
              </a:extLst>
            </p:cNvPr>
            <p:cNvCxnSpPr>
              <a:cxnSpLocks/>
            </p:cNvCxnSpPr>
            <p:nvPr/>
          </p:nvCxnSpPr>
          <p:spPr>
            <a:xfrm>
              <a:off x="1719520" y="3629150"/>
              <a:ext cx="2897489" cy="0"/>
            </a:xfrm>
            <a:prstGeom prst="line">
              <a:avLst/>
            </a:prstGeom>
            <a:noFill/>
            <a:ln w="19050" cap="flat" cmpd="sng" algn="ctr">
              <a:solidFill>
                <a:srgbClr val="CCCCCC">
                  <a:lumMod val="50000"/>
                </a:srgbClr>
              </a:solidFill>
              <a:prstDash val="solid"/>
            </a:ln>
            <a:effectLst/>
          </p:spPr>
        </p:cxnSp>
        <p:sp>
          <p:nvSpPr>
            <p:cNvPr id="125" name="TextBox 45">
              <a:extLst>
                <a:ext uri="{FF2B5EF4-FFF2-40B4-BE49-F238E27FC236}">
                  <a16:creationId xmlns:a16="http://schemas.microsoft.com/office/drawing/2014/main" id="{BADF4161-823B-420E-AE1C-B2C0B0FCD3D9}"/>
                </a:ext>
              </a:extLst>
            </p:cNvPr>
            <p:cNvSpPr txBox="1">
              <a:spLocks noChangeArrowheads="1"/>
            </p:cNvSpPr>
            <p:nvPr/>
          </p:nvSpPr>
          <p:spPr bwMode="auto">
            <a:xfrm>
              <a:off x="1611615" y="3596509"/>
              <a:ext cx="1152532" cy="217625"/>
            </a:xfrm>
            <a:prstGeom prst="rect">
              <a:avLst/>
            </a:prstGeom>
            <a:noFill/>
            <a:ln w="9525">
              <a:noFill/>
              <a:miter lim="800000"/>
              <a:headEnd/>
              <a:tailEnd/>
            </a:ln>
          </p:spPr>
          <p:txBody>
            <a:bodyPr wrap="square" lIns="108842" tIns="54420" rIns="108842" bIns="54420">
              <a:spAutoFit/>
            </a:bodyPr>
            <a:lstStyle/>
            <a:p>
              <a:pPr defTabSz="1088776">
                <a:buClr>
                  <a:srgbClr val="F0AB00"/>
                </a:buClr>
                <a:buSzPct val="80000"/>
                <a:buFont typeface="Wingdings" pitchFamily="2" charset="2"/>
                <a:buNone/>
                <a:defRPr/>
              </a:pPr>
              <a:r>
                <a:rPr lang="en-US" sz="700" b="1" kern="0" dirty="0">
                  <a:solidFill>
                    <a:srgbClr val="000000">
                      <a:lumMod val="75000"/>
                      <a:lumOff val="25000"/>
                    </a:srgbClr>
                  </a:solidFill>
                  <a:latin typeface="Arial"/>
                  <a:cs typeface="Arial"/>
                </a:rPr>
                <a:t>On-Premise</a:t>
              </a:r>
            </a:p>
          </p:txBody>
        </p:sp>
        <p:sp>
          <p:nvSpPr>
            <p:cNvPr id="126" name="Rectangle 125">
              <a:extLst>
                <a:ext uri="{FF2B5EF4-FFF2-40B4-BE49-F238E27FC236}">
                  <a16:creationId xmlns:a16="http://schemas.microsoft.com/office/drawing/2014/main" id="{F61F96D2-D860-45A4-9E7C-A08750AE74B7}"/>
                </a:ext>
              </a:extLst>
            </p:cNvPr>
            <p:cNvSpPr/>
            <p:nvPr/>
          </p:nvSpPr>
          <p:spPr bwMode="gray">
            <a:xfrm>
              <a:off x="1719520" y="3897840"/>
              <a:ext cx="2889730" cy="997306"/>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127" name="Rectangle 126">
              <a:extLst>
                <a:ext uri="{FF2B5EF4-FFF2-40B4-BE49-F238E27FC236}">
                  <a16:creationId xmlns:a16="http://schemas.microsoft.com/office/drawing/2014/main" id="{7EA56F1D-6EBE-410C-BC51-B4238897C69F}"/>
                </a:ext>
              </a:extLst>
            </p:cNvPr>
            <p:cNvSpPr/>
            <p:nvPr/>
          </p:nvSpPr>
          <p:spPr bwMode="gray">
            <a:xfrm>
              <a:off x="1882933" y="4013379"/>
              <a:ext cx="1518521" cy="696884"/>
            </a:xfrm>
            <a:prstGeom prst="rect">
              <a:avLst/>
            </a:prstGeom>
            <a:noFill/>
            <a:ln w="6350" algn="ctr">
              <a:solidFill>
                <a:srgbClr val="000000"/>
              </a:solidFill>
              <a:miter lim="800000"/>
              <a:headEnd/>
              <a:tailEnd/>
            </a:ln>
          </p:spPr>
          <p:txBody>
            <a:bodyPr lIns="36000" tIns="72000" rIns="36000" bIns="72000" rtlCol="0" anchor="ctr"/>
            <a:lstStyle/>
            <a:p>
              <a:pPr algn="ctr" defTabSz="914400" fontAlgn="base">
                <a:spcBef>
                  <a:spcPct val="50000"/>
                </a:spcBef>
                <a:spcAft>
                  <a:spcPct val="0"/>
                </a:spcAft>
                <a:buClr>
                  <a:srgbClr val="F0AB00"/>
                </a:buClr>
                <a:buSzPct val="80000"/>
                <a:defRPr/>
              </a:pPr>
              <a:endParaRPr lang="en-US" sz="500" b="1" kern="0" dirty="0">
                <a:solidFill>
                  <a:srgbClr val="000000"/>
                </a:solidFill>
                <a:latin typeface="Arial"/>
                <a:ea typeface="Arial Unicode MS" pitchFamily="34" charset="-128"/>
                <a:cs typeface="Arial"/>
              </a:endParaRPr>
            </a:p>
          </p:txBody>
        </p:sp>
        <p:sp>
          <p:nvSpPr>
            <p:cNvPr id="128" name="Rectangle 127">
              <a:extLst>
                <a:ext uri="{FF2B5EF4-FFF2-40B4-BE49-F238E27FC236}">
                  <a16:creationId xmlns:a16="http://schemas.microsoft.com/office/drawing/2014/main" id="{C57F1BB1-7521-439E-80F7-5110D02D0760}"/>
                </a:ext>
              </a:extLst>
            </p:cNvPr>
            <p:cNvSpPr/>
            <p:nvPr/>
          </p:nvSpPr>
          <p:spPr bwMode="gray">
            <a:xfrm>
              <a:off x="3545895" y="3060925"/>
              <a:ext cx="1063355" cy="335503"/>
            </a:xfrm>
            <a:prstGeom prst="rect">
              <a:avLst/>
            </a:prstGeom>
            <a:solidFill>
              <a:srgbClr val="FFFFFF">
                <a:lumMod val="95000"/>
              </a:srgbClr>
            </a:solidFill>
            <a:ln w="6350" algn="ctr">
              <a:solidFill>
                <a:srgbClr val="000000">
                  <a:lumMod val="85000"/>
                  <a:lumOff val="15000"/>
                </a:srgbClr>
              </a:solidFill>
              <a:prstDash val="solid"/>
              <a:miter lim="800000"/>
              <a:headEnd/>
              <a:tailEnd/>
            </a:ln>
            <a:effectLst/>
          </p:spPr>
          <p:txBody>
            <a:bodyPr lIns="0" tIns="36000" rIns="0" bIns="36000" rtlCol="0" anchor="ct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endParaRPr kumimoji="0" lang="en-US" sz="300" b="0" i="0" u="none" strike="noStrike" kern="0" cap="none" spc="0" normalizeH="0" baseline="0" noProof="0" dirty="0">
                <a:ln>
                  <a:noFill/>
                </a:ln>
                <a:solidFill>
                  <a:srgbClr val="FFFFFF"/>
                </a:solidFill>
                <a:effectLst/>
                <a:uLnTx/>
                <a:uFillTx/>
                <a:latin typeface="Arial"/>
                <a:ea typeface="Arial Unicode MS" pitchFamily="34" charset="-128"/>
                <a:cs typeface="Arial"/>
              </a:endParaRPr>
            </a:p>
          </p:txBody>
        </p:sp>
        <p:cxnSp>
          <p:nvCxnSpPr>
            <p:cNvPr id="129" name="Straight Arrow Connector 18">
              <a:extLst>
                <a:ext uri="{FF2B5EF4-FFF2-40B4-BE49-F238E27FC236}">
                  <a16:creationId xmlns:a16="http://schemas.microsoft.com/office/drawing/2014/main" id="{4DBDE8BF-7838-43DD-BC4C-D6B9FF01266E}"/>
                </a:ext>
              </a:extLst>
            </p:cNvPr>
            <p:cNvCxnSpPr>
              <a:cxnSpLocks noChangeShapeType="1"/>
            </p:cNvCxnSpPr>
            <p:nvPr/>
          </p:nvCxnSpPr>
          <p:spPr bwMode="auto">
            <a:xfrm>
              <a:off x="3690523" y="3396396"/>
              <a:ext cx="0" cy="498990"/>
            </a:xfrm>
            <a:prstGeom prst="straightConnector1">
              <a:avLst/>
            </a:prstGeom>
            <a:noFill/>
            <a:ln w="38100" algn="ctr">
              <a:solidFill>
                <a:srgbClr val="FFFFFF">
                  <a:lumMod val="50000"/>
                </a:srgbClr>
              </a:solidFill>
              <a:round/>
              <a:headEnd type="triangle" w="med" len="med"/>
              <a:tailEnd type="triangle" w="med" len="med"/>
            </a:ln>
          </p:spPr>
        </p:cxnSp>
        <p:sp>
          <p:nvSpPr>
            <p:cNvPr id="130" name="Rectangle 129">
              <a:extLst>
                <a:ext uri="{FF2B5EF4-FFF2-40B4-BE49-F238E27FC236}">
                  <a16:creationId xmlns:a16="http://schemas.microsoft.com/office/drawing/2014/main" id="{C558A28C-3D17-450D-B5FE-9277E7E7B325}"/>
                </a:ext>
              </a:extLst>
            </p:cNvPr>
            <p:cNvSpPr/>
            <p:nvPr/>
          </p:nvSpPr>
          <p:spPr bwMode="gray">
            <a:xfrm>
              <a:off x="3753755" y="3516579"/>
              <a:ext cx="325094" cy="221848"/>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B2B</a:t>
              </a:r>
            </a:p>
          </p:txBody>
        </p:sp>
        <p:sp>
          <p:nvSpPr>
            <p:cNvPr id="131" name="Rectangle 130">
              <a:extLst>
                <a:ext uri="{FF2B5EF4-FFF2-40B4-BE49-F238E27FC236}">
                  <a16:creationId xmlns:a16="http://schemas.microsoft.com/office/drawing/2014/main" id="{DE80E4A7-45CC-4868-8098-C1136073383B}"/>
                </a:ext>
              </a:extLst>
            </p:cNvPr>
            <p:cNvSpPr/>
            <p:nvPr/>
          </p:nvSpPr>
          <p:spPr bwMode="gray">
            <a:xfrm>
              <a:off x="4256085" y="3519297"/>
              <a:ext cx="325094" cy="213496"/>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B2G</a:t>
              </a:r>
            </a:p>
          </p:txBody>
        </p:sp>
        <p:sp>
          <p:nvSpPr>
            <p:cNvPr id="132" name="Rectangle 131">
              <a:extLst>
                <a:ext uri="{FF2B5EF4-FFF2-40B4-BE49-F238E27FC236}">
                  <a16:creationId xmlns:a16="http://schemas.microsoft.com/office/drawing/2014/main" id="{C0017CDC-90A7-46CC-92D3-387A3122F1FF}"/>
                </a:ext>
              </a:extLst>
            </p:cNvPr>
            <p:cNvSpPr/>
            <p:nvPr/>
          </p:nvSpPr>
          <p:spPr bwMode="gray">
            <a:xfrm>
              <a:off x="4078431" y="3124855"/>
              <a:ext cx="477641" cy="207641"/>
            </a:xfrm>
            <a:prstGeom prst="rect">
              <a:avLst/>
            </a:prstGeom>
            <a:solidFill>
              <a:srgbClr val="FFFFFF"/>
            </a:solidFill>
            <a:ln w="12700" cap="flat" cmpd="sng" algn="ctr">
              <a:solidFill>
                <a:srgbClr val="000000">
                  <a:lumMod val="65000"/>
                  <a:lumOff val="35000"/>
                </a:srgbClr>
              </a:solidFill>
              <a:prstDash val="soli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Government Agency</a:t>
              </a:r>
            </a:p>
          </p:txBody>
        </p:sp>
        <p:sp>
          <p:nvSpPr>
            <p:cNvPr id="133" name="Rectangle 132">
              <a:extLst>
                <a:ext uri="{FF2B5EF4-FFF2-40B4-BE49-F238E27FC236}">
                  <a16:creationId xmlns:a16="http://schemas.microsoft.com/office/drawing/2014/main" id="{80567162-DD5E-45B3-BDB7-75454A6ACDAC}"/>
                </a:ext>
              </a:extLst>
            </p:cNvPr>
            <p:cNvSpPr/>
            <p:nvPr/>
          </p:nvSpPr>
          <p:spPr bwMode="gray">
            <a:xfrm>
              <a:off x="3579788" y="3130487"/>
              <a:ext cx="451285" cy="207641"/>
            </a:xfrm>
            <a:prstGeom prst="rect">
              <a:avLst/>
            </a:prstGeom>
            <a:solidFill>
              <a:srgbClr val="FFFFFF"/>
            </a:solidFill>
            <a:ln w="12700" cap="flat" cmpd="sng" algn="ctr">
              <a:solidFill>
                <a:srgbClr val="000000">
                  <a:lumMod val="65000"/>
                  <a:lumOff val="35000"/>
                </a:srgbClr>
              </a:solidFill>
              <a:prstDash val="soli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Business Partner</a:t>
              </a:r>
            </a:p>
          </p:txBody>
        </p:sp>
        <p:sp>
          <p:nvSpPr>
            <p:cNvPr id="134" name="TextBox 45">
              <a:extLst>
                <a:ext uri="{FF2B5EF4-FFF2-40B4-BE49-F238E27FC236}">
                  <a16:creationId xmlns:a16="http://schemas.microsoft.com/office/drawing/2014/main" id="{5E32D1FE-0EC6-4EBF-BCF9-6681C84DB0FC}"/>
                </a:ext>
              </a:extLst>
            </p:cNvPr>
            <p:cNvSpPr txBox="1">
              <a:spLocks noChangeArrowheads="1"/>
            </p:cNvSpPr>
            <p:nvPr/>
          </p:nvSpPr>
          <p:spPr bwMode="auto">
            <a:xfrm>
              <a:off x="1611615" y="3441648"/>
              <a:ext cx="887900" cy="217625"/>
            </a:xfrm>
            <a:prstGeom prst="rect">
              <a:avLst/>
            </a:prstGeom>
            <a:noFill/>
            <a:ln w="9525">
              <a:noFill/>
              <a:miter lim="800000"/>
              <a:headEnd/>
              <a:tailEnd/>
            </a:ln>
          </p:spPr>
          <p:txBody>
            <a:bodyPr wrap="square" lIns="108842" tIns="54420" rIns="108842" bIns="54420">
              <a:spAutoFit/>
            </a:bodyPr>
            <a:lstStyle/>
            <a:p>
              <a:pPr defTabSz="1088776">
                <a:buClr>
                  <a:srgbClr val="F0AB00"/>
                </a:buClr>
                <a:buSzPct val="80000"/>
                <a:buFont typeface="Wingdings" pitchFamily="2" charset="2"/>
                <a:buNone/>
                <a:defRPr/>
              </a:pPr>
              <a:r>
                <a:rPr lang="en-US" sz="700" b="1" kern="0" dirty="0">
                  <a:solidFill>
                    <a:srgbClr val="000000">
                      <a:lumMod val="75000"/>
                      <a:lumOff val="25000"/>
                    </a:srgbClr>
                  </a:solidFill>
                  <a:latin typeface="Arial"/>
                  <a:cs typeface="Arial"/>
                </a:rPr>
                <a:t>Cloud</a:t>
              </a:r>
            </a:p>
          </p:txBody>
        </p:sp>
        <p:sp>
          <p:nvSpPr>
            <p:cNvPr id="135" name="Rectangle 134">
              <a:extLst>
                <a:ext uri="{FF2B5EF4-FFF2-40B4-BE49-F238E27FC236}">
                  <a16:creationId xmlns:a16="http://schemas.microsoft.com/office/drawing/2014/main" id="{671C74CE-C22A-4E42-94CE-BEBD8DE61DBA}"/>
                </a:ext>
              </a:extLst>
            </p:cNvPr>
            <p:cNvSpPr/>
            <p:nvPr/>
          </p:nvSpPr>
          <p:spPr bwMode="gray">
            <a:xfrm>
              <a:off x="2401908" y="3517409"/>
              <a:ext cx="1127818" cy="221018"/>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OnPremise2Cloud</a:t>
              </a:r>
            </a:p>
          </p:txBody>
        </p:sp>
        <p:cxnSp>
          <p:nvCxnSpPr>
            <p:cNvPr id="136" name="Straight Arrow Connector 18">
              <a:extLst>
                <a:ext uri="{FF2B5EF4-FFF2-40B4-BE49-F238E27FC236}">
                  <a16:creationId xmlns:a16="http://schemas.microsoft.com/office/drawing/2014/main" id="{C3FFAD0F-6989-4ECE-9EC4-14BA7C169A93}"/>
                </a:ext>
              </a:extLst>
            </p:cNvPr>
            <p:cNvCxnSpPr>
              <a:cxnSpLocks noChangeShapeType="1"/>
            </p:cNvCxnSpPr>
            <p:nvPr/>
          </p:nvCxnSpPr>
          <p:spPr bwMode="auto">
            <a:xfrm flipH="1">
              <a:off x="2475613" y="4401261"/>
              <a:ext cx="315343" cy="0"/>
            </a:xfrm>
            <a:prstGeom prst="straightConnector1">
              <a:avLst/>
            </a:prstGeom>
            <a:noFill/>
            <a:ln w="38100" algn="ctr">
              <a:solidFill>
                <a:srgbClr val="F0AB00"/>
              </a:solidFill>
              <a:round/>
              <a:headEnd type="triangle" w="med" len="med"/>
              <a:tailEnd type="triangle" w="med" len="med"/>
            </a:ln>
          </p:spPr>
        </p:cxnSp>
        <p:sp>
          <p:nvSpPr>
            <p:cNvPr id="137" name="Rectangle 136">
              <a:extLst>
                <a:ext uri="{FF2B5EF4-FFF2-40B4-BE49-F238E27FC236}">
                  <a16:creationId xmlns:a16="http://schemas.microsoft.com/office/drawing/2014/main" id="{E6647F58-3C8E-480C-9DC1-1CB5CF191CA7}"/>
                </a:ext>
              </a:extLst>
            </p:cNvPr>
            <p:cNvSpPr/>
            <p:nvPr/>
          </p:nvSpPr>
          <p:spPr bwMode="gray">
            <a:xfrm>
              <a:off x="515274" y="2099368"/>
              <a:ext cx="617083" cy="2795778"/>
            </a:xfrm>
            <a:prstGeom prst="rect">
              <a:avLst/>
            </a:prstGeom>
            <a:solidFill>
              <a:srgbClr val="FFFFFF"/>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cxnSp>
          <p:nvCxnSpPr>
            <p:cNvPr id="205" name="Straight Arrow Connector 18">
              <a:extLst>
                <a:ext uri="{FF2B5EF4-FFF2-40B4-BE49-F238E27FC236}">
                  <a16:creationId xmlns:a16="http://schemas.microsoft.com/office/drawing/2014/main" id="{B0BB0967-226F-4B82-8FA5-D82678E25C7D}"/>
                </a:ext>
              </a:extLst>
            </p:cNvPr>
            <p:cNvCxnSpPr>
              <a:cxnSpLocks noChangeShapeType="1"/>
            </p:cNvCxnSpPr>
            <p:nvPr/>
          </p:nvCxnSpPr>
          <p:spPr bwMode="auto">
            <a:xfrm>
              <a:off x="1132358" y="4402805"/>
              <a:ext cx="587163" cy="0"/>
            </a:xfrm>
            <a:prstGeom prst="straightConnector1">
              <a:avLst/>
            </a:prstGeom>
            <a:noFill/>
            <a:ln w="38100" algn="ctr">
              <a:solidFill>
                <a:srgbClr val="FFFFFF">
                  <a:lumMod val="50000"/>
                </a:srgbClr>
              </a:solidFill>
              <a:round/>
              <a:headEnd type="triangle" w="med" len="med"/>
              <a:tailEnd type="triangle" w="med" len="med"/>
            </a:ln>
          </p:spPr>
        </p:cxnSp>
        <p:sp>
          <p:nvSpPr>
            <p:cNvPr id="206" name="Rectangle 205">
              <a:extLst>
                <a:ext uri="{FF2B5EF4-FFF2-40B4-BE49-F238E27FC236}">
                  <a16:creationId xmlns:a16="http://schemas.microsoft.com/office/drawing/2014/main" id="{71000F1E-34C3-451D-81AD-B0AE9425B64C}"/>
                </a:ext>
              </a:extLst>
            </p:cNvPr>
            <p:cNvSpPr/>
            <p:nvPr/>
          </p:nvSpPr>
          <p:spPr bwMode="gray">
            <a:xfrm>
              <a:off x="5195260" y="2099367"/>
              <a:ext cx="617083" cy="2795778"/>
            </a:xfrm>
            <a:prstGeom prst="rect">
              <a:avLst/>
            </a:prstGeom>
            <a:solidFill>
              <a:srgbClr val="FFFFFF"/>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07" name="TextBox 45">
              <a:extLst>
                <a:ext uri="{FF2B5EF4-FFF2-40B4-BE49-F238E27FC236}">
                  <a16:creationId xmlns:a16="http://schemas.microsoft.com/office/drawing/2014/main" id="{5AA8013C-97ED-4A37-8FDA-365B68476A4A}"/>
                </a:ext>
              </a:extLst>
            </p:cNvPr>
            <p:cNvSpPr txBox="1">
              <a:spLocks noChangeArrowheads="1"/>
            </p:cNvSpPr>
            <p:nvPr/>
          </p:nvSpPr>
          <p:spPr bwMode="auto">
            <a:xfrm>
              <a:off x="5195260" y="2103216"/>
              <a:ext cx="617083" cy="318924"/>
            </a:xfrm>
            <a:prstGeom prst="rect">
              <a:avLst/>
            </a:prstGeom>
            <a:noFill/>
            <a:ln w="9525">
              <a:noFill/>
              <a:miter lim="800000"/>
              <a:headEnd/>
              <a:tailEnd/>
            </a:ln>
          </p:spPr>
          <p:txBody>
            <a:bodyPr wrap="square" lIns="36000" tIns="36000" rIns="36000" bIns="36000">
              <a:spAutoFit/>
            </a:bodyPr>
            <a:lstStyle>
              <a:defPPr>
                <a:defRPr lang="de-DE"/>
              </a:defPPr>
              <a:lvl1pPr algn="ctr">
                <a:buClr>
                  <a:srgbClr val="F0AB00"/>
                </a:buClr>
                <a:buSzPct val="80000"/>
                <a:buFont typeface="Wingdings" pitchFamily="2" charset="2"/>
                <a:buNone/>
                <a:defRPr sz="1200">
                  <a:cs typeface="Arial"/>
                </a:defRPr>
              </a:lvl1pPr>
            </a:lstStyle>
            <a:p>
              <a:pPr defTabSz="1088776">
                <a:defRPr/>
              </a:pPr>
              <a:r>
                <a:rPr lang="en-US" sz="800" kern="0" dirty="0">
                  <a:solidFill>
                    <a:srgbClr val="000000"/>
                  </a:solidFill>
                  <a:latin typeface="Arial"/>
                </a:rPr>
                <a:t>Real World Objects</a:t>
              </a:r>
            </a:p>
          </p:txBody>
        </p:sp>
        <p:sp>
          <p:nvSpPr>
            <p:cNvPr id="208" name="Oval 207">
              <a:extLst>
                <a:ext uri="{FF2B5EF4-FFF2-40B4-BE49-F238E27FC236}">
                  <a16:creationId xmlns:a16="http://schemas.microsoft.com/office/drawing/2014/main" id="{463E22D8-E479-4B62-B610-4BD98D5D2FB1}"/>
                </a:ext>
              </a:extLst>
            </p:cNvPr>
            <p:cNvSpPr/>
            <p:nvPr/>
          </p:nvSpPr>
          <p:spPr bwMode="gray">
            <a:xfrm rot="16200000">
              <a:off x="654790" y="3221468"/>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09" name="Oval 208">
              <a:extLst>
                <a:ext uri="{FF2B5EF4-FFF2-40B4-BE49-F238E27FC236}">
                  <a16:creationId xmlns:a16="http://schemas.microsoft.com/office/drawing/2014/main" id="{AB7FDF56-C357-49C5-ACF0-4AEDEE3FDAB1}"/>
                </a:ext>
              </a:extLst>
            </p:cNvPr>
            <p:cNvSpPr/>
            <p:nvPr/>
          </p:nvSpPr>
          <p:spPr bwMode="gray">
            <a:xfrm rot="16200000">
              <a:off x="654790" y="2760184"/>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10" name="Oval 209">
              <a:extLst>
                <a:ext uri="{FF2B5EF4-FFF2-40B4-BE49-F238E27FC236}">
                  <a16:creationId xmlns:a16="http://schemas.microsoft.com/office/drawing/2014/main" id="{C11A8BA3-2A54-47DF-9761-3F392D67EF9F}"/>
                </a:ext>
              </a:extLst>
            </p:cNvPr>
            <p:cNvSpPr/>
            <p:nvPr/>
          </p:nvSpPr>
          <p:spPr bwMode="gray">
            <a:xfrm rot="16200000">
              <a:off x="654790" y="3682752"/>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11" name="Rectangle 210">
              <a:extLst>
                <a:ext uri="{FF2B5EF4-FFF2-40B4-BE49-F238E27FC236}">
                  <a16:creationId xmlns:a16="http://schemas.microsoft.com/office/drawing/2014/main" id="{29809309-2F6D-4C20-89E0-D458D536AA32}"/>
                </a:ext>
              </a:extLst>
            </p:cNvPr>
            <p:cNvSpPr/>
            <p:nvPr/>
          </p:nvSpPr>
          <p:spPr bwMode="gray">
            <a:xfrm>
              <a:off x="711167" y="4583974"/>
              <a:ext cx="1127854" cy="221680"/>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User2OnPremise</a:t>
              </a:r>
            </a:p>
          </p:txBody>
        </p:sp>
        <p:sp>
          <p:nvSpPr>
            <p:cNvPr id="212" name="Rectangle 211">
              <a:extLst>
                <a:ext uri="{FF2B5EF4-FFF2-40B4-BE49-F238E27FC236}">
                  <a16:creationId xmlns:a16="http://schemas.microsoft.com/office/drawing/2014/main" id="{F1D3E2BC-F737-4371-BE02-81778FAE43FD}"/>
                </a:ext>
              </a:extLst>
            </p:cNvPr>
            <p:cNvSpPr/>
            <p:nvPr/>
          </p:nvSpPr>
          <p:spPr bwMode="gray">
            <a:xfrm>
              <a:off x="753980" y="2462453"/>
              <a:ext cx="1053792" cy="221680"/>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User2Cloud</a:t>
              </a:r>
            </a:p>
          </p:txBody>
        </p:sp>
        <p:sp>
          <p:nvSpPr>
            <p:cNvPr id="213" name="Freeform 70">
              <a:extLst>
                <a:ext uri="{FF2B5EF4-FFF2-40B4-BE49-F238E27FC236}">
                  <a16:creationId xmlns:a16="http://schemas.microsoft.com/office/drawing/2014/main" id="{42C4DC40-2B93-43E2-AFCB-D86C2F2DD7F1}"/>
                </a:ext>
              </a:extLst>
            </p:cNvPr>
            <p:cNvSpPr>
              <a:spLocks/>
            </p:cNvSpPr>
            <p:nvPr/>
          </p:nvSpPr>
          <p:spPr bwMode="gray">
            <a:xfrm>
              <a:off x="1769435" y="2214679"/>
              <a:ext cx="1496548" cy="993948"/>
            </a:xfrm>
            <a:custGeom>
              <a:avLst/>
              <a:gdLst>
                <a:gd name="T0" fmla="*/ 2147483647 w 522"/>
                <a:gd name="T1" fmla="*/ 2147483647 h 234"/>
                <a:gd name="T2" fmla="*/ 2147483647 w 522"/>
                <a:gd name="T3" fmla="*/ 2147483647 h 234"/>
                <a:gd name="T4" fmla="*/ 2147483647 w 522"/>
                <a:gd name="T5" fmla="*/ 2147483647 h 234"/>
                <a:gd name="T6" fmla="*/ 2147483647 w 522"/>
                <a:gd name="T7" fmla="*/ 2147483647 h 234"/>
                <a:gd name="T8" fmla="*/ 2147483647 w 522"/>
                <a:gd name="T9" fmla="*/ 2147483647 h 234"/>
                <a:gd name="T10" fmla="*/ 2147483647 w 522"/>
                <a:gd name="T11" fmla="*/ 2147483647 h 234"/>
                <a:gd name="T12" fmla="*/ 2147483647 w 522"/>
                <a:gd name="T13" fmla="*/ 2147483647 h 234"/>
                <a:gd name="T14" fmla="*/ 2147483647 w 522"/>
                <a:gd name="T15" fmla="*/ 2147483647 h 234"/>
                <a:gd name="T16" fmla="*/ 2147483647 w 522"/>
                <a:gd name="T17" fmla="*/ 2147483647 h 234"/>
                <a:gd name="T18" fmla="*/ 2147483647 w 522"/>
                <a:gd name="T19" fmla="*/ 2147483647 h 234"/>
                <a:gd name="T20" fmla="*/ 2147483647 w 522"/>
                <a:gd name="T21" fmla="*/ 2147483647 h 234"/>
                <a:gd name="T22" fmla="*/ 2147483647 w 522"/>
                <a:gd name="T23" fmla="*/ 2147483647 h 234"/>
                <a:gd name="T24" fmla="*/ 2147483647 w 522"/>
                <a:gd name="T25" fmla="*/ 2147483647 h 234"/>
                <a:gd name="T26" fmla="*/ 2147483647 w 522"/>
                <a:gd name="T27" fmla="*/ 2147483647 h 234"/>
                <a:gd name="T28" fmla="*/ 2147483647 w 522"/>
                <a:gd name="T29" fmla="*/ 2147483647 h 234"/>
                <a:gd name="T30" fmla="*/ 2147483647 w 522"/>
                <a:gd name="T31" fmla="*/ 2147483647 h 234"/>
                <a:gd name="T32" fmla="*/ 2147483647 w 522"/>
                <a:gd name="T33" fmla="*/ 2147483647 h 234"/>
                <a:gd name="T34" fmla="*/ 2147483647 w 522"/>
                <a:gd name="T35" fmla="*/ 2147483647 h 234"/>
                <a:gd name="T36" fmla="*/ 2147483647 w 522"/>
                <a:gd name="T37" fmla="*/ 2147483647 h 234"/>
                <a:gd name="T38" fmla="*/ 2147483647 w 522"/>
                <a:gd name="T39" fmla="*/ 2147483647 h 234"/>
                <a:gd name="T40" fmla="*/ 2147483647 w 522"/>
                <a:gd name="T41" fmla="*/ 2147483647 h 234"/>
                <a:gd name="T42" fmla="*/ 2147483647 w 522"/>
                <a:gd name="T43" fmla="*/ 2147483647 h 234"/>
                <a:gd name="T44" fmla="*/ 2147483647 w 522"/>
                <a:gd name="T45" fmla="*/ 2147483647 h 2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2"/>
                <a:gd name="T70" fmla="*/ 0 h 234"/>
                <a:gd name="T71" fmla="*/ 522 w 522"/>
                <a:gd name="T72" fmla="*/ 234 h 2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2" h="234">
                  <a:moveTo>
                    <a:pt x="375" y="68"/>
                  </a:moveTo>
                  <a:cubicBezTo>
                    <a:pt x="375" y="68"/>
                    <a:pt x="417" y="56"/>
                    <a:pt x="451" y="69"/>
                  </a:cubicBezTo>
                  <a:cubicBezTo>
                    <a:pt x="485" y="83"/>
                    <a:pt x="472" y="116"/>
                    <a:pt x="472" y="116"/>
                  </a:cubicBezTo>
                  <a:cubicBezTo>
                    <a:pt x="472" y="116"/>
                    <a:pt x="522" y="120"/>
                    <a:pt x="508" y="159"/>
                  </a:cubicBezTo>
                  <a:cubicBezTo>
                    <a:pt x="493" y="198"/>
                    <a:pt x="440" y="207"/>
                    <a:pt x="440" y="207"/>
                  </a:cubicBezTo>
                  <a:cubicBezTo>
                    <a:pt x="440" y="207"/>
                    <a:pt x="429" y="220"/>
                    <a:pt x="406" y="226"/>
                  </a:cubicBezTo>
                  <a:cubicBezTo>
                    <a:pt x="388" y="231"/>
                    <a:pt x="370" y="233"/>
                    <a:pt x="356" y="228"/>
                  </a:cubicBezTo>
                  <a:cubicBezTo>
                    <a:pt x="345" y="225"/>
                    <a:pt x="328" y="216"/>
                    <a:pt x="328" y="216"/>
                  </a:cubicBezTo>
                  <a:cubicBezTo>
                    <a:pt x="328" y="216"/>
                    <a:pt x="308" y="220"/>
                    <a:pt x="294" y="217"/>
                  </a:cubicBezTo>
                  <a:cubicBezTo>
                    <a:pt x="281" y="214"/>
                    <a:pt x="271" y="209"/>
                    <a:pt x="271" y="209"/>
                  </a:cubicBezTo>
                  <a:cubicBezTo>
                    <a:pt x="271" y="209"/>
                    <a:pt x="259" y="222"/>
                    <a:pt x="237" y="226"/>
                  </a:cubicBezTo>
                  <a:cubicBezTo>
                    <a:pt x="219" y="230"/>
                    <a:pt x="198" y="234"/>
                    <a:pt x="179" y="231"/>
                  </a:cubicBezTo>
                  <a:cubicBezTo>
                    <a:pt x="161" y="228"/>
                    <a:pt x="144" y="221"/>
                    <a:pt x="144" y="221"/>
                  </a:cubicBezTo>
                  <a:cubicBezTo>
                    <a:pt x="144" y="221"/>
                    <a:pt x="115" y="232"/>
                    <a:pt x="85" y="228"/>
                  </a:cubicBezTo>
                  <a:cubicBezTo>
                    <a:pt x="36" y="221"/>
                    <a:pt x="0" y="189"/>
                    <a:pt x="7" y="156"/>
                  </a:cubicBezTo>
                  <a:cubicBezTo>
                    <a:pt x="17" y="113"/>
                    <a:pt x="70" y="101"/>
                    <a:pt x="70" y="101"/>
                  </a:cubicBezTo>
                  <a:cubicBezTo>
                    <a:pt x="70" y="101"/>
                    <a:pt x="68" y="86"/>
                    <a:pt x="79" y="75"/>
                  </a:cubicBezTo>
                  <a:cubicBezTo>
                    <a:pt x="95" y="58"/>
                    <a:pt x="117" y="46"/>
                    <a:pt x="153" y="51"/>
                  </a:cubicBezTo>
                  <a:cubicBezTo>
                    <a:pt x="165" y="52"/>
                    <a:pt x="171" y="60"/>
                    <a:pt x="171" y="60"/>
                  </a:cubicBezTo>
                  <a:cubicBezTo>
                    <a:pt x="171" y="60"/>
                    <a:pt x="169" y="26"/>
                    <a:pt x="211" y="14"/>
                  </a:cubicBezTo>
                  <a:cubicBezTo>
                    <a:pt x="255" y="0"/>
                    <a:pt x="286" y="2"/>
                    <a:pt x="307" y="6"/>
                  </a:cubicBezTo>
                  <a:cubicBezTo>
                    <a:pt x="346" y="12"/>
                    <a:pt x="371" y="25"/>
                    <a:pt x="377" y="44"/>
                  </a:cubicBezTo>
                  <a:cubicBezTo>
                    <a:pt x="381" y="57"/>
                    <a:pt x="375" y="68"/>
                    <a:pt x="375" y="68"/>
                  </a:cubicBezTo>
                  <a:close/>
                </a:path>
              </a:pathLst>
            </a:custGeom>
            <a:solidFill>
              <a:srgbClr val="FFFFFF"/>
            </a:solidFill>
            <a:ln w="19050">
              <a:solidFill>
                <a:srgbClr val="666666"/>
              </a:solidFill>
              <a:round/>
              <a:headEnd/>
              <a:tailEnd/>
            </a:ln>
          </p:spPr>
          <p:txBody>
            <a:bodyPr anchor="ctr"/>
            <a:lstStyle/>
            <a:p>
              <a:pPr algn="ctr" defTabSz="1088776">
                <a:defRPr/>
              </a:pPr>
              <a:r>
                <a:rPr lang="en-US" sz="500" b="1" kern="0" dirty="0">
                  <a:solidFill>
                    <a:srgbClr val="FFFFFF"/>
                  </a:solidFill>
                  <a:latin typeface="Arial"/>
                  <a:ea typeface="Arial Unicode MS" pitchFamily="34" charset="-128"/>
                  <a:cs typeface="Arial"/>
                </a:rPr>
                <a:t>Non-SAP </a:t>
              </a:r>
              <a:br>
                <a:rPr lang="en-US" sz="500" b="1" kern="0" dirty="0">
                  <a:solidFill>
                    <a:srgbClr val="FFFFFF"/>
                  </a:solidFill>
                  <a:latin typeface="Arial"/>
                  <a:ea typeface="Arial Unicode MS" pitchFamily="34" charset="-128"/>
                  <a:cs typeface="Arial"/>
                </a:rPr>
              </a:br>
              <a:r>
                <a:rPr lang="en-US" sz="500" b="1" kern="0" dirty="0">
                  <a:solidFill>
                    <a:srgbClr val="FFFFFF"/>
                  </a:solidFill>
                  <a:latin typeface="Arial"/>
                  <a:ea typeface="Arial Unicode MS" pitchFamily="34" charset="-128"/>
                  <a:cs typeface="Arial"/>
                </a:rPr>
                <a:t>Clouds</a:t>
              </a:r>
            </a:p>
          </p:txBody>
        </p:sp>
        <p:pic>
          <p:nvPicPr>
            <p:cNvPr id="214" name="Picture 213">
              <a:extLst>
                <a:ext uri="{FF2B5EF4-FFF2-40B4-BE49-F238E27FC236}">
                  <a16:creationId xmlns:a16="http://schemas.microsoft.com/office/drawing/2014/main" id="{1774F48F-4FC4-4799-8876-FA6C9CFE5816}"/>
                </a:ext>
              </a:extLst>
            </p:cNvPr>
            <p:cNvPicPr>
              <a:picLocks noChangeAspect="1"/>
            </p:cNvPicPr>
            <p:nvPr/>
          </p:nvPicPr>
          <p:blipFill rotWithShape="1">
            <a:blip r:embed="rId3" cstate="screen">
              <a:grayscl/>
              <a:extLst>
                <a:ext uri="{28A0092B-C50C-407E-A947-70E740481C1C}">
                  <a14:useLocalDpi xmlns:a14="http://schemas.microsoft.com/office/drawing/2010/main"/>
                </a:ext>
              </a:extLst>
            </a:blip>
            <a:srcRect b="-2"/>
            <a:stretch/>
          </p:blipFill>
          <p:spPr>
            <a:xfrm>
              <a:off x="1893824" y="2837157"/>
              <a:ext cx="400583" cy="113334"/>
            </a:xfrm>
            <a:prstGeom prst="rect">
              <a:avLst/>
            </a:prstGeom>
            <a:solidFill>
              <a:srgbClr val="FFFFFF"/>
            </a:solidFill>
            <a:ln>
              <a:solidFill>
                <a:srgbClr val="FFFFFF"/>
              </a:solidFill>
            </a:ln>
          </p:spPr>
        </p:pic>
        <p:pic>
          <p:nvPicPr>
            <p:cNvPr id="215" name="Picture 214">
              <a:extLst>
                <a:ext uri="{FF2B5EF4-FFF2-40B4-BE49-F238E27FC236}">
                  <a16:creationId xmlns:a16="http://schemas.microsoft.com/office/drawing/2014/main" id="{E213E9B8-DB50-4385-BD6F-30AB65DDAB78}"/>
                </a:ext>
              </a:extLst>
            </p:cNvPr>
            <p:cNvPicPr>
              <a:picLocks noChangeAspect="1"/>
            </p:cNvPicPr>
            <p:nvPr/>
          </p:nvPicPr>
          <p:blipFill rotWithShape="1">
            <a:blip r:embed="rId4" cstate="screen">
              <a:grayscl/>
              <a:extLst>
                <a:ext uri="{28A0092B-C50C-407E-A947-70E740481C1C}">
                  <a14:useLocalDpi xmlns:a14="http://schemas.microsoft.com/office/drawing/2010/main"/>
                </a:ext>
              </a:extLst>
            </a:blip>
            <a:srcRect/>
            <a:stretch/>
          </p:blipFill>
          <p:spPr>
            <a:xfrm>
              <a:off x="2424865" y="2871950"/>
              <a:ext cx="557860" cy="141668"/>
            </a:xfrm>
            <a:prstGeom prst="rect">
              <a:avLst/>
            </a:prstGeom>
            <a:solidFill>
              <a:srgbClr val="FFFFFF"/>
            </a:solidFill>
            <a:ln>
              <a:solidFill>
                <a:srgbClr val="FFFFFF"/>
              </a:solidFill>
            </a:ln>
          </p:spPr>
        </p:pic>
        <p:pic>
          <p:nvPicPr>
            <p:cNvPr id="216" name="Picture 215">
              <a:extLst>
                <a:ext uri="{FF2B5EF4-FFF2-40B4-BE49-F238E27FC236}">
                  <a16:creationId xmlns:a16="http://schemas.microsoft.com/office/drawing/2014/main" id="{24FF16E6-8E58-4ED7-A16D-2B236A371087}"/>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b="-1"/>
            <a:stretch/>
          </p:blipFill>
          <p:spPr>
            <a:xfrm>
              <a:off x="2323819" y="2420114"/>
              <a:ext cx="399833" cy="113334"/>
            </a:xfrm>
            <a:prstGeom prst="rect">
              <a:avLst/>
            </a:prstGeom>
            <a:solidFill>
              <a:srgbClr val="FFFFFF"/>
            </a:solidFill>
            <a:ln>
              <a:noFill/>
            </a:ln>
          </p:spPr>
        </p:pic>
        <p:pic>
          <p:nvPicPr>
            <p:cNvPr id="240" name="Picture 239">
              <a:extLst>
                <a:ext uri="{FF2B5EF4-FFF2-40B4-BE49-F238E27FC236}">
                  <a16:creationId xmlns:a16="http://schemas.microsoft.com/office/drawing/2014/main" id="{D0171F54-86CB-44E2-8218-8C699E6B01CA}"/>
                </a:ext>
              </a:extLst>
            </p:cNvPr>
            <p:cNvPicPr>
              <a:picLocks noChangeAspect="1"/>
            </p:cNvPicPr>
            <p:nvPr/>
          </p:nvPicPr>
          <p:blipFill rotWithShape="1">
            <a:blip r:embed="rId6" cstate="screen">
              <a:grayscl/>
              <a:extLst>
                <a:ext uri="{28A0092B-C50C-407E-A947-70E740481C1C}">
                  <a14:useLocalDpi xmlns:a14="http://schemas.microsoft.com/office/drawing/2010/main"/>
                </a:ext>
              </a:extLst>
            </a:blip>
            <a:srcRect b="-2"/>
            <a:stretch/>
          </p:blipFill>
          <p:spPr>
            <a:xfrm>
              <a:off x="1935418" y="2686420"/>
              <a:ext cx="762130" cy="113334"/>
            </a:xfrm>
            <a:prstGeom prst="rect">
              <a:avLst/>
            </a:prstGeom>
            <a:solidFill>
              <a:srgbClr val="FFFFFF"/>
            </a:solidFill>
            <a:ln>
              <a:solidFill>
                <a:srgbClr val="FFFFFF"/>
              </a:solidFill>
            </a:ln>
          </p:spPr>
        </p:pic>
        <p:pic>
          <p:nvPicPr>
            <p:cNvPr id="241" name="Picture 240" descr="concur_logo.png">
              <a:extLst>
                <a:ext uri="{FF2B5EF4-FFF2-40B4-BE49-F238E27FC236}">
                  <a16:creationId xmlns:a16="http://schemas.microsoft.com/office/drawing/2014/main" id="{AFB4AC91-C902-4282-BCD5-C8E9F57769F2}"/>
                </a:ext>
              </a:extLst>
            </p:cNvPr>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2099376" y="2542773"/>
              <a:ext cx="464437" cy="113717"/>
            </a:xfrm>
            <a:prstGeom prst="rect">
              <a:avLst/>
            </a:prstGeom>
            <a:solidFill>
              <a:srgbClr val="FFFFFF"/>
            </a:solidFill>
            <a:ln>
              <a:solidFill>
                <a:srgbClr val="FFFFFF"/>
              </a:solidFill>
            </a:ln>
          </p:spPr>
        </p:pic>
        <p:sp>
          <p:nvSpPr>
            <p:cNvPr id="242" name="TextBox 241">
              <a:extLst>
                <a:ext uri="{FF2B5EF4-FFF2-40B4-BE49-F238E27FC236}">
                  <a16:creationId xmlns:a16="http://schemas.microsoft.com/office/drawing/2014/main" id="{E4A6E06A-4934-4583-92A1-8D9C8EA3D8AB}"/>
                </a:ext>
              </a:extLst>
            </p:cNvPr>
            <p:cNvSpPr txBox="1"/>
            <p:nvPr/>
          </p:nvSpPr>
          <p:spPr>
            <a:xfrm>
              <a:off x="1998502" y="4307120"/>
              <a:ext cx="435224" cy="184194"/>
            </a:xfrm>
            <a:prstGeom prst="rect">
              <a:avLst/>
            </a:prstGeom>
            <a:noFill/>
          </p:spPr>
          <p:txBody>
            <a:bodyPr wrap="square" lIns="0" tIns="0" rIns="0" bIns="0" rtlCol="0">
              <a:spAutoFit/>
            </a:bodyPr>
            <a:lstStyle/>
            <a:p>
              <a:pPr algn="ctr" defTabSz="1088776" fontAlgn="base">
                <a:spcBef>
                  <a:spcPts val="600"/>
                </a:spcBef>
                <a:spcAft>
                  <a:spcPct val="0"/>
                </a:spcAft>
                <a:buClr>
                  <a:srgbClr val="F0AB00"/>
                </a:buClr>
                <a:buSzPct val="80000"/>
                <a:defRPr/>
              </a:pPr>
              <a:r>
                <a:rPr lang="en-US" sz="600" b="1" kern="0" dirty="0">
                  <a:solidFill>
                    <a:srgbClr val="CCCCCC">
                      <a:lumMod val="50000"/>
                    </a:srgbClr>
                  </a:solidFill>
                  <a:latin typeface="Arial"/>
                  <a:ea typeface="Arial Unicode MS" pitchFamily="34" charset="-128"/>
                  <a:cs typeface="Arial Unicode MS" pitchFamily="34" charset="-128"/>
                </a:rPr>
                <a:t>Business </a:t>
              </a:r>
              <a:br>
                <a:rPr lang="en-US" sz="600" b="1" kern="0" dirty="0">
                  <a:solidFill>
                    <a:srgbClr val="CCCCCC">
                      <a:lumMod val="50000"/>
                    </a:srgbClr>
                  </a:solidFill>
                  <a:latin typeface="Arial"/>
                  <a:ea typeface="Arial Unicode MS" pitchFamily="34" charset="-128"/>
                  <a:cs typeface="Arial Unicode MS" pitchFamily="34" charset="-128"/>
                </a:rPr>
              </a:br>
              <a:r>
                <a:rPr lang="en-US" sz="600" b="1" kern="0" dirty="0">
                  <a:solidFill>
                    <a:srgbClr val="CCCCCC">
                      <a:lumMod val="50000"/>
                    </a:srgbClr>
                  </a:solidFill>
                  <a:latin typeface="Arial"/>
                  <a:ea typeface="Arial Unicode MS" pitchFamily="34" charset="-128"/>
                  <a:cs typeface="Arial Unicode MS" pitchFamily="34" charset="-128"/>
                </a:rPr>
                <a:t>Suite</a:t>
              </a:r>
            </a:p>
          </p:txBody>
        </p:sp>
        <p:sp>
          <p:nvSpPr>
            <p:cNvPr id="243" name="Rectangle 242">
              <a:extLst>
                <a:ext uri="{FF2B5EF4-FFF2-40B4-BE49-F238E27FC236}">
                  <a16:creationId xmlns:a16="http://schemas.microsoft.com/office/drawing/2014/main" id="{80BD9A0A-D29F-46CC-B7CC-54D555528884}"/>
                </a:ext>
              </a:extLst>
            </p:cNvPr>
            <p:cNvSpPr/>
            <p:nvPr/>
          </p:nvSpPr>
          <p:spPr bwMode="gray">
            <a:xfrm>
              <a:off x="2512817" y="4599859"/>
              <a:ext cx="1562187" cy="214512"/>
            </a:xfrm>
            <a:prstGeom prst="rect">
              <a:avLst/>
            </a:prstGeom>
            <a:solidFill>
              <a:srgbClr val="F0AB0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OnPremise2OnPremise</a:t>
              </a:r>
            </a:p>
          </p:txBody>
        </p:sp>
        <p:cxnSp>
          <p:nvCxnSpPr>
            <p:cNvPr id="244" name="Straight Arrow Connector 18">
              <a:extLst>
                <a:ext uri="{FF2B5EF4-FFF2-40B4-BE49-F238E27FC236}">
                  <a16:creationId xmlns:a16="http://schemas.microsoft.com/office/drawing/2014/main" id="{D895C587-EDCA-4580-AD15-DDC40BA1CD22}"/>
                </a:ext>
              </a:extLst>
            </p:cNvPr>
            <p:cNvCxnSpPr>
              <a:cxnSpLocks noChangeShapeType="1"/>
            </p:cNvCxnSpPr>
            <p:nvPr/>
          </p:nvCxnSpPr>
          <p:spPr bwMode="auto">
            <a:xfrm flipH="1">
              <a:off x="3447846" y="4403498"/>
              <a:ext cx="357584" cy="0"/>
            </a:xfrm>
            <a:prstGeom prst="straightConnector1">
              <a:avLst/>
            </a:prstGeom>
            <a:noFill/>
            <a:ln w="38100" algn="ctr">
              <a:solidFill>
                <a:srgbClr val="F0AB00"/>
              </a:solidFill>
              <a:round/>
              <a:headEnd type="triangle" w="med" len="med"/>
              <a:tailEnd type="triangle" w="med" len="med"/>
            </a:ln>
          </p:spPr>
        </p:cxnSp>
        <p:cxnSp>
          <p:nvCxnSpPr>
            <p:cNvPr id="245" name="Straight Arrow Connector 18">
              <a:extLst>
                <a:ext uri="{FF2B5EF4-FFF2-40B4-BE49-F238E27FC236}">
                  <a16:creationId xmlns:a16="http://schemas.microsoft.com/office/drawing/2014/main" id="{CAF0D7AA-D060-4A00-8173-15E3EEEDCE2F}"/>
                </a:ext>
              </a:extLst>
            </p:cNvPr>
            <p:cNvCxnSpPr>
              <a:cxnSpLocks noChangeShapeType="1"/>
            </p:cNvCxnSpPr>
            <p:nvPr/>
          </p:nvCxnSpPr>
          <p:spPr bwMode="auto">
            <a:xfrm>
              <a:off x="1132358" y="2810396"/>
              <a:ext cx="587163" cy="0"/>
            </a:xfrm>
            <a:prstGeom prst="straightConnector1">
              <a:avLst/>
            </a:prstGeom>
            <a:noFill/>
            <a:ln w="38100" algn="ctr">
              <a:solidFill>
                <a:srgbClr val="FFFFFF">
                  <a:lumMod val="50000"/>
                </a:srgbClr>
              </a:solidFill>
              <a:round/>
              <a:headEnd type="triangle" w="med" len="med"/>
              <a:tailEnd type="triangle" w="med" len="med"/>
            </a:ln>
          </p:spPr>
        </p:cxnSp>
        <p:cxnSp>
          <p:nvCxnSpPr>
            <p:cNvPr id="246" name="Straight Arrow Connector 18">
              <a:extLst>
                <a:ext uri="{FF2B5EF4-FFF2-40B4-BE49-F238E27FC236}">
                  <a16:creationId xmlns:a16="http://schemas.microsoft.com/office/drawing/2014/main" id="{B7601EA1-537F-4CF9-9327-FD0943186C84}"/>
                </a:ext>
              </a:extLst>
            </p:cNvPr>
            <p:cNvCxnSpPr>
              <a:cxnSpLocks noChangeShapeType="1"/>
            </p:cNvCxnSpPr>
            <p:nvPr/>
          </p:nvCxnSpPr>
          <p:spPr bwMode="auto">
            <a:xfrm>
              <a:off x="4617009" y="4402805"/>
              <a:ext cx="587163" cy="0"/>
            </a:xfrm>
            <a:prstGeom prst="straightConnector1">
              <a:avLst/>
            </a:prstGeom>
            <a:noFill/>
            <a:ln w="38100" algn="ctr">
              <a:solidFill>
                <a:srgbClr val="FFFFFF">
                  <a:lumMod val="50000"/>
                </a:srgbClr>
              </a:solidFill>
              <a:round/>
              <a:headEnd type="triangle" w="med" len="med"/>
              <a:tailEnd type="triangle" w="med" len="med"/>
            </a:ln>
          </p:spPr>
        </p:cxnSp>
        <p:sp>
          <p:nvSpPr>
            <p:cNvPr id="247" name="Rectangle 246">
              <a:extLst>
                <a:ext uri="{FF2B5EF4-FFF2-40B4-BE49-F238E27FC236}">
                  <a16:creationId xmlns:a16="http://schemas.microsoft.com/office/drawing/2014/main" id="{4C597A43-BD18-4F9B-A581-FEF6526C0B4C}"/>
                </a:ext>
              </a:extLst>
            </p:cNvPr>
            <p:cNvSpPr/>
            <p:nvPr/>
          </p:nvSpPr>
          <p:spPr bwMode="gray">
            <a:xfrm>
              <a:off x="4520312" y="4583974"/>
              <a:ext cx="1200902" cy="221680"/>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Thing2OnPremise</a:t>
              </a:r>
            </a:p>
          </p:txBody>
        </p:sp>
        <p:sp>
          <p:nvSpPr>
            <p:cNvPr id="248" name="Rectangle 247">
              <a:extLst>
                <a:ext uri="{FF2B5EF4-FFF2-40B4-BE49-F238E27FC236}">
                  <a16:creationId xmlns:a16="http://schemas.microsoft.com/office/drawing/2014/main" id="{B473E227-467E-4794-9071-786F8FF43A08}"/>
                </a:ext>
              </a:extLst>
            </p:cNvPr>
            <p:cNvSpPr/>
            <p:nvPr/>
          </p:nvSpPr>
          <p:spPr bwMode="gray">
            <a:xfrm>
              <a:off x="4499249" y="2462453"/>
              <a:ext cx="1219161" cy="221680"/>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Thing2Cloud</a:t>
              </a:r>
            </a:p>
          </p:txBody>
        </p:sp>
        <p:cxnSp>
          <p:nvCxnSpPr>
            <p:cNvPr id="249" name="Straight Arrow Connector 18">
              <a:extLst>
                <a:ext uri="{FF2B5EF4-FFF2-40B4-BE49-F238E27FC236}">
                  <a16:creationId xmlns:a16="http://schemas.microsoft.com/office/drawing/2014/main" id="{4336AB82-7DCB-48BA-BBFC-41C0607F4A95}"/>
                </a:ext>
              </a:extLst>
            </p:cNvPr>
            <p:cNvCxnSpPr>
              <a:cxnSpLocks noChangeShapeType="1"/>
            </p:cNvCxnSpPr>
            <p:nvPr/>
          </p:nvCxnSpPr>
          <p:spPr bwMode="auto">
            <a:xfrm>
              <a:off x="4594620" y="2810396"/>
              <a:ext cx="587163" cy="0"/>
            </a:xfrm>
            <a:prstGeom prst="straightConnector1">
              <a:avLst/>
            </a:prstGeom>
            <a:noFill/>
            <a:ln w="38100" algn="ctr">
              <a:solidFill>
                <a:srgbClr val="FFFFFF">
                  <a:lumMod val="50000"/>
                </a:srgbClr>
              </a:solidFill>
              <a:round/>
              <a:headEnd type="triangle" w="med" len="med"/>
              <a:tailEnd type="triangle" w="med" len="med"/>
            </a:ln>
          </p:spPr>
        </p:cxnSp>
        <p:sp>
          <p:nvSpPr>
            <p:cNvPr id="250" name="Rectangle 249">
              <a:extLst>
                <a:ext uri="{FF2B5EF4-FFF2-40B4-BE49-F238E27FC236}">
                  <a16:creationId xmlns:a16="http://schemas.microsoft.com/office/drawing/2014/main" id="{E2BD32EF-4693-4EBF-8CAF-649C6BF186D6}"/>
                </a:ext>
              </a:extLst>
            </p:cNvPr>
            <p:cNvSpPr/>
            <p:nvPr/>
          </p:nvSpPr>
          <p:spPr bwMode="gray">
            <a:xfrm>
              <a:off x="3398888" y="2108488"/>
              <a:ext cx="691918" cy="911143"/>
            </a:xfrm>
            <a:prstGeom prst="rect">
              <a:avLst/>
            </a:prstGeom>
            <a:solidFill>
              <a:srgbClr val="FFFFFF">
                <a:lumMod val="95000"/>
              </a:srgbClr>
            </a:solidFill>
            <a:ln w="19050" algn="ctr">
              <a:no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51" name="Freeform 70">
              <a:extLst>
                <a:ext uri="{FF2B5EF4-FFF2-40B4-BE49-F238E27FC236}">
                  <a16:creationId xmlns:a16="http://schemas.microsoft.com/office/drawing/2014/main" id="{F2A59856-F012-4697-9597-717E630ABC33}"/>
                </a:ext>
              </a:extLst>
            </p:cNvPr>
            <p:cNvSpPr>
              <a:spLocks/>
            </p:cNvSpPr>
            <p:nvPr/>
          </p:nvSpPr>
          <p:spPr bwMode="gray">
            <a:xfrm>
              <a:off x="3477395" y="2254574"/>
              <a:ext cx="998961" cy="720495"/>
            </a:xfrm>
            <a:custGeom>
              <a:avLst/>
              <a:gdLst>
                <a:gd name="T0" fmla="*/ 2147483647 w 522"/>
                <a:gd name="T1" fmla="*/ 2147483647 h 234"/>
                <a:gd name="T2" fmla="*/ 2147483647 w 522"/>
                <a:gd name="T3" fmla="*/ 2147483647 h 234"/>
                <a:gd name="T4" fmla="*/ 2147483647 w 522"/>
                <a:gd name="T5" fmla="*/ 2147483647 h 234"/>
                <a:gd name="T6" fmla="*/ 2147483647 w 522"/>
                <a:gd name="T7" fmla="*/ 2147483647 h 234"/>
                <a:gd name="T8" fmla="*/ 2147483647 w 522"/>
                <a:gd name="T9" fmla="*/ 2147483647 h 234"/>
                <a:gd name="T10" fmla="*/ 2147483647 w 522"/>
                <a:gd name="T11" fmla="*/ 2147483647 h 234"/>
                <a:gd name="T12" fmla="*/ 2147483647 w 522"/>
                <a:gd name="T13" fmla="*/ 2147483647 h 234"/>
                <a:gd name="T14" fmla="*/ 2147483647 w 522"/>
                <a:gd name="T15" fmla="*/ 2147483647 h 234"/>
                <a:gd name="T16" fmla="*/ 2147483647 w 522"/>
                <a:gd name="T17" fmla="*/ 2147483647 h 234"/>
                <a:gd name="T18" fmla="*/ 2147483647 w 522"/>
                <a:gd name="T19" fmla="*/ 2147483647 h 234"/>
                <a:gd name="T20" fmla="*/ 2147483647 w 522"/>
                <a:gd name="T21" fmla="*/ 2147483647 h 234"/>
                <a:gd name="T22" fmla="*/ 2147483647 w 522"/>
                <a:gd name="T23" fmla="*/ 2147483647 h 234"/>
                <a:gd name="T24" fmla="*/ 2147483647 w 522"/>
                <a:gd name="T25" fmla="*/ 2147483647 h 234"/>
                <a:gd name="T26" fmla="*/ 2147483647 w 522"/>
                <a:gd name="T27" fmla="*/ 2147483647 h 234"/>
                <a:gd name="T28" fmla="*/ 2147483647 w 522"/>
                <a:gd name="T29" fmla="*/ 2147483647 h 234"/>
                <a:gd name="T30" fmla="*/ 2147483647 w 522"/>
                <a:gd name="T31" fmla="*/ 2147483647 h 234"/>
                <a:gd name="T32" fmla="*/ 2147483647 w 522"/>
                <a:gd name="T33" fmla="*/ 2147483647 h 234"/>
                <a:gd name="T34" fmla="*/ 2147483647 w 522"/>
                <a:gd name="T35" fmla="*/ 2147483647 h 234"/>
                <a:gd name="T36" fmla="*/ 2147483647 w 522"/>
                <a:gd name="T37" fmla="*/ 2147483647 h 234"/>
                <a:gd name="T38" fmla="*/ 2147483647 w 522"/>
                <a:gd name="T39" fmla="*/ 2147483647 h 234"/>
                <a:gd name="T40" fmla="*/ 2147483647 w 522"/>
                <a:gd name="T41" fmla="*/ 2147483647 h 234"/>
                <a:gd name="T42" fmla="*/ 2147483647 w 522"/>
                <a:gd name="T43" fmla="*/ 2147483647 h 234"/>
                <a:gd name="T44" fmla="*/ 2147483647 w 522"/>
                <a:gd name="T45" fmla="*/ 2147483647 h 2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2"/>
                <a:gd name="T70" fmla="*/ 0 h 234"/>
                <a:gd name="T71" fmla="*/ 522 w 522"/>
                <a:gd name="T72" fmla="*/ 234 h 2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2" h="234">
                  <a:moveTo>
                    <a:pt x="375" y="68"/>
                  </a:moveTo>
                  <a:cubicBezTo>
                    <a:pt x="375" y="68"/>
                    <a:pt x="417" y="56"/>
                    <a:pt x="451" y="69"/>
                  </a:cubicBezTo>
                  <a:cubicBezTo>
                    <a:pt x="485" y="83"/>
                    <a:pt x="472" y="116"/>
                    <a:pt x="472" y="116"/>
                  </a:cubicBezTo>
                  <a:cubicBezTo>
                    <a:pt x="472" y="116"/>
                    <a:pt x="522" y="120"/>
                    <a:pt x="508" y="159"/>
                  </a:cubicBezTo>
                  <a:cubicBezTo>
                    <a:pt x="493" y="198"/>
                    <a:pt x="440" y="207"/>
                    <a:pt x="440" y="207"/>
                  </a:cubicBezTo>
                  <a:cubicBezTo>
                    <a:pt x="440" y="207"/>
                    <a:pt x="429" y="220"/>
                    <a:pt x="406" y="226"/>
                  </a:cubicBezTo>
                  <a:cubicBezTo>
                    <a:pt x="388" y="231"/>
                    <a:pt x="370" y="233"/>
                    <a:pt x="356" y="228"/>
                  </a:cubicBezTo>
                  <a:cubicBezTo>
                    <a:pt x="345" y="225"/>
                    <a:pt x="328" y="216"/>
                    <a:pt x="328" y="216"/>
                  </a:cubicBezTo>
                  <a:cubicBezTo>
                    <a:pt x="328" y="216"/>
                    <a:pt x="308" y="220"/>
                    <a:pt x="294" y="217"/>
                  </a:cubicBezTo>
                  <a:cubicBezTo>
                    <a:pt x="281" y="214"/>
                    <a:pt x="271" y="209"/>
                    <a:pt x="271" y="209"/>
                  </a:cubicBezTo>
                  <a:cubicBezTo>
                    <a:pt x="271" y="209"/>
                    <a:pt x="259" y="222"/>
                    <a:pt x="237" y="226"/>
                  </a:cubicBezTo>
                  <a:cubicBezTo>
                    <a:pt x="219" y="230"/>
                    <a:pt x="198" y="234"/>
                    <a:pt x="179" y="231"/>
                  </a:cubicBezTo>
                  <a:cubicBezTo>
                    <a:pt x="161" y="228"/>
                    <a:pt x="144" y="221"/>
                    <a:pt x="144" y="221"/>
                  </a:cubicBezTo>
                  <a:cubicBezTo>
                    <a:pt x="144" y="221"/>
                    <a:pt x="115" y="232"/>
                    <a:pt x="85" y="228"/>
                  </a:cubicBezTo>
                  <a:cubicBezTo>
                    <a:pt x="36" y="221"/>
                    <a:pt x="0" y="189"/>
                    <a:pt x="7" y="156"/>
                  </a:cubicBezTo>
                  <a:cubicBezTo>
                    <a:pt x="17" y="113"/>
                    <a:pt x="70" y="101"/>
                    <a:pt x="70" y="101"/>
                  </a:cubicBezTo>
                  <a:cubicBezTo>
                    <a:pt x="70" y="101"/>
                    <a:pt x="68" y="86"/>
                    <a:pt x="79" y="75"/>
                  </a:cubicBezTo>
                  <a:cubicBezTo>
                    <a:pt x="95" y="58"/>
                    <a:pt x="117" y="46"/>
                    <a:pt x="153" y="51"/>
                  </a:cubicBezTo>
                  <a:cubicBezTo>
                    <a:pt x="165" y="52"/>
                    <a:pt x="171" y="60"/>
                    <a:pt x="171" y="60"/>
                  </a:cubicBezTo>
                  <a:cubicBezTo>
                    <a:pt x="171" y="60"/>
                    <a:pt x="169" y="26"/>
                    <a:pt x="211" y="14"/>
                  </a:cubicBezTo>
                  <a:cubicBezTo>
                    <a:pt x="255" y="0"/>
                    <a:pt x="286" y="2"/>
                    <a:pt x="307" y="6"/>
                  </a:cubicBezTo>
                  <a:cubicBezTo>
                    <a:pt x="346" y="12"/>
                    <a:pt x="371" y="25"/>
                    <a:pt x="377" y="44"/>
                  </a:cubicBezTo>
                  <a:cubicBezTo>
                    <a:pt x="381" y="57"/>
                    <a:pt x="375" y="68"/>
                    <a:pt x="375" y="68"/>
                  </a:cubicBezTo>
                  <a:close/>
                </a:path>
              </a:pathLst>
            </a:custGeom>
            <a:solidFill>
              <a:srgbClr val="FFFFFF"/>
            </a:solidFill>
            <a:ln w="19050">
              <a:solidFill>
                <a:srgbClr val="666666"/>
              </a:solidFill>
              <a:round/>
              <a:headEnd/>
              <a:tailEnd/>
            </a:ln>
          </p:spPr>
          <p:txBody>
            <a:bodyPr anchor="ctr"/>
            <a:lstStyle/>
            <a:p>
              <a:pPr algn="ctr" defTabSz="1088776">
                <a:defRPr/>
              </a:pPr>
              <a:br>
                <a:rPr lang="en-US" sz="500" b="1" kern="0" dirty="0">
                  <a:solidFill>
                    <a:srgbClr val="000000"/>
                  </a:solidFill>
                  <a:latin typeface="Arial"/>
                  <a:ea typeface="Arial Unicode MS" pitchFamily="34" charset="-128"/>
                  <a:cs typeface="Arial"/>
                </a:rPr>
              </a:br>
              <a:r>
                <a:rPr lang="en-US" sz="600" kern="0" dirty="0">
                  <a:solidFill>
                    <a:srgbClr val="CCCCCC">
                      <a:lumMod val="50000"/>
                    </a:srgbClr>
                  </a:solidFill>
                  <a:latin typeface="Arial"/>
                  <a:ea typeface="Arial Unicode MS" pitchFamily="34" charset="-128"/>
                  <a:cs typeface="Arial"/>
                </a:rPr>
                <a:t>Non SAP </a:t>
              </a:r>
              <a:br>
                <a:rPr lang="en-US" sz="600" kern="0" dirty="0">
                  <a:solidFill>
                    <a:srgbClr val="CCCCCC">
                      <a:lumMod val="50000"/>
                    </a:srgbClr>
                  </a:solidFill>
                  <a:latin typeface="Arial"/>
                  <a:ea typeface="Arial Unicode MS" pitchFamily="34" charset="-128"/>
                  <a:cs typeface="Arial"/>
                </a:rPr>
              </a:br>
              <a:r>
                <a:rPr lang="en-US" sz="600" kern="0" dirty="0">
                  <a:solidFill>
                    <a:srgbClr val="CCCCCC">
                      <a:lumMod val="50000"/>
                    </a:srgbClr>
                  </a:solidFill>
                  <a:latin typeface="Arial"/>
                  <a:ea typeface="Arial Unicode MS" pitchFamily="34" charset="-128"/>
                  <a:cs typeface="Arial"/>
                </a:rPr>
                <a:t>Cloud Apps</a:t>
              </a:r>
            </a:p>
          </p:txBody>
        </p:sp>
        <p:sp>
          <p:nvSpPr>
            <p:cNvPr id="252" name="Rectangle 251">
              <a:extLst>
                <a:ext uri="{FF2B5EF4-FFF2-40B4-BE49-F238E27FC236}">
                  <a16:creationId xmlns:a16="http://schemas.microsoft.com/office/drawing/2014/main" id="{EC3CA843-3502-4681-AA61-B8F6A5EF42BF}"/>
                </a:ext>
              </a:extLst>
            </p:cNvPr>
            <p:cNvSpPr/>
            <p:nvPr/>
          </p:nvSpPr>
          <p:spPr bwMode="gray">
            <a:xfrm>
              <a:off x="2744893" y="2473650"/>
              <a:ext cx="915352" cy="189453"/>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Cloud2Cloud</a:t>
              </a:r>
            </a:p>
          </p:txBody>
        </p:sp>
        <p:sp>
          <p:nvSpPr>
            <p:cNvPr id="253" name="TextBox 45">
              <a:extLst>
                <a:ext uri="{FF2B5EF4-FFF2-40B4-BE49-F238E27FC236}">
                  <a16:creationId xmlns:a16="http://schemas.microsoft.com/office/drawing/2014/main" id="{D3A726BA-DCC0-4862-A9B2-E264A52DE8B4}"/>
                </a:ext>
              </a:extLst>
            </p:cNvPr>
            <p:cNvSpPr txBox="1">
              <a:spLocks noChangeArrowheads="1"/>
            </p:cNvSpPr>
            <p:nvPr/>
          </p:nvSpPr>
          <p:spPr bwMode="auto">
            <a:xfrm>
              <a:off x="489636" y="2114177"/>
              <a:ext cx="653682" cy="288147"/>
            </a:xfrm>
            <a:prstGeom prst="rect">
              <a:avLst/>
            </a:prstGeom>
            <a:noFill/>
            <a:ln w="9525">
              <a:noFill/>
              <a:miter lim="800000"/>
              <a:headEnd/>
              <a:tailEnd/>
            </a:ln>
          </p:spPr>
          <p:txBody>
            <a:bodyPr wrap="square" lIns="36000" tIns="36000" rIns="36000" bIns="36000">
              <a:spAutoFit/>
            </a:bodyPr>
            <a:lstStyle/>
            <a:p>
              <a:pPr algn="ctr" defTabSz="1088776">
                <a:buClr>
                  <a:srgbClr val="F0AB00"/>
                </a:buClr>
                <a:buSzPct val="80000"/>
                <a:buFont typeface="Wingdings" pitchFamily="2" charset="2"/>
                <a:buNone/>
                <a:defRPr/>
              </a:pPr>
              <a:r>
                <a:rPr lang="en-US" sz="700" kern="0" dirty="0">
                  <a:solidFill>
                    <a:srgbClr val="000000"/>
                  </a:solidFill>
                  <a:latin typeface="Arial"/>
                  <a:cs typeface="Arial"/>
                </a:rPr>
                <a:t>User-Centric Applications</a:t>
              </a:r>
            </a:p>
          </p:txBody>
        </p:sp>
        <p:cxnSp>
          <p:nvCxnSpPr>
            <p:cNvPr id="254" name="Straight Arrow Connector 18">
              <a:extLst>
                <a:ext uri="{FF2B5EF4-FFF2-40B4-BE49-F238E27FC236}">
                  <a16:creationId xmlns:a16="http://schemas.microsoft.com/office/drawing/2014/main" id="{78842BE1-9F1D-4A46-AC7C-9855A8F53EEC}"/>
                </a:ext>
              </a:extLst>
            </p:cNvPr>
            <p:cNvCxnSpPr>
              <a:cxnSpLocks noChangeShapeType="1"/>
              <a:stCxn id="128" idx="1"/>
            </p:cNvCxnSpPr>
            <p:nvPr/>
          </p:nvCxnSpPr>
          <p:spPr bwMode="auto">
            <a:xfrm rot="10800000">
              <a:off x="2925135" y="3051267"/>
              <a:ext cx="620760" cy="177410"/>
            </a:xfrm>
            <a:prstGeom prst="bentConnector3">
              <a:avLst>
                <a:gd name="adj1" fmla="val 50000"/>
              </a:avLst>
            </a:prstGeom>
            <a:noFill/>
            <a:ln w="38100" algn="ctr">
              <a:solidFill>
                <a:srgbClr val="F0AB00"/>
              </a:solidFill>
              <a:round/>
              <a:headEnd type="triangle" w="med" len="med"/>
              <a:tailEnd type="triangle" w="med" len="med"/>
            </a:ln>
          </p:spPr>
        </p:cxnSp>
        <p:cxnSp>
          <p:nvCxnSpPr>
            <p:cNvPr id="255" name="Straight Arrow Connector 18">
              <a:extLst>
                <a:ext uri="{FF2B5EF4-FFF2-40B4-BE49-F238E27FC236}">
                  <a16:creationId xmlns:a16="http://schemas.microsoft.com/office/drawing/2014/main" id="{3CE9BBB6-0F13-418E-BC9A-71C58E0C97E5}"/>
                </a:ext>
              </a:extLst>
            </p:cNvPr>
            <p:cNvCxnSpPr>
              <a:cxnSpLocks noChangeShapeType="1"/>
            </p:cNvCxnSpPr>
            <p:nvPr/>
          </p:nvCxnSpPr>
          <p:spPr bwMode="auto">
            <a:xfrm>
              <a:off x="4207579" y="3396396"/>
              <a:ext cx="0" cy="498990"/>
            </a:xfrm>
            <a:prstGeom prst="straightConnector1">
              <a:avLst/>
            </a:prstGeom>
            <a:noFill/>
            <a:ln w="38100" algn="ctr">
              <a:solidFill>
                <a:srgbClr val="FFFFFF">
                  <a:lumMod val="50000"/>
                </a:srgbClr>
              </a:solidFill>
              <a:round/>
              <a:headEnd type="triangle" w="med" len="med"/>
              <a:tailEnd type="triangle" w="med" len="med"/>
            </a:ln>
          </p:spPr>
        </p:cxnSp>
        <p:sp>
          <p:nvSpPr>
            <p:cNvPr id="256" name="Rectangle 255">
              <a:extLst>
                <a:ext uri="{FF2B5EF4-FFF2-40B4-BE49-F238E27FC236}">
                  <a16:creationId xmlns:a16="http://schemas.microsoft.com/office/drawing/2014/main" id="{78C37B76-6ED7-4209-B557-99A076164D61}"/>
                </a:ext>
              </a:extLst>
            </p:cNvPr>
            <p:cNvSpPr/>
            <p:nvPr/>
          </p:nvSpPr>
          <p:spPr>
            <a:xfrm>
              <a:off x="1930338"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lIns="36000" r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Business Suite</a:t>
              </a:r>
            </a:p>
          </p:txBody>
        </p:sp>
        <p:sp>
          <p:nvSpPr>
            <p:cNvPr id="257" name="Rectangle 256">
              <a:extLst>
                <a:ext uri="{FF2B5EF4-FFF2-40B4-BE49-F238E27FC236}">
                  <a16:creationId xmlns:a16="http://schemas.microsoft.com/office/drawing/2014/main" id="{EB3024D7-A757-48C8-956E-D6EF58B4180B}"/>
                </a:ext>
              </a:extLst>
            </p:cNvPr>
            <p:cNvSpPr/>
            <p:nvPr/>
          </p:nvSpPr>
          <p:spPr>
            <a:xfrm>
              <a:off x="2812878"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sp>
          <p:nvSpPr>
            <p:cNvPr id="258" name="Rectangle 257">
              <a:extLst>
                <a:ext uri="{FF2B5EF4-FFF2-40B4-BE49-F238E27FC236}">
                  <a16:creationId xmlns:a16="http://schemas.microsoft.com/office/drawing/2014/main" id="{A181062D-9BC5-43E3-8CD9-FD006CD3C61B}"/>
                </a:ext>
              </a:extLst>
            </p:cNvPr>
            <p:cNvSpPr/>
            <p:nvPr/>
          </p:nvSpPr>
          <p:spPr>
            <a:xfrm>
              <a:off x="3849345"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Non</a:t>
              </a:r>
              <a:b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b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SAP</a:t>
              </a:r>
            </a:p>
          </p:txBody>
        </p:sp>
        <p:sp>
          <p:nvSpPr>
            <p:cNvPr id="259" name="Oval 258">
              <a:extLst>
                <a:ext uri="{FF2B5EF4-FFF2-40B4-BE49-F238E27FC236}">
                  <a16:creationId xmlns:a16="http://schemas.microsoft.com/office/drawing/2014/main" id="{96C37D5B-88AD-40DE-A7FE-D265F01F1ED8}"/>
                </a:ext>
              </a:extLst>
            </p:cNvPr>
            <p:cNvSpPr/>
            <p:nvPr/>
          </p:nvSpPr>
          <p:spPr bwMode="gray">
            <a:xfrm rot="16200000">
              <a:off x="654790" y="4144037"/>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60" name="Oval 259">
              <a:extLst>
                <a:ext uri="{FF2B5EF4-FFF2-40B4-BE49-F238E27FC236}">
                  <a16:creationId xmlns:a16="http://schemas.microsoft.com/office/drawing/2014/main" id="{DD1597A0-C530-4F80-894C-CEA165BE9063}"/>
                </a:ext>
              </a:extLst>
            </p:cNvPr>
            <p:cNvSpPr/>
            <p:nvPr/>
          </p:nvSpPr>
          <p:spPr bwMode="gray">
            <a:xfrm rot="16200000">
              <a:off x="5344039" y="3644253"/>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61" name="Oval 260">
              <a:extLst>
                <a:ext uri="{FF2B5EF4-FFF2-40B4-BE49-F238E27FC236}">
                  <a16:creationId xmlns:a16="http://schemas.microsoft.com/office/drawing/2014/main" id="{4E176387-7808-4269-B265-F058D9F901C8}"/>
                </a:ext>
              </a:extLst>
            </p:cNvPr>
            <p:cNvSpPr/>
            <p:nvPr/>
          </p:nvSpPr>
          <p:spPr bwMode="gray">
            <a:xfrm rot="16200000">
              <a:off x="5344039" y="3197900"/>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62" name="Oval 261">
              <a:extLst>
                <a:ext uri="{FF2B5EF4-FFF2-40B4-BE49-F238E27FC236}">
                  <a16:creationId xmlns:a16="http://schemas.microsoft.com/office/drawing/2014/main" id="{682D5ECF-958E-4A5E-B27C-CFC3DA0B2A1E}"/>
                </a:ext>
              </a:extLst>
            </p:cNvPr>
            <p:cNvSpPr/>
            <p:nvPr/>
          </p:nvSpPr>
          <p:spPr bwMode="gray">
            <a:xfrm rot="16200000">
              <a:off x="5344039" y="2751546"/>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63" name="Oval 262">
              <a:extLst>
                <a:ext uri="{FF2B5EF4-FFF2-40B4-BE49-F238E27FC236}">
                  <a16:creationId xmlns:a16="http://schemas.microsoft.com/office/drawing/2014/main" id="{1F6537FB-5CA1-438D-976D-0DA189E2758E}"/>
                </a:ext>
              </a:extLst>
            </p:cNvPr>
            <p:cNvSpPr/>
            <p:nvPr/>
          </p:nvSpPr>
          <p:spPr bwMode="gray">
            <a:xfrm rot="16200000">
              <a:off x="5344039" y="4090608"/>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64" name="TextBox 263">
              <a:extLst>
                <a:ext uri="{FF2B5EF4-FFF2-40B4-BE49-F238E27FC236}">
                  <a16:creationId xmlns:a16="http://schemas.microsoft.com/office/drawing/2014/main" id="{B254C078-1B4F-44B2-9A6F-311348067BD1}"/>
                </a:ext>
              </a:extLst>
            </p:cNvPr>
            <p:cNvSpPr txBox="1"/>
            <p:nvPr/>
          </p:nvSpPr>
          <p:spPr>
            <a:xfrm>
              <a:off x="2658527" y="2565585"/>
              <a:ext cx="509440" cy="276291"/>
            </a:xfrm>
            <a:prstGeom prst="rect">
              <a:avLst/>
            </a:prstGeom>
            <a:noFill/>
          </p:spPr>
          <p:txBody>
            <a:bodyPr wrap="square" rtlCol="0">
              <a:spAutoFit/>
            </a:bodyPr>
            <a:lstStyle/>
            <a:p>
              <a:pPr defTabSz="1088776"/>
              <a:r>
                <a:rPr lang="en-US" sz="1200" dirty="0">
                  <a:solidFill>
                    <a:srgbClr val="000000"/>
                  </a:solidFill>
                  <a:latin typeface="Arial" panose="020B0604020202020204" pitchFamily="34" charset="0"/>
                  <a:cs typeface="Arial" panose="020B0604020202020204" pitchFamily="34" charset="0"/>
                </a:rPr>
                <a:t>…</a:t>
              </a:r>
            </a:p>
          </p:txBody>
        </p:sp>
        <p:sp>
          <p:nvSpPr>
            <p:cNvPr id="265" name="TextBox 264">
              <a:extLst>
                <a:ext uri="{FF2B5EF4-FFF2-40B4-BE49-F238E27FC236}">
                  <a16:creationId xmlns:a16="http://schemas.microsoft.com/office/drawing/2014/main" id="{BC805ACF-A61A-455A-BC23-4FFB625F2A4E}"/>
                </a:ext>
              </a:extLst>
            </p:cNvPr>
            <p:cNvSpPr txBox="1"/>
            <p:nvPr/>
          </p:nvSpPr>
          <p:spPr>
            <a:xfrm>
              <a:off x="2225278" y="2747039"/>
              <a:ext cx="655254" cy="199544"/>
            </a:xfrm>
            <a:prstGeom prst="rect">
              <a:avLst/>
            </a:prstGeom>
            <a:noFill/>
          </p:spPr>
          <p:txBody>
            <a:bodyPr wrap="square" rtlCol="0">
              <a:spAutoFit/>
            </a:bodyPr>
            <a:lstStyle/>
            <a:p>
              <a:pPr defTabSz="1088776"/>
              <a:r>
                <a:rPr lang="en-US" sz="700" dirty="0">
                  <a:solidFill>
                    <a:srgbClr val="000000">
                      <a:lumMod val="65000"/>
                      <a:lumOff val="35000"/>
                    </a:srgbClr>
                  </a:solidFill>
                  <a:latin typeface="Arial" panose="020B0604020202020204" pitchFamily="34" charset="0"/>
                  <a:cs typeface="Arial" panose="020B0604020202020204" pitchFamily="34" charset="0"/>
                </a:rPr>
                <a:t>C/4 HANA</a:t>
              </a:r>
            </a:p>
          </p:txBody>
        </p:sp>
        <p:pic>
          <p:nvPicPr>
            <p:cNvPr id="266" name="Picture 265">
              <a:extLst>
                <a:ext uri="{FF2B5EF4-FFF2-40B4-BE49-F238E27FC236}">
                  <a16:creationId xmlns:a16="http://schemas.microsoft.com/office/drawing/2014/main" id="{883E244C-A1F0-475C-A71B-080A81CF686C}"/>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2853628" y="4350900"/>
              <a:ext cx="441765" cy="81004"/>
            </a:xfrm>
            <a:prstGeom prst="rect">
              <a:avLst/>
            </a:prstGeom>
            <a:solidFill>
              <a:srgbClr val="FFFFFF"/>
            </a:solidFill>
            <a:ln>
              <a:solidFill>
                <a:srgbClr val="FFFFFF"/>
              </a:solidFill>
            </a:ln>
          </p:spPr>
        </p:pic>
        <p:pic>
          <p:nvPicPr>
            <p:cNvPr id="267" name="Picture 266">
              <a:extLst>
                <a:ext uri="{FF2B5EF4-FFF2-40B4-BE49-F238E27FC236}">
                  <a16:creationId xmlns:a16="http://schemas.microsoft.com/office/drawing/2014/main" id="{A709911C-A8E4-476E-9250-B97E8CDBC759}"/>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1962709" y="3010787"/>
              <a:ext cx="441765" cy="81004"/>
            </a:xfrm>
            <a:prstGeom prst="rect">
              <a:avLst/>
            </a:prstGeom>
            <a:solidFill>
              <a:srgbClr val="FFFFFF"/>
            </a:solidFill>
            <a:ln>
              <a:solidFill>
                <a:srgbClr val="FFFFFF"/>
              </a:solidFill>
            </a:ln>
          </p:spPr>
        </p:pic>
        <p:pic>
          <p:nvPicPr>
            <p:cNvPr id="268" name="Picture 267" descr="SAP_grad_R_pref.png">
              <a:extLst>
                <a:ext uri="{FF2B5EF4-FFF2-40B4-BE49-F238E27FC236}">
                  <a16:creationId xmlns:a16="http://schemas.microsoft.com/office/drawing/2014/main" id="{043447BD-6EBA-4643-B960-9CA9B3EDE83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08366" y="3941916"/>
              <a:ext cx="444929" cy="239248"/>
            </a:xfrm>
            <a:prstGeom prst="rect">
              <a:avLst/>
            </a:prstGeom>
            <a:noFill/>
            <a:ln>
              <a:noFill/>
            </a:ln>
          </p:spPr>
        </p:pic>
        <p:pic>
          <p:nvPicPr>
            <p:cNvPr id="269" name="Picture 268" descr="SAP_grad_R_pref.png">
              <a:extLst>
                <a:ext uri="{FF2B5EF4-FFF2-40B4-BE49-F238E27FC236}">
                  <a16:creationId xmlns:a16="http://schemas.microsoft.com/office/drawing/2014/main" id="{9BDED963-0699-4AB1-8D28-129F4E00A74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92164" y="2170050"/>
              <a:ext cx="444929" cy="239248"/>
            </a:xfrm>
            <a:prstGeom prst="rect">
              <a:avLst/>
            </a:prstGeom>
            <a:noFill/>
            <a:ln>
              <a:noFill/>
            </a:ln>
          </p:spPr>
        </p:pic>
        <p:sp>
          <p:nvSpPr>
            <p:cNvPr id="270" name="Rectangle 269">
              <a:extLst>
                <a:ext uri="{FF2B5EF4-FFF2-40B4-BE49-F238E27FC236}">
                  <a16:creationId xmlns:a16="http://schemas.microsoft.com/office/drawing/2014/main" id="{8E0C3CD0-3DEA-4195-B096-B9128CB672AD}"/>
                </a:ext>
              </a:extLst>
            </p:cNvPr>
            <p:cNvSpPr/>
            <p:nvPr/>
          </p:nvSpPr>
          <p:spPr bwMode="gray">
            <a:xfrm>
              <a:off x="2672338"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User Integration</a:t>
              </a:r>
            </a:p>
          </p:txBody>
        </p:sp>
        <p:sp>
          <p:nvSpPr>
            <p:cNvPr id="271" name="Rectangle 270">
              <a:extLst>
                <a:ext uri="{FF2B5EF4-FFF2-40B4-BE49-F238E27FC236}">
                  <a16:creationId xmlns:a16="http://schemas.microsoft.com/office/drawing/2014/main" id="{5BD4DAC3-D206-4992-9F13-35434D5D3668}"/>
                </a:ext>
              </a:extLst>
            </p:cNvPr>
            <p:cNvSpPr/>
            <p:nvPr/>
          </p:nvSpPr>
          <p:spPr bwMode="gray">
            <a:xfrm>
              <a:off x="1580023" y="5233801"/>
              <a:ext cx="971025" cy="633722"/>
            </a:xfrm>
            <a:prstGeom prst="rect">
              <a:avLst/>
            </a:prstGeom>
            <a:solidFill>
              <a:srgbClr val="F0AB00"/>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Data </a:t>
              </a:r>
              <a:br>
                <a:rPr lang="en-US" sz="1200" kern="0" dirty="0">
                  <a:solidFill>
                    <a:srgbClr val="FFFFFF"/>
                  </a:solidFill>
                  <a:latin typeface="Arial" panose="020B0604020202020204" pitchFamily="34" charset="0"/>
                  <a:cs typeface="Arial" panose="020B0604020202020204" pitchFamily="34" charset="0"/>
                </a:rPr>
              </a:br>
              <a:r>
                <a:rPr lang="en-US" sz="1200" kern="0" dirty="0">
                  <a:solidFill>
                    <a:srgbClr val="FFFFFF"/>
                  </a:solidFill>
                  <a:latin typeface="Arial" panose="020B0604020202020204" pitchFamily="34" charset="0"/>
                  <a:cs typeface="Arial" panose="020B0604020202020204" pitchFamily="34" charset="0"/>
                </a:rPr>
                <a:t>Integration</a:t>
              </a:r>
            </a:p>
          </p:txBody>
        </p:sp>
        <p:sp>
          <p:nvSpPr>
            <p:cNvPr id="272" name="Rectangle 271">
              <a:extLst>
                <a:ext uri="{FF2B5EF4-FFF2-40B4-BE49-F238E27FC236}">
                  <a16:creationId xmlns:a16="http://schemas.microsoft.com/office/drawing/2014/main" id="{75E10917-635B-411D-8A0C-11C0A6A58EF2}"/>
                </a:ext>
              </a:extLst>
            </p:cNvPr>
            <p:cNvSpPr/>
            <p:nvPr/>
          </p:nvSpPr>
          <p:spPr bwMode="gray">
            <a:xfrm>
              <a:off x="3764653"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Thing</a:t>
              </a:r>
              <a:br>
                <a:rPr lang="en-US" sz="1200" kern="0" dirty="0">
                  <a:solidFill>
                    <a:srgbClr val="FFFFFF"/>
                  </a:solidFill>
                  <a:latin typeface="Arial" panose="020B0604020202020204" pitchFamily="34" charset="0"/>
                  <a:cs typeface="Arial" panose="020B0604020202020204" pitchFamily="34" charset="0"/>
                </a:rPr>
              </a:br>
              <a:r>
                <a:rPr lang="en-US" sz="1200" kern="0" dirty="0">
                  <a:solidFill>
                    <a:srgbClr val="FFFFFF"/>
                  </a:solidFill>
                  <a:latin typeface="Arial" panose="020B0604020202020204" pitchFamily="34" charset="0"/>
                  <a:cs typeface="Arial" panose="020B0604020202020204" pitchFamily="34" charset="0"/>
                </a:rPr>
                <a:t>Integration</a:t>
              </a:r>
            </a:p>
          </p:txBody>
        </p:sp>
        <p:sp>
          <p:nvSpPr>
            <p:cNvPr id="273" name="Rectangle 272">
              <a:extLst>
                <a:ext uri="{FF2B5EF4-FFF2-40B4-BE49-F238E27FC236}">
                  <a16:creationId xmlns:a16="http://schemas.microsoft.com/office/drawing/2014/main" id="{81352A51-7BDB-4D68-9B2C-959BA6453527}"/>
                </a:ext>
              </a:extLst>
            </p:cNvPr>
            <p:cNvSpPr/>
            <p:nvPr/>
          </p:nvSpPr>
          <p:spPr bwMode="gray">
            <a:xfrm>
              <a:off x="4856967"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Cross Use Cases</a:t>
              </a:r>
            </a:p>
          </p:txBody>
        </p:sp>
        <p:cxnSp>
          <p:nvCxnSpPr>
            <p:cNvPr id="274" name="Straight Arrow Connector 18">
              <a:extLst>
                <a:ext uri="{FF2B5EF4-FFF2-40B4-BE49-F238E27FC236}">
                  <a16:creationId xmlns:a16="http://schemas.microsoft.com/office/drawing/2014/main" id="{7E60133C-06D6-4BD2-9532-88767D7EE852}"/>
                </a:ext>
              </a:extLst>
            </p:cNvPr>
            <p:cNvCxnSpPr>
              <a:cxnSpLocks noChangeShapeType="1"/>
            </p:cNvCxnSpPr>
            <p:nvPr/>
          </p:nvCxnSpPr>
          <p:spPr bwMode="auto">
            <a:xfrm>
              <a:off x="2330486" y="3395683"/>
              <a:ext cx="0" cy="492543"/>
            </a:xfrm>
            <a:prstGeom prst="straightConnector1">
              <a:avLst/>
            </a:prstGeom>
            <a:noFill/>
            <a:ln w="38100" algn="ctr">
              <a:solidFill>
                <a:srgbClr val="FFFFFF">
                  <a:lumMod val="50000"/>
                </a:srgbClr>
              </a:solidFill>
              <a:round/>
              <a:headEnd type="triangle" w="med" len="med"/>
              <a:tailEnd type="triangle" w="med" len="med"/>
            </a:ln>
          </p:spPr>
        </p:cxnSp>
        <p:cxnSp>
          <p:nvCxnSpPr>
            <p:cNvPr id="275" name="Straight Arrow Connector 18">
              <a:extLst>
                <a:ext uri="{FF2B5EF4-FFF2-40B4-BE49-F238E27FC236}">
                  <a16:creationId xmlns:a16="http://schemas.microsoft.com/office/drawing/2014/main" id="{8C37A276-B186-4BCC-87FE-623DCD5C0945}"/>
                </a:ext>
              </a:extLst>
            </p:cNvPr>
            <p:cNvCxnSpPr>
              <a:cxnSpLocks noChangeShapeType="1"/>
            </p:cNvCxnSpPr>
            <p:nvPr/>
          </p:nvCxnSpPr>
          <p:spPr bwMode="auto">
            <a:xfrm flipH="1">
              <a:off x="2892385" y="2810396"/>
              <a:ext cx="767860" cy="0"/>
            </a:xfrm>
            <a:prstGeom prst="straightConnector1">
              <a:avLst/>
            </a:prstGeom>
            <a:noFill/>
            <a:ln w="38100" algn="ctr">
              <a:solidFill>
                <a:srgbClr val="FFFFFF">
                  <a:lumMod val="50000"/>
                </a:srgbClr>
              </a:solidFill>
              <a:round/>
              <a:headEnd type="triangle" w="med" len="med"/>
              <a:tailEnd type="triangle" w="med" len="med"/>
            </a:ln>
          </p:spPr>
        </p:cxnSp>
        <p:sp>
          <p:nvSpPr>
            <p:cNvPr id="276" name="Rectangle 275">
              <a:extLst>
                <a:ext uri="{FF2B5EF4-FFF2-40B4-BE49-F238E27FC236}">
                  <a16:creationId xmlns:a16="http://schemas.microsoft.com/office/drawing/2014/main" id="{38E04D6D-BF63-49BD-951D-3551F8C50076}"/>
                </a:ext>
              </a:extLst>
            </p:cNvPr>
            <p:cNvSpPr/>
            <p:nvPr/>
          </p:nvSpPr>
          <p:spPr bwMode="gray">
            <a:xfrm>
              <a:off x="487708"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Process Integration</a:t>
              </a:r>
            </a:p>
          </p:txBody>
        </p:sp>
        <p:grpSp>
          <p:nvGrpSpPr>
            <p:cNvPr id="277" name="Group 276">
              <a:extLst>
                <a:ext uri="{FF2B5EF4-FFF2-40B4-BE49-F238E27FC236}">
                  <a16:creationId xmlns:a16="http://schemas.microsoft.com/office/drawing/2014/main" id="{D6BE48D4-116D-427D-80E6-62469FCE68E2}"/>
                </a:ext>
              </a:extLst>
            </p:cNvPr>
            <p:cNvGrpSpPr/>
            <p:nvPr/>
          </p:nvGrpSpPr>
          <p:grpSpPr>
            <a:xfrm>
              <a:off x="487708" y="2472384"/>
              <a:ext cx="4093471" cy="3392842"/>
              <a:chOff x="487708" y="2472384"/>
              <a:chExt cx="4093471" cy="3392842"/>
            </a:xfrm>
          </p:grpSpPr>
          <p:grpSp>
            <p:nvGrpSpPr>
              <p:cNvPr id="286" name="Group 285">
                <a:extLst>
                  <a:ext uri="{FF2B5EF4-FFF2-40B4-BE49-F238E27FC236}">
                    <a16:creationId xmlns:a16="http://schemas.microsoft.com/office/drawing/2014/main" id="{046DCA14-CD92-4C78-8FA8-9898660EBA9A}"/>
                  </a:ext>
                </a:extLst>
              </p:cNvPr>
              <p:cNvGrpSpPr/>
              <p:nvPr/>
            </p:nvGrpSpPr>
            <p:grpSpPr>
              <a:xfrm>
                <a:off x="2332199" y="2472384"/>
                <a:ext cx="2248980" cy="1423002"/>
                <a:chOff x="2332199" y="2472384"/>
                <a:chExt cx="2248980" cy="1423002"/>
              </a:xfrm>
            </p:grpSpPr>
            <p:sp>
              <p:nvSpPr>
                <p:cNvPr id="288" name="Rectangle 287">
                  <a:extLst>
                    <a:ext uri="{FF2B5EF4-FFF2-40B4-BE49-F238E27FC236}">
                      <a16:creationId xmlns:a16="http://schemas.microsoft.com/office/drawing/2014/main" id="{7BBE560A-A2AA-46DC-94B5-6755B7C6DC04}"/>
                    </a:ext>
                  </a:extLst>
                </p:cNvPr>
                <p:cNvSpPr/>
                <p:nvPr/>
              </p:nvSpPr>
              <p:spPr bwMode="gray">
                <a:xfrm>
                  <a:off x="2746740" y="2472384"/>
                  <a:ext cx="915352" cy="189453"/>
                </a:xfrm>
                <a:prstGeom prst="rect">
                  <a:avLst/>
                </a:prstGeom>
                <a:solidFill>
                  <a:srgbClr val="F0AB0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Cloud2Cloud</a:t>
                  </a:r>
                </a:p>
              </p:txBody>
            </p:sp>
            <p:sp>
              <p:nvSpPr>
                <p:cNvPr id="289" name="Rectangle 288">
                  <a:extLst>
                    <a:ext uri="{FF2B5EF4-FFF2-40B4-BE49-F238E27FC236}">
                      <a16:creationId xmlns:a16="http://schemas.microsoft.com/office/drawing/2014/main" id="{FDC0F7EF-33C7-4388-8AAE-44328D0D4288}"/>
                    </a:ext>
                  </a:extLst>
                </p:cNvPr>
                <p:cNvSpPr/>
                <p:nvPr/>
              </p:nvSpPr>
              <p:spPr bwMode="gray">
                <a:xfrm>
                  <a:off x="2403813" y="3517769"/>
                  <a:ext cx="1127818" cy="221018"/>
                </a:xfrm>
                <a:prstGeom prst="rect">
                  <a:avLst/>
                </a:prstGeom>
                <a:solidFill>
                  <a:srgbClr val="F0AB0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OnPremise2Cloud</a:t>
                  </a:r>
                </a:p>
              </p:txBody>
            </p:sp>
            <p:sp>
              <p:nvSpPr>
                <p:cNvPr id="290" name="Rectangle 289">
                  <a:extLst>
                    <a:ext uri="{FF2B5EF4-FFF2-40B4-BE49-F238E27FC236}">
                      <a16:creationId xmlns:a16="http://schemas.microsoft.com/office/drawing/2014/main" id="{9D1A04C3-6B7A-477D-A7A9-BCD0E356E7ED}"/>
                    </a:ext>
                  </a:extLst>
                </p:cNvPr>
                <p:cNvSpPr/>
                <p:nvPr/>
              </p:nvSpPr>
              <p:spPr bwMode="gray">
                <a:xfrm>
                  <a:off x="3753035" y="3518387"/>
                  <a:ext cx="325094" cy="221848"/>
                </a:xfrm>
                <a:prstGeom prst="rect">
                  <a:avLst/>
                </a:prstGeom>
                <a:solidFill>
                  <a:srgbClr val="F0AB0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B2B</a:t>
                  </a:r>
                </a:p>
              </p:txBody>
            </p:sp>
            <p:sp>
              <p:nvSpPr>
                <p:cNvPr id="291" name="Rectangle 290">
                  <a:extLst>
                    <a:ext uri="{FF2B5EF4-FFF2-40B4-BE49-F238E27FC236}">
                      <a16:creationId xmlns:a16="http://schemas.microsoft.com/office/drawing/2014/main" id="{70C217A4-8429-40CF-B810-786E72F961F5}"/>
                    </a:ext>
                  </a:extLst>
                </p:cNvPr>
                <p:cNvSpPr/>
                <p:nvPr/>
              </p:nvSpPr>
              <p:spPr bwMode="gray">
                <a:xfrm>
                  <a:off x="4256085" y="3519297"/>
                  <a:ext cx="325094" cy="213496"/>
                </a:xfrm>
                <a:prstGeom prst="rect">
                  <a:avLst/>
                </a:prstGeom>
                <a:solidFill>
                  <a:srgbClr val="F0AB0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B2G</a:t>
                  </a:r>
                </a:p>
              </p:txBody>
            </p:sp>
            <p:cxnSp>
              <p:nvCxnSpPr>
                <p:cNvPr id="292" name="Straight Arrow Connector 18">
                  <a:extLst>
                    <a:ext uri="{FF2B5EF4-FFF2-40B4-BE49-F238E27FC236}">
                      <a16:creationId xmlns:a16="http://schemas.microsoft.com/office/drawing/2014/main" id="{4874C2B4-C566-4FC0-8E2E-2B40ADB4216E}"/>
                    </a:ext>
                  </a:extLst>
                </p:cNvPr>
                <p:cNvCxnSpPr>
                  <a:cxnSpLocks noChangeShapeType="1"/>
                </p:cNvCxnSpPr>
                <p:nvPr/>
              </p:nvCxnSpPr>
              <p:spPr bwMode="auto">
                <a:xfrm>
                  <a:off x="3690523" y="3396396"/>
                  <a:ext cx="0" cy="498990"/>
                </a:xfrm>
                <a:prstGeom prst="straightConnector1">
                  <a:avLst/>
                </a:prstGeom>
                <a:noFill/>
                <a:ln w="38100" algn="ctr">
                  <a:solidFill>
                    <a:srgbClr val="F0AB00"/>
                  </a:solidFill>
                  <a:round/>
                  <a:headEnd type="triangle" w="med" len="med"/>
                  <a:tailEnd type="triangle" w="med" len="med"/>
                </a:ln>
              </p:spPr>
            </p:cxnSp>
            <p:cxnSp>
              <p:nvCxnSpPr>
                <p:cNvPr id="293" name="Straight Arrow Connector 18">
                  <a:extLst>
                    <a:ext uri="{FF2B5EF4-FFF2-40B4-BE49-F238E27FC236}">
                      <a16:creationId xmlns:a16="http://schemas.microsoft.com/office/drawing/2014/main" id="{8BD7BC04-1FC8-4A28-ABB8-EB52E1357BAA}"/>
                    </a:ext>
                  </a:extLst>
                </p:cNvPr>
                <p:cNvCxnSpPr>
                  <a:cxnSpLocks noChangeShapeType="1"/>
                </p:cNvCxnSpPr>
                <p:nvPr/>
              </p:nvCxnSpPr>
              <p:spPr bwMode="auto">
                <a:xfrm>
                  <a:off x="4206378" y="3396396"/>
                  <a:ext cx="0" cy="498990"/>
                </a:xfrm>
                <a:prstGeom prst="straightConnector1">
                  <a:avLst/>
                </a:prstGeom>
                <a:noFill/>
                <a:ln w="38100" algn="ctr">
                  <a:solidFill>
                    <a:srgbClr val="F0AB00"/>
                  </a:solidFill>
                  <a:round/>
                  <a:headEnd type="triangle" w="med" len="med"/>
                  <a:tailEnd type="triangle" w="med" len="med"/>
                </a:ln>
              </p:spPr>
            </p:cxnSp>
            <p:cxnSp>
              <p:nvCxnSpPr>
                <p:cNvPr id="294" name="Straight Arrow Connector 18">
                  <a:extLst>
                    <a:ext uri="{FF2B5EF4-FFF2-40B4-BE49-F238E27FC236}">
                      <a16:creationId xmlns:a16="http://schemas.microsoft.com/office/drawing/2014/main" id="{E0B5F9CB-F8FA-4BDB-B942-B3CFC5017692}"/>
                    </a:ext>
                  </a:extLst>
                </p:cNvPr>
                <p:cNvCxnSpPr>
                  <a:cxnSpLocks noChangeShapeType="1"/>
                </p:cNvCxnSpPr>
                <p:nvPr/>
              </p:nvCxnSpPr>
              <p:spPr bwMode="auto">
                <a:xfrm>
                  <a:off x="2332199" y="3395683"/>
                  <a:ext cx="0" cy="492543"/>
                </a:xfrm>
                <a:prstGeom prst="straightConnector1">
                  <a:avLst/>
                </a:prstGeom>
                <a:noFill/>
                <a:ln w="38100" algn="ctr">
                  <a:solidFill>
                    <a:srgbClr val="F0AB00"/>
                  </a:solidFill>
                  <a:round/>
                  <a:headEnd type="triangle" w="med" len="med"/>
                  <a:tailEnd type="triangle" w="med" len="med"/>
                </a:ln>
              </p:spPr>
            </p:cxnSp>
            <p:cxnSp>
              <p:nvCxnSpPr>
                <p:cNvPr id="295" name="Straight Arrow Connector 18">
                  <a:extLst>
                    <a:ext uri="{FF2B5EF4-FFF2-40B4-BE49-F238E27FC236}">
                      <a16:creationId xmlns:a16="http://schemas.microsoft.com/office/drawing/2014/main" id="{36F522D7-6A10-4FD7-85B4-3368F8021B72}"/>
                    </a:ext>
                  </a:extLst>
                </p:cNvPr>
                <p:cNvCxnSpPr>
                  <a:cxnSpLocks noChangeShapeType="1"/>
                </p:cNvCxnSpPr>
                <p:nvPr/>
              </p:nvCxnSpPr>
              <p:spPr bwMode="auto">
                <a:xfrm flipH="1">
                  <a:off x="2892385" y="2812340"/>
                  <a:ext cx="767860" cy="0"/>
                </a:xfrm>
                <a:prstGeom prst="straightConnector1">
                  <a:avLst/>
                </a:prstGeom>
                <a:noFill/>
                <a:ln w="38100" algn="ctr">
                  <a:solidFill>
                    <a:srgbClr val="F0AB00"/>
                  </a:solidFill>
                  <a:round/>
                  <a:headEnd type="triangle" w="med" len="med"/>
                  <a:tailEnd type="triangle" w="med" len="med"/>
                </a:ln>
              </p:spPr>
            </p:cxnSp>
          </p:grpSp>
          <p:sp>
            <p:nvSpPr>
              <p:cNvPr id="287" name="Rectangle 286">
                <a:extLst>
                  <a:ext uri="{FF2B5EF4-FFF2-40B4-BE49-F238E27FC236}">
                    <a16:creationId xmlns:a16="http://schemas.microsoft.com/office/drawing/2014/main" id="{B1325DF1-9925-490E-918A-BC27E5C7B832}"/>
                  </a:ext>
                </a:extLst>
              </p:cNvPr>
              <p:cNvSpPr/>
              <p:nvPr/>
            </p:nvSpPr>
            <p:spPr bwMode="gray">
              <a:xfrm>
                <a:off x="487708" y="5231504"/>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Process Integration</a:t>
                </a:r>
              </a:p>
            </p:txBody>
          </p:sp>
        </p:grpSp>
        <p:pic>
          <p:nvPicPr>
            <p:cNvPr id="278" name="Picture 277">
              <a:extLst>
                <a:ext uri="{FF2B5EF4-FFF2-40B4-BE49-F238E27FC236}">
                  <a16:creationId xmlns:a16="http://schemas.microsoft.com/office/drawing/2014/main" id="{32228FEC-C8BC-4532-9780-55D3FB89C116}"/>
                </a:ext>
              </a:extLst>
            </p:cNvPr>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683798" y="3250506"/>
              <a:ext cx="277070" cy="277070"/>
            </a:xfrm>
            <a:prstGeom prst="rect">
              <a:avLst/>
            </a:prstGeom>
          </p:spPr>
        </p:pic>
        <p:pic>
          <p:nvPicPr>
            <p:cNvPr id="279" name="Picture 278">
              <a:extLst>
                <a:ext uri="{FF2B5EF4-FFF2-40B4-BE49-F238E27FC236}">
                  <a16:creationId xmlns:a16="http://schemas.microsoft.com/office/drawing/2014/main" id="{1F847ED4-0999-45D0-BF49-A15A58C3F3A4}"/>
                </a:ext>
              </a:extLst>
            </p:cNvPr>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683798" y="2779368"/>
              <a:ext cx="296480" cy="296480"/>
            </a:xfrm>
            <a:prstGeom prst="rect">
              <a:avLst/>
            </a:prstGeom>
          </p:spPr>
        </p:pic>
        <p:pic>
          <p:nvPicPr>
            <p:cNvPr id="280" name="Picture 279">
              <a:extLst>
                <a:ext uri="{FF2B5EF4-FFF2-40B4-BE49-F238E27FC236}">
                  <a16:creationId xmlns:a16="http://schemas.microsoft.com/office/drawing/2014/main" id="{BD22ED00-D33C-4D20-B238-ED8369E68FD0}"/>
                </a:ext>
              </a:extLst>
            </p:cNvPr>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rot="5400000">
              <a:off x="686811" y="3712554"/>
              <a:ext cx="274850" cy="274850"/>
            </a:xfrm>
            <a:prstGeom prst="rect">
              <a:avLst/>
            </a:prstGeom>
          </p:spPr>
        </p:pic>
        <p:pic>
          <p:nvPicPr>
            <p:cNvPr id="281" name="Picture 280">
              <a:extLst>
                <a:ext uri="{FF2B5EF4-FFF2-40B4-BE49-F238E27FC236}">
                  <a16:creationId xmlns:a16="http://schemas.microsoft.com/office/drawing/2014/main" id="{F2764433-D581-42FF-9B3C-1A2E788BFC39}"/>
                </a:ext>
              </a:extLst>
            </p:cNvPr>
            <p:cNvPicPr>
              <a:picLocks noChangeAspect="1"/>
            </p:cNvPicPr>
            <p:nvPr/>
          </p:nvPicPr>
          <p:blipFill>
            <a:blip r:embed="rId13" cstate="screen">
              <a:grayscl/>
              <a:extLst>
                <a:ext uri="{28A0092B-C50C-407E-A947-70E740481C1C}">
                  <a14:useLocalDpi xmlns:a14="http://schemas.microsoft.com/office/drawing/2010/main"/>
                </a:ext>
              </a:extLst>
            </a:blip>
            <a:stretch>
              <a:fillRect/>
            </a:stretch>
          </p:blipFill>
          <p:spPr>
            <a:xfrm>
              <a:off x="706245" y="4208698"/>
              <a:ext cx="230127" cy="230127"/>
            </a:xfrm>
            <a:prstGeom prst="rect">
              <a:avLst/>
            </a:prstGeom>
          </p:spPr>
        </p:pic>
        <p:pic>
          <p:nvPicPr>
            <p:cNvPr id="282" name="Picture 281">
              <a:extLst>
                <a:ext uri="{FF2B5EF4-FFF2-40B4-BE49-F238E27FC236}">
                  <a16:creationId xmlns:a16="http://schemas.microsoft.com/office/drawing/2014/main" id="{A73A4FC2-436C-4914-A075-AB1F7E6A6A03}"/>
                </a:ext>
              </a:extLst>
            </p:cNvPr>
            <p:cNvPicPr>
              <a:picLocks noChangeAspect="1"/>
            </p:cNvPicPr>
            <p:nvPr/>
          </p:nvPicPr>
          <p:blipFill>
            <a:blip r:embed="rId14" cstate="screen">
              <a:grayscl/>
              <a:extLst>
                <a:ext uri="{28A0092B-C50C-407E-A947-70E740481C1C}">
                  <a14:useLocalDpi xmlns:a14="http://schemas.microsoft.com/office/drawing/2010/main"/>
                </a:ext>
              </a:extLst>
            </a:blip>
            <a:stretch>
              <a:fillRect/>
            </a:stretch>
          </p:blipFill>
          <p:spPr>
            <a:xfrm>
              <a:off x="5364686" y="3216599"/>
              <a:ext cx="288948" cy="288948"/>
            </a:xfrm>
            <a:prstGeom prst="rect">
              <a:avLst/>
            </a:prstGeom>
          </p:spPr>
        </p:pic>
        <p:pic>
          <p:nvPicPr>
            <p:cNvPr id="283" name="Picture 282">
              <a:extLst>
                <a:ext uri="{FF2B5EF4-FFF2-40B4-BE49-F238E27FC236}">
                  <a16:creationId xmlns:a16="http://schemas.microsoft.com/office/drawing/2014/main" id="{48566397-E47F-443D-926A-6008D1D2CF98}"/>
                </a:ext>
              </a:extLst>
            </p:cNvPr>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5373796" y="4110419"/>
              <a:ext cx="290842" cy="290842"/>
            </a:xfrm>
            <a:prstGeom prst="rect">
              <a:avLst/>
            </a:prstGeom>
          </p:spPr>
        </p:pic>
        <p:pic>
          <p:nvPicPr>
            <p:cNvPr id="284" name="Picture 283">
              <a:extLst>
                <a:ext uri="{FF2B5EF4-FFF2-40B4-BE49-F238E27FC236}">
                  <a16:creationId xmlns:a16="http://schemas.microsoft.com/office/drawing/2014/main" id="{E9AF6DD0-11B9-40A1-AF48-A08CB11D9B15}"/>
                </a:ext>
              </a:extLst>
            </p:cNvPr>
            <p:cNvPicPr>
              <a:picLocks noChangeAspect="1"/>
            </p:cNvPicPr>
            <p:nvPr/>
          </p:nvPicPr>
          <p:blipFill>
            <a:blip r:embed="rId16" cstate="screen">
              <a:grayscl/>
              <a:extLst>
                <a:ext uri="{28A0092B-C50C-407E-A947-70E740481C1C}">
                  <a14:useLocalDpi xmlns:a14="http://schemas.microsoft.com/office/drawing/2010/main"/>
                </a:ext>
              </a:extLst>
            </a:blip>
            <a:stretch>
              <a:fillRect/>
            </a:stretch>
          </p:blipFill>
          <p:spPr>
            <a:xfrm>
              <a:off x="5384881" y="2782080"/>
              <a:ext cx="268753" cy="268753"/>
            </a:xfrm>
            <a:prstGeom prst="rect">
              <a:avLst/>
            </a:prstGeom>
          </p:spPr>
        </p:pic>
        <p:pic>
          <p:nvPicPr>
            <p:cNvPr id="285" name="Picture 284">
              <a:extLst>
                <a:ext uri="{FF2B5EF4-FFF2-40B4-BE49-F238E27FC236}">
                  <a16:creationId xmlns:a16="http://schemas.microsoft.com/office/drawing/2014/main" id="{45B06476-3B3A-4F4E-BA25-4DF124E45CF4}"/>
                </a:ext>
              </a:extLst>
            </p:cNvPr>
            <p:cNvPicPr>
              <a:picLocks noChangeAspect="1"/>
            </p:cNvPicPr>
            <p:nvPr/>
          </p:nvPicPr>
          <p:blipFill>
            <a:blip r:embed="rId17" cstate="screen">
              <a:grayscl/>
              <a:extLst>
                <a:ext uri="{28A0092B-C50C-407E-A947-70E740481C1C}">
                  <a14:useLocalDpi xmlns:a14="http://schemas.microsoft.com/office/drawing/2010/main"/>
                </a:ext>
              </a:extLst>
            </a:blip>
            <a:stretch>
              <a:fillRect/>
            </a:stretch>
          </p:blipFill>
          <p:spPr>
            <a:xfrm>
              <a:off x="5398312" y="3698885"/>
              <a:ext cx="227449" cy="227449"/>
            </a:xfrm>
            <a:prstGeom prst="rect">
              <a:avLst/>
            </a:prstGeom>
          </p:spPr>
        </p:pic>
      </p:grpSp>
      <p:sp>
        <p:nvSpPr>
          <p:cNvPr id="138" name="Text Placeholder">
            <a:extLst>
              <a:ext uri="{FF2B5EF4-FFF2-40B4-BE49-F238E27FC236}">
                <a16:creationId xmlns:a16="http://schemas.microsoft.com/office/drawing/2014/main" id="{093A0FA4-547F-484C-8112-2DDEB5240FC1}"/>
              </a:ext>
            </a:extLst>
          </p:cNvPr>
          <p:cNvSpPr txBox="1">
            <a:spLocks/>
          </p:cNvSpPr>
          <p:nvPr/>
        </p:nvSpPr>
        <p:spPr bwMode="gray">
          <a:xfrm>
            <a:off x="6323037" y="2051584"/>
            <a:ext cx="5471799" cy="4716000"/>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Clr>
                <a:srgbClr val="F0AB00"/>
              </a:buClr>
            </a:pPr>
            <a:r>
              <a:rPr lang="en-US" sz="1400" b="1" dirty="0">
                <a:solidFill>
                  <a:srgbClr val="000000"/>
                </a:solidFill>
                <a:latin typeface="Arial"/>
              </a:rPr>
              <a:t>SAP Data Hub </a:t>
            </a:r>
          </a:p>
          <a:p>
            <a:pPr lvl="1">
              <a:buClrTx/>
            </a:pPr>
            <a:r>
              <a:rPr lang="en-US" sz="1400" dirty="0">
                <a:solidFill>
                  <a:srgbClr val="000000"/>
                </a:solidFill>
                <a:latin typeface="Arial"/>
              </a:rPr>
              <a:t>Part of SAP HANA Data Management Suite (HDMS)</a:t>
            </a:r>
          </a:p>
          <a:p>
            <a:pPr lvl="1">
              <a:buClrTx/>
            </a:pPr>
            <a:r>
              <a:rPr lang="en-US" sz="1400" dirty="0">
                <a:solidFill>
                  <a:srgbClr val="000000"/>
                </a:solidFill>
                <a:latin typeface="Arial"/>
              </a:rPr>
              <a:t>Holistic data management across hybrid landscapes</a:t>
            </a:r>
          </a:p>
          <a:p>
            <a:pPr lvl="1">
              <a:buClrTx/>
            </a:pPr>
            <a:r>
              <a:rPr lang="en-US" sz="1400" dirty="0">
                <a:solidFill>
                  <a:srgbClr val="000000"/>
                </a:solidFill>
                <a:latin typeface="Arial"/>
              </a:rPr>
              <a:t>Pipelining and orchestration of big data </a:t>
            </a:r>
          </a:p>
          <a:p>
            <a:pPr lvl="1">
              <a:buClrTx/>
            </a:pPr>
            <a:r>
              <a:rPr lang="en-US" sz="1400" dirty="0">
                <a:solidFill>
                  <a:srgbClr val="000000"/>
                </a:solidFill>
                <a:latin typeface="Arial"/>
              </a:rPr>
              <a:t>Leverages SAP EIM tools, e.g. SAP HANA Smart Data Integration (SDI) or SAP Data Services (DS)</a:t>
            </a:r>
          </a:p>
          <a:p>
            <a:pPr>
              <a:spcBef>
                <a:spcPts val="3000"/>
              </a:spcBef>
              <a:buClr>
                <a:srgbClr val="F0AB00"/>
              </a:buClr>
            </a:pPr>
            <a:r>
              <a:rPr lang="en-US" sz="1400" b="1" dirty="0">
                <a:solidFill>
                  <a:srgbClr val="000000"/>
                </a:solidFill>
                <a:latin typeface="Arial"/>
              </a:rPr>
              <a:t>Key Characteristics</a:t>
            </a:r>
          </a:p>
          <a:p>
            <a:pPr lvl="1">
              <a:buClrTx/>
            </a:pPr>
            <a:r>
              <a:rPr lang="en-US" sz="1400" dirty="0">
                <a:solidFill>
                  <a:srgbClr val="000000"/>
                </a:solidFill>
                <a:latin typeface="Arial"/>
              </a:rPr>
              <a:t>Support of multiple data integration use cases </a:t>
            </a:r>
          </a:p>
          <a:p>
            <a:pPr lvl="1">
              <a:buClrTx/>
            </a:pPr>
            <a:r>
              <a:rPr lang="en-US" sz="1400" dirty="0">
                <a:solidFill>
                  <a:srgbClr val="000000"/>
                </a:solidFill>
                <a:latin typeface="Arial"/>
              </a:rPr>
              <a:t>Data focused (table/view, storages, processing, libraries)</a:t>
            </a:r>
          </a:p>
          <a:p>
            <a:pPr lvl="1">
              <a:buClrTx/>
            </a:pPr>
            <a:r>
              <a:rPr lang="en-US" sz="1400" dirty="0">
                <a:solidFill>
                  <a:srgbClr val="000000"/>
                </a:solidFill>
                <a:latin typeface="Arial"/>
              </a:rPr>
              <a:t>High frequent event processing (e.g. via Kafka)</a:t>
            </a:r>
          </a:p>
          <a:p>
            <a:pPr lvl="1">
              <a:buClrTx/>
            </a:pPr>
            <a:r>
              <a:rPr lang="en-US" sz="1400" dirty="0">
                <a:solidFill>
                  <a:srgbClr val="000000"/>
                </a:solidFill>
                <a:latin typeface="Arial"/>
              </a:rPr>
              <a:t>Advanced data transformations &amp; processing (e.g. ML)</a:t>
            </a:r>
          </a:p>
          <a:p>
            <a:pPr marL="0" lvl="1" indent="0">
              <a:buClr>
                <a:srgbClr val="F0AB00"/>
              </a:buClr>
              <a:buFont typeface="Wingdings" pitchFamily="2" charset="2"/>
              <a:buNone/>
            </a:pPr>
            <a:endParaRPr lang="en-US" sz="1400" dirty="0">
              <a:solidFill>
                <a:srgbClr val="000000"/>
              </a:solidFill>
              <a:latin typeface="Arial"/>
            </a:endParaRPr>
          </a:p>
        </p:txBody>
      </p:sp>
    </p:spTree>
    <p:extLst>
      <p:ext uri="{BB962C8B-B14F-4D97-AF65-F5344CB8AC3E}">
        <p14:creationId xmlns:p14="http://schemas.microsoft.com/office/powerpoint/2010/main" val="1429688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D64971-9443-4C33-B185-B8CEEF039439}"/>
              </a:ext>
            </a:extLst>
          </p:cNvPr>
          <p:cNvSpPr>
            <a:spLocks noGrp="1"/>
          </p:cNvSpPr>
          <p:nvPr>
            <p:ph type="sldNum" sz="quarter" idx="12"/>
          </p:nvPr>
        </p:nvSpPr>
        <p:spPr/>
        <p:txBody>
          <a:bodyPr/>
          <a:lstStyle/>
          <a:p>
            <a:fld id="{DB6A9238-A6DB-4432-B073-8C8D0256CD0B}" type="slidenum">
              <a:rPr lang="de-DE" sz="1000" smtClean="0"/>
              <a:pPr/>
              <a:t>51</a:t>
            </a:fld>
            <a:endParaRPr lang="de-DE" sz="1000" dirty="0"/>
          </a:p>
        </p:txBody>
      </p:sp>
      <p:grpSp>
        <p:nvGrpSpPr>
          <p:cNvPr id="113" name="Group 112">
            <a:extLst>
              <a:ext uri="{FF2B5EF4-FFF2-40B4-BE49-F238E27FC236}">
                <a16:creationId xmlns:a16="http://schemas.microsoft.com/office/drawing/2014/main" id="{85E3F670-F5B4-4A4F-B862-884EEB91B621}"/>
              </a:ext>
            </a:extLst>
          </p:cNvPr>
          <p:cNvGrpSpPr/>
          <p:nvPr/>
        </p:nvGrpSpPr>
        <p:grpSpPr>
          <a:xfrm>
            <a:off x="8372079" y="467378"/>
            <a:ext cx="3410607" cy="677108"/>
            <a:chOff x="8348701" y="504000"/>
            <a:chExt cx="3410607" cy="677108"/>
          </a:xfrm>
        </p:grpSpPr>
        <p:sp>
          <p:nvSpPr>
            <p:cNvPr id="114" name="Rectangle 113">
              <a:extLst>
                <a:ext uri="{FF2B5EF4-FFF2-40B4-BE49-F238E27FC236}">
                  <a16:creationId xmlns:a16="http://schemas.microsoft.com/office/drawing/2014/main" id="{05A3A720-C60C-4A49-98B9-0EC36CCE47B1}"/>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115" name="Rectangle 114">
              <a:extLst>
                <a:ext uri="{FF2B5EF4-FFF2-40B4-BE49-F238E27FC236}">
                  <a16:creationId xmlns:a16="http://schemas.microsoft.com/office/drawing/2014/main" id="{AB0D4F95-289B-4231-A214-469ABC813677}"/>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116" name="Rectangle 115">
              <a:extLst>
                <a:ext uri="{FF2B5EF4-FFF2-40B4-BE49-F238E27FC236}">
                  <a16:creationId xmlns:a16="http://schemas.microsoft.com/office/drawing/2014/main" id="{59226FB5-F646-4DBF-8D2F-7A5F6FBBEFF6}"/>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117" name="Straight Arrow Connector 116">
              <a:extLst>
                <a:ext uri="{FF2B5EF4-FFF2-40B4-BE49-F238E27FC236}">
                  <a16:creationId xmlns:a16="http://schemas.microsoft.com/office/drawing/2014/main" id="{9F8134FE-0DFC-4061-8D1E-D51364F4753A}"/>
                </a:ext>
              </a:extLst>
            </p:cNvPr>
            <p:cNvCxnSpPr>
              <a:stCxn id="114" idx="3"/>
              <a:endCxn id="115"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43AE869-230A-4115-B4EC-3A9A8894EF4A}"/>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19" name="Title 3">
            <a:extLst>
              <a:ext uri="{FF2B5EF4-FFF2-40B4-BE49-F238E27FC236}">
                <a16:creationId xmlns:a16="http://schemas.microsoft.com/office/drawing/2014/main" id="{705127E7-D904-477D-BD65-F445AB697DE4}"/>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Data Integration Style</a:t>
            </a:r>
            <a:br>
              <a:rPr lang="en-US" dirty="0">
                <a:solidFill>
                  <a:srgbClr val="000000"/>
                </a:solidFill>
                <a:latin typeface="Arial"/>
              </a:rPr>
            </a:br>
            <a:r>
              <a:rPr lang="en-US" sz="2000" b="0" dirty="0">
                <a:solidFill>
                  <a:srgbClr val="000000"/>
                </a:solidFill>
                <a:latin typeface="Arial"/>
              </a:rPr>
              <a:t>Decision Table Template</a:t>
            </a:r>
            <a:endParaRPr lang="de-DE" b="0" dirty="0">
              <a:solidFill>
                <a:srgbClr val="000000"/>
              </a:solidFill>
              <a:latin typeface="Arial"/>
            </a:endParaRPr>
          </a:p>
        </p:txBody>
      </p:sp>
      <p:graphicFrame>
        <p:nvGraphicFramePr>
          <p:cNvPr id="107" name="Table 106">
            <a:extLst>
              <a:ext uri="{FF2B5EF4-FFF2-40B4-BE49-F238E27FC236}">
                <a16:creationId xmlns:a16="http://schemas.microsoft.com/office/drawing/2014/main" id="{62A965E0-7065-45E2-8C63-0DB1B82D3885}"/>
              </a:ext>
            </a:extLst>
          </p:cNvPr>
          <p:cNvGraphicFramePr>
            <a:graphicFrameLocks noGrp="1"/>
          </p:cNvGraphicFramePr>
          <p:nvPr>
            <p:extLst>
              <p:ext uri="{D42A27DB-BD31-4B8C-83A1-F6EECF244321}">
                <p14:modId xmlns:p14="http://schemas.microsoft.com/office/powerpoint/2010/main" val="1328037862"/>
              </p:ext>
            </p:extLst>
          </p:nvPr>
        </p:nvGraphicFramePr>
        <p:xfrm>
          <a:off x="504001" y="1486587"/>
          <a:ext cx="11278687" cy="3587499"/>
        </p:xfrm>
        <a:graphic>
          <a:graphicData uri="http://schemas.openxmlformats.org/drawingml/2006/table">
            <a:tbl>
              <a:tblPr firstRow="1" bandRow="1"/>
              <a:tblGrid>
                <a:gridCol w="2641258">
                  <a:extLst>
                    <a:ext uri="{9D8B030D-6E8A-4147-A177-3AD203B41FA5}">
                      <a16:colId xmlns:a16="http://schemas.microsoft.com/office/drawing/2014/main" val="20000"/>
                    </a:ext>
                  </a:extLst>
                </a:gridCol>
                <a:gridCol w="2016224">
                  <a:extLst>
                    <a:ext uri="{9D8B030D-6E8A-4147-A177-3AD203B41FA5}">
                      <a16:colId xmlns:a16="http://schemas.microsoft.com/office/drawing/2014/main" val="20001"/>
                    </a:ext>
                  </a:extLst>
                </a:gridCol>
                <a:gridCol w="4556221">
                  <a:extLst>
                    <a:ext uri="{9D8B030D-6E8A-4147-A177-3AD203B41FA5}">
                      <a16:colId xmlns:a16="http://schemas.microsoft.com/office/drawing/2014/main" val="20002"/>
                    </a:ext>
                  </a:extLst>
                </a:gridCol>
                <a:gridCol w="516246">
                  <a:extLst>
                    <a:ext uri="{9D8B030D-6E8A-4147-A177-3AD203B41FA5}">
                      <a16:colId xmlns:a16="http://schemas.microsoft.com/office/drawing/2014/main" val="20003"/>
                    </a:ext>
                  </a:extLst>
                </a:gridCol>
                <a:gridCol w="516246">
                  <a:extLst>
                    <a:ext uri="{9D8B030D-6E8A-4147-A177-3AD203B41FA5}">
                      <a16:colId xmlns:a16="http://schemas.microsoft.com/office/drawing/2014/main" val="20004"/>
                    </a:ext>
                  </a:extLst>
                </a:gridCol>
                <a:gridCol w="516246">
                  <a:extLst>
                    <a:ext uri="{9D8B030D-6E8A-4147-A177-3AD203B41FA5}">
                      <a16:colId xmlns:a16="http://schemas.microsoft.com/office/drawing/2014/main" val="20005"/>
                    </a:ext>
                  </a:extLst>
                </a:gridCol>
                <a:gridCol w="516246">
                  <a:extLst>
                    <a:ext uri="{9D8B030D-6E8A-4147-A177-3AD203B41FA5}">
                      <a16:colId xmlns:a16="http://schemas.microsoft.com/office/drawing/2014/main" val="20006"/>
                    </a:ext>
                  </a:extLst>
                </a:gridCol>
              </a:tblGrid>
              <a:tr h="270422">
                <a:tc gridSpan="7">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r>
                        <a:rPr lang="en-US" sz="1100" b="1" baseline="0" noProof="0" dirty="0">
                          <a:solidFill>
                            <a:schemeClr val="bg1"/>
                          </a:solidFill>
                        </a:rPr>
                        <a:t>Integration Guidelines</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0AB00"/>
                    </a:solidFill>
                  </a:tcPr>
                </a:tc>
                <a:tc hMerge="1">
                  <a:txBody>
                    <a:bodyPr/>
                    <a:lstStyle/>
                    <a:p>
                      <a:endParaRPr lang="en-US" sz="1400" b="1" noProof="0" dirty="0">
                        <a:solidFill>
                          <a:schemeClr val="bg1"/>
                        </a:solidFill>
                      </a:endParaRPr>
                    </a:p>
                  </a:txBody>
                  <a:tcPr>
                    <a:solidFill>
                      <a:schemeClr val="bg1">
                        <a:lumMod val="85000"/>
                      </a:schemeClr>
                    </a:solidFill>
                  </a:tcPr>
                </a:tc>
                <a:tc hMerge="1">
                  <a:txBody>
                    <a:bodyPr/>
                    <a:lstStyle/>
                    <a:p>
                      <a:endParaRPr lang="en-US" sz="1400" b="1" noProof="0" dirty="0">
                        <a:solidFill>
                          <a:schemeClr val="bg1"/>
                        </a:solidFill>
                      </a:endParaRPr>
                    </a:p>
                  </a:txBody>
                  <a:tcPr>
                    <a:solidFill>
                      <a:schemeClr val="bg1">
                        <a:lumMod val="85000"/>
                      </a:scheme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85000"/>
                      </a:scheme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75000"/>
                      </a:scheme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75000"/>
                      </a:scheme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75000"/>
                      </a:schemeClr>
                    </a:solidFill>
                  </a:tcPr>
                </a:tc>
                <a:extLst>
                  <a:ext uri="{0D108BD9-81ED-4DB2-BD59-A6C34878D82A}">
                    <a16:rowId xmlns:a16="http://schemas.microsoft.com/office/drawing/2014/main" val="10000"/>
                  </a:ext>
                </a:extLst>
              </a:tr>
              <a:tr h="361090">
                <a:tc rowSpan="2">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r>
                        <a:rPr lang="en-US" sz="1100" b="1" u="none" noProof="0" dirty="0">
                          <a:solidFill>
                            <a:schemeClr val="tx1"/>
                          </a:solidFill>
                        </a:rPr>
                        <a:t>Integration</a:t>
                      </a:r>
                      <a:r>
                        <a:rPr lang="en-US" sz="1100" b="1" u="none" baseline="0" noProof="0" dirty="0">
                          <a:solidFill>
                            <a:schemeClr val="tx1"/>
                          </a:solidFill>
                        </a:rPr>
                        <a:t> Technology / Service</a:t>
                      </a:r>
                      <a:br>
                        <a:rPr lang="en-US" sz="1100" b="1" u="none" baseline="0" noProof="0" dirty="0">
                          <a:solidFill>
                            <a:schemeClr val="tx1"/>
                          </a:solidFill>
                        </a:rPr>
                      </a:br>
                      <a:r>
                        <a:rPr lang="en-US" sz="1100" b="0" u="sng" baseline="0" noProof="0" dirty="0">
                          <a:solidFill>
                            <a:schemeClr val="tx1"/>
                          </a:solidFill>
                        </a:rPr>
                        <a:t>Sample Values: </a:t>
                      </a:r>
                      <a:br>
                        <a:rPr lang="en-US" sz="1100" b="1" baseline="0" noProof="0" dirty="0">
                          <a:solidFill>
                            <a:schemeClr val="tx1"/>
                          </a:solidFill>
                        </a:rPr>
                      </a:br>
                      <a:r>
                        <a:rPr lang="en-US" sz="1100" b="0" baseline="0" noProof="0" dirty="0">
                          <a:solidFill>
                            <a:schemeClr val="tx1"/>
                          </a:solidFill>
                        </a:rPr>
                        <a:t>1) SAP Data Hub</a:t>
                      </a:r>
                    </a:p>
                    <a:p>
                      <a:r>
                        <a:rPr lang="en-US" sz="1100" b="0" baseline="0" noProof="0" dirty="0">
                          <a:solidFill>
                            <a:schemeClr val="tx1"/>
                          </a:solidFill>
                        </a:rPr>
                        <a:t>2) SAP HANA Smart Data Integration</a:t>
                      </a:r>
                    </a:p>
                    <a:p>
                      <a:r>
                        <a:rPr lang="en-US" sz="1100" b="0" baseline="0" noProof="0" dirty="0">
                          <a:solidFill>
                            <a:schemeClr val="tx1"/>
                          </a:solidFill>
                        </a:rPr>
                        <a:t>3) SAP HANA Smart Data Access</a:t>
                      </a:r>
                      <a:br>
                        <a:rPr lang="en-US" sz="1100" b="0" baseline="0" noProof="0" dirty="0">
                          <a:solidFill>
                            <a:schemeClr val="tx1"/>
                          </a:solidFill>
                        </a:rPr>
                      </a:br>
                      <a:r>
                        <a:rPr lang="en-US" sz="1100" b="0" baseline="0" noProof="0" dirty="0">
                          <a:solidFill>
                            <a:schemeClr val="tx1"/>
                          </a:solidFill>
                        </a:rPr>
                        <a:t>4) Non-SAP</a:t>
                      </a:r>
                    </a:p>
                    <a:p>
                      <a:r>
                        <a:rPr lang="en-US" sz="1100" b="0" baseline="0" noProof="0" dirty="0">
                          <a:solidFill>
                            <a:schemeClr val="tx1"/>
                          </a:solidFill>
                        </a:rPr>
                        <a:t>…</a:t>
                      </a:r>
                    </a:p>
                  </a:txBody>
                  <a:tcPr marR="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0AB00">
                        <a:alpha val="22000"/>
                      </a:srgbClr>
                    </a:solidFill>
                  </a:tcPr>
                </a:tc>
                <a:tc rowSpan="2">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r>
                        <a:rPr lang="en-US" sz="1100" b="1" u="none" noProof="0" dirty="0">
                          <a:solidFill>
                            <a:schemeClr val="tx1"/>
                          </a:solidFill>
                        </a:rPr>
                        <a:t>Recommendation Degree</a:t>
                      </a:r>
                      <a:br>
                        <a:rPr lang="en-US" sz="1100" b="1" baseline="0" noProof="0" dirty="0">
                          <a:solidFill>
                            <a:schemeClr val="tx1"/>
                          </a:solidFill>
                        </a:rPr>
                      </a:br>
                      <a:r>
                        <a:rPr lang="en-US" sz="1100" b="0" u="sng" baseline="0" noProof="0" dirty="0">
                          <a:solidFill>
                            <a:schemeClr val="tx1"/>
                          </a:solidFill>
                        </a:rPr>
                        <a:t>Sample Values: </a:t>
                      </a:r>
                      <a:endParaRPr lang="en-US" sz="1100" b="1" baseline="0" noProof="0" dirty="0">
                        <a:solidFill>
                          <a:schemeClr val="tx1"/>
                        </a:solidFill>
                      </a:endParaRPr>
                    </a:p>
                    <a:p>
                      <a:r>
                        <a:rPr lang="en-US" sz="1100" b="0" baseline="0" noProof="0" dirty="0">
                          <a:solidFill>
                            <a:schemeClr val="tx1"/>
                          </a:solidFill>
                        </a:rPr>
                        <a:t>1) General Recommendation </a:t>
                      </a:r>
                      <a:br>
                        <a:rPr lang="en-US" sz="1100" b="0" baseline="0" noProof="0" dirty="0">
                          <a:solidFill>
                            <a:schemeClr val="tx1"/>
                          </a:solidFill>
                        </a:rPr>
                      </a:br>
                      <a:r>
                        <a:rPr lang="en-US" sz="1100" b="0" baseline="0" noProof="0" dirty="0">
                          <a:solidFill>
                            <a:schemeClr val="tx1"/>
                          </a:solidFill>
                        </a:rPr>
                        <a:t>2) Reasonable Alternative </a:t>
                      </a:r>
                      <a:br>
                        <a:rPr lang="en-US" sz="1100" b="0" baseline="0" noProof="0" dirty="0">
                          <a:solidFill>
                            <a:schemeClr val="tx1"/>
                          </a:solidFill>
                        </a:rPr>
                      </a:br>
                      <a:r>
                        <a:rPr lang="en-US" sz="1100" b="0" baseline="0" noProof="0" dirty="0">
                          <a:solidFill>
                            <a:schemeClr val="tx1"/>
                          </a:solidFill>
                        </a:rPr>
                        <a:t>3) Possible Exception </a:t>
                      </a:r>
                    </a:p>
                    <a:p>
                      <a:pPr marL="0" marR="0" indent="0" algn="l" defTabSz="1220084" rtl="0" eaLnBrk="1" fontAlgn="auto" latinLnBrk="0" hangingPunct="1">
                        <a:lnSpc>
                          <a:spcPct val="100000"/>
                        </a:lnSpc>
                        <a:spcBef>
                          <a:spcPts val="0"/>
                        </a:spcBef>
                        <a:spcAft>
                          <a:spcPts val="0"/>
                        </a:spcAft>
                        <a:buClrTx/>
                        <a:buSzTx/>
                        <a:buFontTx/>
                        <a:buNone/>
                        <a:tabLst/>
                        <a:defRPr/>
                      </a:pPr>
                      <a:r>
                        <a:rPr lang="en-US" sz="1100" b="0" baseline="0" noProof="0" dirty="0">
                          <a:solidFill>
                            <a:schemeClr val="tx1"/>
                          </a:solidFill>
                        </a:rPr>
                        <a:t>4) To be avoided </a:t>
                      </a:r>
                    </a:p>
                    <a:p>
                      <a:r>
                        <a:rPr lang="en-US" sz="1100" b="0" baseline="0" noProof="0" dirty="0">
                          <a:solidFill>
                            <a:schemeClr val="tx1"/>
                          </a:solidFill>
                        </a:rPr>
                        <a:t>…</a:t>
                      </a:r>
                      <a:endParaRPr lang="en-US" sz="1100" b="0" noProof="0" dirty="0">
                        <a:solidFill>
                          <a:schemeClr val="tx1"/>
                        </a:solidFill>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0AB00">
                        <a:alpha val="22000"/>
                      </a:srgbClr>
                    </a:solidFill>
                  </a:tcPr>
                </a:tc>
                <a:tc rowSpan="2">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r>
                        <a:rPr lang="en-US" sz="1100" b="1" u="none" baseline="0" noProof="0" dirty="0">
                          <a:solidFill>
                            <a:schemeClr val="tx1"/>
                          </a:solidFill>
                        </a:rPr>
                        <a:t>Description </a:t>
                      </a:r>
                    </a:p>
                    <a:p>
                      <a:pPr marL="0" marR="0" indent="0" algn="l" defTabSz="1088776" rtl="0" eaLnBrk="1" fontAlgn="auto" latinLnBrk="0" hangingPunct="1">
                        <a:lnSpc>
                          <a:spcPct val="100000"/>
                        </a:lnSpc>
                        <a:spcBef>
                          <a:spcPts val="0"/>
                        </a:spcBef>
                        <a:spcAft>
                          <a:spcPts val="0"/>
                        </a:spcAft>
                        <a:buClrTx/>
                        <a:buSzTx/>
                        <a:buFontTx/>
                        <a:buNone/>
                        <a:tabLst/>
                        <a:defRPr/>
                      </a:pPr>
                      <a:r>
                        <a:rPr lang="en-US" sz="1100" b="0" baseline="0" noProof="0" dirty="0">
                          <a:solidFill>
                            <a:schemeClr val="tx1"/>
                          </a:solidFill>
                        </a:rPr>
                        <a:t>Optionally: refer to use case patterns</a:t>
                      </a:r>
                      <a:endParaRPr lang="en-US" sz="1100" b="0" u="none" noProof="0" dirty="0">
                        <a:solidFill>
                          <a:schemeClr val="tx1"/>
                        </a:solidFill>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0AB00">
                        <a:alpha val="22000"/>
                      </a:srgbClr>
                    </a:solidFill>
                  </a:tcPr>
                </a:tc>
                <a:tc gridSpan="4">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ctr" defTabSz="1087795" rtl="0" eaLnBrk="1" fontAlgn="auto" latinLnBrk="0" hangingPunct="1">
                        <a:lnSpc>
                          <a:spcPct val="100000"/>
                        </a:lnSpc>
                        <a:spcBef>
                          <a:spcPts val="0"/>
                        </a:spcBef>
                        <a:spcAft>
                          <a:spcPts val="0"/>
                        </a:spcAft>
                        <a:buClrTx/>
                        <a:buSzTx/>
                        <a:buFontTx/>
                        <a:buNone/>
                        <a:tabLst/>
                        <a:defRPr/>
                      </a:pPr>
                      <a:r>
                        <a:rPr lang="en-US" sz="1100" b="1" u="none" baseline="0" noProof="0" dirty="0">
                          <a:solidFill>
                            <a:schemeClr val="tx1"/>
                          </a:solidFill>
                        </a:rPr>
                        <a:t>Relevant</a:t>
                      </a:r>
                      <a:br>
                        <a:rPr lang="en-US" sz="1100" b="1" u="none" baseline="0" noProof="0" dirty="0">
                          <a:solidFill>
                            <a:schemeClr val="tx1"/>
                          </a:solidFill>
                        </a:rPr>
                      </a:br>
                      <a:r>
                        <a:rPr lang="en-US" sz="1100" b="1" u="none" baseline="0" noProof="0" dirty="0">
                          <a:solidFill>
                            <a:schemeClr val="tx1"/>
                          </a:solidFill>
                        </a:rPr>
                        <a:t>Integration Domains</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0AB00">
                        <a:alpha val="22000"/>
                      </a:srgb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75000"/>
                      </a:scheme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75000"/>
                      </a:scheme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75000"/>
                      </a:schemeClr>
                    </a:solidFill>
                  </a:tcPr>
                </a:tc>
                <a:extLst>
                  <a:ext uri="{0D108BD9-81ED-4DB2-BD59-A6C34878D82A}">
                    <a16:rowId xmlns:a16="http://schemas.microsoft.com/office/drawing/2014/main" val="10001"/>
                  </a:ext>
                </a:extLst>
              </a:tr>
              <a:tr h="962795">
                <a:tc vMerge="1">
                  <a:txBody>
                    <a:bodyPr/>
                    <a:lstStyle/>
                    <a:p>
                      <a:endParaRPr lang="en-US" sz="1400" b="1" baseline="0" noProof="0" dirty="0">
                        <a:solidFill>
                          <a:schemeClr val="tx1"/>
                        </a:solidFill>
                      </a:endParaRPr>
                    </a:p>
                  </a:txBody>
                  <a:tcPr>
                    <a:solidFill>
                      <a:schemeClr val="bg1"/>
                    </a:solidFill>
                  </a:tcPr>
                </a:tc>
                <a:tc vMerge="1">
                  <a:txBody>
                    <a:bodyPr/>
                    <a:lstStyle/>
                    <a:p>
                      <a:endParaRPr lang="en-US" sz="1400" b="1" noProof="0" dirty="0">
                        <a:solidFill>
                          <a:schemeClr val="tx1"/>
                        </a:solidFill>
                      </a:endParaRPr>
                    </a:p>
                  </a:txBody>
                  <a:tcPr>
                    <a:solidFill>
                      <a:schemeClr val="bg1"/>
                    </a:solidFill>
                  </a:tcPr>
                </a:tc>
                <a:tc vMerge="1">
                  <a:txBody>
                    <a:bodyPr/>
                    <a:lstStyle/>
                    <a:p>
                      <a:endParaRPr lang="en-US" sz="1400" b="1" u="sng" noProof="0" dirty="0">
                        <a:solidFill>
                          <a:schemeClr val="tx1"/>
                        </a:solidFill>
                      </a:endParaRPr>
                    </a:p>
                  </a:txBody>
                  <a:tcPr>
                    <a:solidFill>
                      <a:schemeClr val="bg1"/>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b="0" u="none" baseline="0" noProof="0" dirty="0">
                          <a:solidFill>
                            <a:schemeClr val="tx1"/>
                          </a:solidFill>
                        </a:rPr>
                        <a:t>OP2OP</a:t>
                      </a:r>
                    </a:p>
                  </a:txBody>
                  <a:tcPr vert="vert27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0AB00">
                        <a:alpha val="22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b="0" u="none" baseline="0" noProof="0" dirty="0">
                          <a:solidFill>
                            <a:schemeClr val="tx1"/>
                          </a:solidFill>
                        </a:rPr>
                        <a:t>OP2Cloud</a:t>
                      </a:r>
                    </a:p>
                  </a:txBody>
                  <a:tcPr vert="vert27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0AB00">
                        <a:alpha val="22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b="0" u="none" baseline="0" noProof="0" dirty="0">
                          <a:solidFill>
                            <a:schemeClr val="tx1"/>
                          </a:solidFill>
                        </a:rPr>
                        <a:t>Cloud2Cloud</a:t>
                      </a:r>
                    </a:p>
                  </a:txBody>
                  <a:tcPr vert="vert27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0AB00">
                        <a:alpha val="22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b="0" u="none" baseline="0" noProof="0" dirty="0">
                          <a:solidFill>
                            <a:schemeClr val="tx1"/>
                          </a:solidFill>
                        </a:rPr>
                        <a:t>B2B/B2G</a:t>
                      </a:r>
                    </a:p>
                  </a:txBody>
                  <a:tcPr vert="vert27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F0AB00">
                        <a:alpha val="22000"/>
                      </a:srgbClr>
                    </a:solidFill>
                  </a:tcPr>
                </a:tc>
                <a:extLst>
                  <a:ext uri="{0D108BD9-81ED-4DB2-BD59-A6C34878D82A}">
                    <a16:rowId xmlns:a16="http://schemas.microsoft.com/office/drawing/2014/main" val="10002"/>
                  </a:ext>
                </a:extLst>
              </a:tr>
              <a:tr h="644804">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100" noProof="0" dirty="0">
                          <a:latin typeface="Arial" panose="020B0604020202020204" pitchFamily="34" charset="0"/>
                          <a:cs typeface="Arial" panose="020B0604020202020204" pitchFamily="34" charset="0"/>
                        </a:rPr>
                        <a:t>SAP Data Hub</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General Recommendation</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Use for </a:t>
                      </a:r>
                      <a:r>
                        <a:rPr lang="en-US" sz="1100" kern="0" dirty="0">
                          <a:solidFill>
                            <a:srgbClr val="000000"/>
                          </a:solidFill>
                          <a:latin typeface="Arial"/>
                        </a:rPr>
                        <a:t>data sharing, pipelining, and orchestration use cases. Use as an orchestration layer on top of existing EIM technologies such as SAP HANA Smart Data Integration (SDI) or SAP Data Services (DS). </a:t>
                      </a:r>
                      <a:endParaRPr lang="en-US" sz="1100" u="none" noProof="0" dirty="0">
                        <a:latin typeface="Arial" panose="020B0604020202020204" pitchFamily="34" charset="0"/>
                        <a:cs typeface="Arial" panose="020B0604020202020204" pitchFamily="34" charset="0"/>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F0AB00"/>
                          </a:solidFill>
                          <a:effectLst/>
                          <a:uLnTx/>
                          <a:uFillTx/>
                          <a:latin typeface="Arial" panose="020B0604020202020204" pitchFamily="34" charset="0"/>
                          <a:ea typeface=""/>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F0AB00"/>
                        </a:solidFill>
                        <a:effectLst/>
                        <a:uLnTx/>
                        <a:uFillTx/>
                        <a:latin typeface="Arial" panose="020B0604020202020204" pitchFamily="34" charset="0"/>
                        <a:ea typeface=""/>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F0AB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F0AB00"/>
                        </a:solidFill>
                        <a:effectLst/>
                        <a:uLnTx/>
                        <a:uFillTx/>
                        <a:latin typeface="Arial" panose="020B0604020202020204" pitchFamily="34" charset="0"/>
                        <a:ea typeface="+mn-ea"/>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F0AB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F0AB00"/>
                        </a:solidFill>
                        <a:effectLst/>
                        <a:uLnTx/>
                        <a:uFillTx/>
                        <a:latin typeface="Arial" panose="020B0604020202020204" pitchFamily="34" charset="0"/>
                        <a:ea typeface="+mn-ea"/>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02947">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de-DE" sz="1100" kern="1200" dirty="0">
                          <a:solidFill>
                            <a:schemeClr val="tx1"/>
                          </a:solidFill>
                          <a:latin typeface="Arial" panose="020B0604020202020204" pitchFamily="34" charset="0"/>
                          <a:cs typeface="Arial" panose="020B0604020202020204" pitchFamily="34" charset="0"/>
                        </a:rPr>
                        <a:t>SAP HANA Smart Data Integration </a:t>
                      </a:r>
                    </a:p>
                  </a:txBody>
                  <a:tcP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u="none" noProof="0" dirty="0">
                          <a:latin typeface="Arial" panose="020B0604020202020204" pitchFamily="34" charset="0"/>
                          <a:cs typeface="Arial" panose="020B0604020202020204" pitchFamily="34" charset="0"/>
                        </a:rPr>
                        <a:t>General Recommendation</a:t>
                      </a:r>
                    </a:p>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endParaRPr lang="en-US" sz="1100" kern="1200" noProof="0" dirty="0">
                        <a:solidFill>
                          <a:schemeClr val="tx1"/>
                        </a:solidFill>
                        <a:latin typeface="Arial" panose="020B0604020202020204" pitchFamily="34" charset="0"/>
                        <a:cs typeface="Arial" panose="020B0604020202020204" pitchFamily="34" charset="0"/>
                      </a:endParaRPr>
                    </a:p>
                  </a:txBody>
                  <a:tcP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rPr>
                        <a:t>Use for replication of data from SAP and non-SAP source systems into SAP HANA (data replication, ETL, real-time ETL).</a:t>
                      </a:r>
                    </a:p>
                  </a:txBody>
                  <a:tcP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F0AB00"/>
                          </a:solidFill>
                          <a:effectLst/>
                          <a:uLnTx/>
                          <a:uFillTx/>
                          <a:latin typeface="Arial" panose="020B0604020202020204" pitchFamily="34" charset="0"/>
                          <a:ea typeface=""/>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F0AB00"/>
                        </a:solidFill>
                        <a:effectLst/>
                        <a:uLnTx/>
                        <a:uFillTx/>
                        <a:latin typeface="Arial" panose="020B0604020202020204" pitchFamily="34" charset="0"/>
                        <a:ea typeface=""/>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F0AB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F0AB00"/>
                        </a:solidFill>
                        <a:effectLst/>
                        <a:uLnTx/>
                        <a:uFillTx/>
                        <a:latin typeface="Arial" panose="020B0604020202020204" pitchFamily="34" charset="0"/>
                        <a:ea typeface="+mn-ea"/>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rgbClr val="F0AB00"/>
                        </a:solidFill>
                        <a:effectLst/>
                        <a:uLnTx/>
                        <a:uFillTx/>
                        <a:latin typeface="Arial" panose="020B0604020202020204" pitchFamily="34" charset="0"/>
                        <a:ea typeface="+mn-ea"/>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42803">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de-DE" sz="1100" kern="1200" dirty="0">
                          <a:solidFill>
                            <a:schemeClr val="tx1"/>
                          </a:solidFill>
                          <a:latin typeface="Arial" panose="020B0604020202020204" pitchFamily="34" charset="0"/>
                          <a:cs typeface="Arial" panose="020B0604020202020204" pitchFamily="34" charset="0"/>
                        </a:rPr>
                        <a:t>SAP HANA Smart Data Access</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rPr>
                        <a:t>General Recommendation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rPr>
                        <a:t>Use to access data from external data sources without having to physically replicate the data into SAP HANA (data virtualization).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F0AB00"/>
                          </a:solidFill>
                          <a:effectLst/>
                          <a:uLnTx/>
                          <a:uFillTx/>
                          <a:latin typeface="Arial" panose="020B0604020202020204" pitchFamily="34" charset="0"/>
                          <a:ea typeface=""/>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F0AB00"/>
                        </a:solidFill>
                        <a:effectLst/>
                        <a:uLnTx/>
                        <a:uFillTx/>
                        <a:latin typeface="Arial" panose="020B0604020202020204" pitchFamily="34" charset="0"/>
                        <a:ea typeface=""/>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F0AB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F0AB00"/>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rgbClr val="F0AB00"/>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7008">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noProof="0" dirty="0">
                          <a:latin typeface="Arial" panose="020B0604020202020204" pitchFamily="34" charset="0"/>
                          <a:cs typeface="Arial" panose="020B0604020202020204" pitchFamily="34" charset="0"/>
                        </a:rPr>
                        <a:t>…</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171450" indent="-171450">
                        <a:buFont typeface="Arial" pitchFamily="34" charset="0"/>
                        <a:buChar char="•"/>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354752826"/>
                  </a:ext>
                </a:extLst>
              </a:tr>
            </a:tbl>
          </a:graphicData>
        </a:graphic>
      </p:graphicFrame>
      <p:grpSp>
        <p:nvGrpSpPr>
          <p:cNvPr id="18" name="Group 17">
            <a:extLst>
              <a:ext uri="{FF2B5EF4-FFF2-40B4-BE49-F238E27FC236}">
                <a16:creationId xmlns:a16="http://schemas.microsoft.com/office/drawing/2014/main" id="{6766AFF7-6AC3-47B4-9AE5-A839E265F6DB}"/>
              </a:ext>
            </a:extLst>
          </p:cNvPr>
          <p:cNvGrpSpPr/>
          <p:nvPr/>
        </p:nvGrpSpPr>
        <p:grpSpPr>
          <a:xfrm>
            <a:off x="504001" y="5222017"/>
            <a:ext cx="11275538" cy="1253916"/>
            <a:chOff x="778585" y="5893201"/>
            <a:chExt cx="10581829" cy="709707"/>
          </a:xfrm>
        </p:grpSpPr>
        <p:sp>
          <p:nvSpPr>
            <p:cNvPr id="19" name="TextBox 18">
              <a:extLst>
                <a:ext uri="{FF2B5EF4-FFF2-40B4-BE49-F238E27FC236}">
                  <a16:creationId xmlns:a16="http://schemas.microsoft.com/office/drawing/2014/main" id="{0E808F57-4267-4FB5-A9BF-66D35521B0E8}"/>
                </a:ext>
              </a:extLst>
            </p:cNvPr>
            <p:cNvSpPr txBox="1"/>
            <p:nvPr/>
          </p:nvSpPr>
          <p:spPr>
            <a:xfrm>
              <a:off x="2235704" y="5893205"/>
              <a:ext cx="9124710" cy="709698"/>
            </a:xfrm>
            <a:prstGeom prst="rect">
              <a:avLst/>
            </a:prstGeom>
            <a:solidFill>
              <a:schemeClr val="bg1">
                <a:lumMod val="85000"/>
              </a:schemeClr>
            </a:solidFill>
          </p:spPr>
          <p:txBody>
            <a:bodyPr wrap="square" lIns="72000" tIns="36000" rIns="72000" bIns="36000" rtlCol="0" anchor="ctr">
              <a:noAutofit/>
            </a:bodyPr>
            <a:lstStyle/>
            <a:p>
              <a:pPr lvl="0" defTabSz="661988" eaLnBrk="0" fontAlgn="base" hangingPunct="0">
                <a:spcBef>
                  <a:spcPts val="600"/>
                </a:spcBef>
                <a:spcAft>
                  <a:spcPct val="0"/>
                </a:spcAft>
                <a:defRPr/>
              </a:pPr>
              <a:r>
                <a:rPr lang="en-US" sz="1000" kern="0" dirty="0">
                  <a:solidFill>
                    <a:srgbClr val="000000"/>
                  </a:solidFill>
                  <a:latin typeface="Arial"/>
                </a:rPr>
                <a:t>This table allows you to define integration guidelines for the </a:t>
              </a:r>
              <a:r>
                <a:rPr lang="en-US" sz="1000" b="1" kern="0" dirty="0">
                  <a:solidFill>
                    <a:srgbClr val="000000"/>
                  </a:solidFill>
                  <a:latin typeface="Arial"/>
                </a:rPr>
                <a:t>data integration style </a:t>
              </a:r>
              <a:r>
                <a:rPr lang="en-US" sz="1000" kern="0" dirty="0">
                  <a:solidFill>
                    <a:srgbClr val="000000"/>
                  </a:solidFill>
                  <a:latin typeface="Arial"/>
                </a:rPr>
                <a:t>for</a:t>
              </a:r>
              <a:r>
                <a:rPr lang="en-US" sz="1000" b="1" kern="0" dirty="0">
                  <a:solidFill>
                    <a:srgbClr val="000000"/>
                  </a:solidFill>
                  <a:latin typeface="Arial"/>
                </a:rPr>
                <a:t> </a:t>
              </a:r>
              <a:r>
                <a:rPr lang="en-US" sz="1000" kern="0" dirty="0">
                  <a:solidFill>
                    <a:srgbClr val="000000"/>
                  </a:solidFill>
                  <a:latin typeface="Arial"/>
                </a:rPr>
                <a:t>your organization. Per row, you  can add one integration guideline: In </a:t>
              </a:r>
              <a:r>
                <a:rPr lang="en-US" sz="1000" b="1" kern="0" dirty="0">
                  <a:solidFill>
                    <a:srgbClr val="000000"/>
                  </a:solidFill>
                  <a:latin typeface="Arial"/>
                </a:rPr>
                <a:t>column 1</a:t>
              </a:r>
              <a:r>
                <a:rPr lang="en-US" sz="1000" kern="0" dirty="0">
                  <a:solidFill>
                    <a:srgbClr val="000000"/>
                  </a:solidFill>
                  <a:latin typeface="Arial"/>
                </a:rPr>
                <a:t>, you can select the relevant integration technology/service for which you want to define the guideline (e.g. SAP Data Hub). In </a:t>
              </a:r>
              <a:r>
                <a:rPr lang="en-US" sz="1000" b="1" kern="0" dirty="0">
                  <a:solidFill>
                    <a:srgbClr val="000000"/>
                  </a:solidFill>
                  <a:latin typeface="Arial"/>
                </a:rPr>
                <a:t>column 2</a:t>
              </a:r>
              <a:r>
                <a:rPr lang="en-US" sz="1000" kern="0" dirty="0">
                  <a:solidFill>
                    <a:srgbClr val="000000"/>
                  </a:solidFill>
                  <a:latin typeface="Arial"/>
                </a:rPr>
                <a:t>, you can define the recommendation degree that you would like to assign to the integration technology/service within your organization (e.g. General Recommendation). In </a:t>
              </a:r>
              <a:r>
                <a:rPr lang="en-US" sz="1000" b="1" kern="0" dirty="0">
                  <a:solidFill>
                    <a:srgbClr val="000000"/>
                  </a:solidFill>
                  <a:latin typeface="Arial"/>
                </a:rPr>
                <a:t>column 3</a:t>
              </a:r>
              <a:r>
                <a:rPr lang="en-US" sz="1000" kern="0" dirty="0">
                  <a:solidFill>
                    <a:srgbClr val="000000"/>
                  </a:solidFill>
                  <a:latin typeface="Arial"/>
                </a:rPr>
                <a:t>, you can further describe your integration guideline, optionally by referring to the relevant use case patterns. </a:t>
              </a:r>
              <a:r>
                <a:rPr lang="en-US" sz="1000" b="1" kern="0" dirty="0">
                  <a:solidFill>
                    <a:srgbClr val="000000"/>
                  </a:solidFill>
                  <a:latin typeface="Arial"/>
                </a:rPr>
                <a:t>Column 4 </a:t>
              </a:r>
              <a:r>
                <a:rPr lang="en-US" sz="1000" kern="0" dirty="0">
                  <a:solidFill>
                    <a:srgbClr val="000000"/>
                  </a:solidFill>
                  <a:latin typeface="Arial"/>
                </a:rPr>
                <a:t>allows you to assign the integration technology/service to the relevant integration domain(s), e.g. OnPremise2Cloud or Cloud2Cloud.</a:t>
              </a:r>
            </a:p>
            <a:p>
              <a:pPr defTabSz="661988" eaLnBrk="0" fontAlgn="base" hangingPunct="0">
                <a:spcBef>
                  <a:spcPts val="600"/>
                </a:spcBef>
                <a:spcAft>
                  <a:spcPct val="0"/>
                </a:spcAft>
                <a:defRPr/>
              </a:pPr>
              <a:r>
                <a:rPr lang="en-US" sz="1000" b="1" kern="0" dirty="0">
                  <a:solidFill>
                    <a:srgbClr val="E35500"/>
                  </a:solidFill>
                  <a:latin typeface="Arial"/>
                </a:rPr>
                <a:t>Important Note: </a:t>
              </a:r>
              <a:r>
                <a:rPr lang="en-US" sz="1000" kern="0" dirty="0">
                  <a:solidFill>
                    <a:srgbClr val="E35500"/>
                  </a:solidFill>
                  <a:latin typeface="Arial"/>
                </a:rPr>
                <a:t>The sample technology mappings shown in the table above are only illustrative examples that need to be aligned with your specific context and requirements. Also the inclusion of Non-SAP integration technologies / services is possible.</a:t>
              </a:r>
            </a:p>
          </p:txBody>
        </p:sp>
        <p:sp>
          <p:nvSpPr>
            <p:cNvPr id="20" name="TextBox 19">
              <a:extLst>
                <a:ext uri="{FF2B5EF4-FFF2-40B4-BE49-F238E27FC236}">
                  <a16:creationId xmlns:a16="http://schemas.microsoft.com/office/drawing/2014/main" id="{DA056E22-D5AA-47FB-A495-AB560CEE799E}"/>
                </a:ext>
              </a:extLst>
            </p:cNvPr>
            <p:cNvSpPr txBox="1"/>
            <p:nvPr/>
          </p:nvSpPr>
          <p:spPr>
            <a:xfrm>
              <a:off x="1129034" y="5893205"/>
              <a:ext cx="1106669" cy="709703"/>
            </a:xfrm>
            <a:prstGeom prst="rect">
              <a:avLst/>
            </a:prstGeom>
            <a:solidFill>
              <a:schemeClr val="tx1"/>
            </a:solidFill>
          </p:spPr>
          <p:txBody>
            <a:bodyPr wrap="square" lIns="72000" tIns="864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21" name="TextBox 20">
              <a:extLst>
                <a:ext uri="{FF2B5EF4-FFF2-40B4-BE49-F238E27FC236}">
                  <a16:creationId xmlns:a16="http://schemas.microsoft.com/office/drawing/2014/main" id="{F90289BF-B012-4F5C-9BFC-63E48047BA7D}"/>
                </a:ext>
              </a:extLst>
            </p:cNvPr>
            <p:cNvSpPr txBox="1"/>
            <p:nvPr/>
          </p:nvSpPr>
          <p:spPr>
            <a:xfrm>
              <a:off x="778585" y="5893201"/>
              <a:ext cx="432191" cy="709703"/>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22" name="Straight Connector 21">
              <a:extLst>
                <a:ext uri="{FF2B5EF4-FFF2-40B4-BE49-F238E27FC236}">
                  <a16:creationId xmlns:a16="http://schemas.microsoft.com/office/drawing/2014/main" id="{DAE3F061-AE20-4D1A-AFFE-CC72830F4CEB}"/>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E9B19B9-978F-42B3-B0B4-789DF086908F}"/>
                </a:ext>
              </a:extLst>
            </p:cNvPr>
            <p:cNvCxnSpPr>
              <a:cxnSpLocks/>
            </p:cNvCxnSpPr>
            <p:nvPr/>
          </p:nvCxnSpPr>
          <p:spPr>
            <a:xfrm flipH="1">
              <a:off x="1175799" y="6524766"/>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4" name="Picture 23">
            <a:extLst>
              <a:ext uri="{FF2B5EF4-FFF2-40B4-BE49-F238E27FC236}">
                <a16:creationId xmlns:a16="http://schemas.microsoft.com/office/drawing/2014/main" id="{E50B2104-E713-4ACE-8017-D07B94A76D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637" y="5368115"/>
            <a:ext cx="683802" cy="683802"/>
          </a:xfrm>
          <a:prstGeom prst="rect">
            <a:avLst/>
          </a:prstGeom>
        </p:spPr>
      </p:pic>
    </p:spTree>
    <p:extLst>
      <p:ext uri="{BB962C8B-B14F-4D97-AF65-F5344CB8AC3E}">
        <p14:creationId xmlns:p14="http://schemas.microsoft.com/office/powerpoint/2010/main" val="21335288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6FABB-44CA-4ADC-9A45-E6C4FD6EA226}"/>
              </a:ext>
            </a:extLst>
          </p:cNvPr>
          <p:cNvSpPr>
            <a:spLocks noGrp="1"/>
          </p:cNvSpPr>
          <p:nvPr>
            <p:ph type="sldNum" sz="quarter" idx="12"/>
          </p:nvPr>
        </p:nvSpPr>
        <p:spPr/>
        <p:txBody>
          <a:bodyPr/>
          <a:lstStyle/>
          <a:p>
            <a:fld id="{DB6A9238-A6DB-4432-B073-8C8D0256CD0B}" type="slidenum">
              <a:rPr lang="de-DE" sz="1000" smtClean="0"/>
              <a:pPr/>
              <a:t>52</a:t>
            </a:fld>
            <a:endParaRPr lang="de-DE" sz="1000" dirty="0"/>
          </a:p>
        </p:txBody>
      </p:sp>
      <p:grpSp>
        <p:nvGrpSpPr>
          <p:cNvPr id="82" name="Group 81">
            <a:extLst>
              <a:ext uri="{FF2B5EF4-FFF2-40B4-BE49-F238E27FC236}">
                <a16:creationId xmlns:a16="http://schemas.microsoft.com/office/drawing/2014/main" id="{9D99D5EA-789A-493C-9114-9B568BE4B003}"/>
              </a:ext>
            </a:extLst>
          </p:cNvPr>
          <p:cNvGrpSpPr/>
          <p:nvPr/>
        </p:nvGrpSpPr>
        <p:grpSpPr>
          <a:xfrm>
            <a:off x="8372079" y="467378"/>
            <a:ext cx="3410607" cy="677108"/>
            <a:chOff x="8348701" y="504000"/>
            <a:chExt cx="3410607" cy="677108"/>
          </a:xfrm>
        </p:grpSpPr>
        <p:sp>
          <p:nvSpPr>
            <p:cNvPr id="83" name="Rectangle 82">
              <a:extLst>
                <a:ext uri="{FF2B5EF4-FFF2-40B4-BE49-F238E27FC236}">
                  <a16:creationId xmlns:a16="http://schemas.microsoft.com/office/drawing/2014/main" id="{1F46B90E-5B2B-440D-AC52-BECECEA4189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4" name="Rectangle 83">
              <a:extLst>
                <a:ext uri="{FF2B5EF4-FFF2-40B4-BE49-F238E27FC236}">
                  <a16:creationId xmlns:a16="http://schemas.microsoft.com/office/drawing/2014/main" id="{C5253508-1941-41B4-8E1A-EAF652827F1A}"/>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5" name="Rectangle 84">
              <a:extLst>
                <a:ext uri="{FF2B5EF4-FFF2-40B4-BE49-F238E27FC236}">
                  <a16:creationId xmlns:a16="http://schemas.microsoft.com/office/drawing/2014/main" id="{6A3A2706-CCF4-4EE1-997A-EA7CE48BF048}"/>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7" name="Straight Arrow Connector 86">
              <a:extLst>
                <a:ext uri="{FF2B5EF4-FFF2-40B4-BE49-F238E27FC236}">
                  <a16:creationId xmlns:a16="http://schemas.microsoft.com/office/drawing/2014/main" id="{722E3990-F57A-4450-9393-6C6C3DE7A295}"/>
                </a:ext>
              </a:extLst>
            </p:cNvPr>
            <p:cNvCxnSpPr>
              <a:stCxn id="83" idx="3"/>
              <a:endCxn id="8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FF38CD3-97CB-4E72-825F-A14FB8E07D9D}"/>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95" name="Title 3">
            <a:extLst>
              <a:ext uri="{FF2B5EF4-FFF2-40B4-BE49-F238E27FC236}">
                <a16:creationId xmlns:a16="http://schemas.microsoft.com/office/drawing/2014/main" id="{8C5FFC6F-AD64-45B1-93A7-CEF0B4BE145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Data Integration Style</a:t>
            </a:r>
            <a:br>
              <a:rPr lang="en-US" dirty="0">
                <a:solidFill>
                  <a:srgbClr val="000000"/>
                </a:solidFill>
                <a:latin typeface="Arial"/>
              </a:rPr>
            </a:br>
            <a:r>
              <a:rPr lang="en-US" sz="2000" b="0" dirty="0">
                <a:solidFill>
                  <a:srgbClr val="000000"/>
                </a:solidFill>
                <a:latin typeface="Arial"/>
              </a:rPr>
              <a:t>SAP HANA Data Management Suite (HDMS)</a:t>
            </a:r>
          </a:p>
        </p:txBody>
      </p:sp>
      <p:pic>
        <p:nvPicPr>
          <p:cNvPr id="21" name="Picture 20">
            <a:extLst>
              <a:ext uri="{FF2B5EF4-FFF2-40B4-BE49-F238E27FC236}">
                <a16:creationId xmlns:a16="http://schemas.microsoft.com/office/drawing/2014/main" id="{2A44A8B2-6739-4AD8-9482-2D77FFB7756B}"/>
              </a:ext>
            </a:extLst>
          </p:cNvPr>
          <p:cNvPicPr>
            <a:picLocks noChangeAspect="1"/>
          </p:cNvPicPr>
          <p:nvPr/>
        </p:nvPicPr>
        <p:blipFill>
          <a:blip r:embed="rId3"/>
          <a:stretch>
            <a:fillRect/>
          </a:stretch>
        </p:blipFill>
        <p:spPr>
          <a:xfrm>
            <a:off x="934672" y="1446418"/>
            <a:ext cx="10325133" cy="4519361"/>
          </a:xfrm>
          <a:prstGeom prst="rect">
            <a:avLst/>
          </a:prstGeom>
        </p:spPr>
      </p:pic>
      <p:grpSp>
        <p:nvGrpSpPr>
          <p:cNvPr id="36" name="Group 35">
            <a:extLst>
              <a:ext uri="{FF2B5EF4-FFF2-40B4-BE49-F238E27FC236}">
                <a16:creationId xmlns:a16="http://schemas.microsoft.com/office/drawing/2014/main" id="{F146B852-33D0-46E5-875C-64694D7B5D03}"/>
              </a:ext>
            </a:extLst>
          </p:cNvPr>
          <p:cNvGrpSpPr/>
          <p:nvPr/>
        </p:nvGrpSpPr>
        <p:grpSpPr>
          <a:xfrm>
            <a:off x="340575" y="5990480"/>
            <a:ext cx="11338588" cy="677653"/>
            <a:chOff x="340575" y="5990480"/>
            <a:chExt cx="11338588" cy="677653"/>
          </a:xfrm>
        </p:grpSpPr>
        <p:grpSp>
          <p:nvGrpSpPr>
            <p:cNvPr id="37" name="Group 36">
              <a:extLst>
                <a:ext uri="{FF2B5EF4-FFF2-40B4-BE49-F238E27FC236}">
                  <a16:creationId xmlns:a16="http://schemas.microsoft.com/office/drawing/2014/main" id="{747AF9BD-6A82-474E-9DC9-928CCB8312CC}"/>
                </a:ext>
              </a:extLst>
            </p:cNvPr>
            <p:cNvGrpSpPr/>
            <p:nvPr/>
          </p:nvGrpSpPr>
          <p:grpSpPr>
            <a:xfrm>
              <a:off x="444527" y="6011703"/>
              <a:ext cx="11234636" cy="656430"/>
              <a:chOff x="778585" y="5946478"/>
              <a:chExt cx="10693939" cy="656430"/>
            </a:xfrm>
          </p:grpSpPr>
          <p:sp>
            <p:nvSpPr>
              <p:cNvPr id="39" name="TextBox 38">
                <a:extLst>
                  <a:ext uri="{FF2B5EF4-FFF2-40B4-BE49-F238E27FC236}">
                    <a16:creationId xmlns:a16="http://schemas.microsoft.com/office/drawing/2014/main" id="{CC13C42C-7644-4915-A2EA-1E78158F1F29}"/>
                  </a:ext>
                </a:extLst>
              </p:cNvPr>
              <p:cNvSpPr txBox="1"/>
              <p:nvPr/>
            </p:nvSpPr>
            <p:spPr>
              <a:xfrm>
                <a:off x="2235702" y="5946484"/>
                <a:ext cx="9236822" cy="656420"/>
              </a:xfrm>
              <a:prstGeom prst="rect">
                <a:avLst/>
              </a:prstGeom>
              <a:solidFill>
                <a:schemeClr val="bg1">
                  <a:lumMod val="85000"/>
                </a:schemeClr>
              </a:solidFill>
            </p:spPr>
            <p:txBody>
              <a:bodyPr wrap="square" lIns="72000" tIns="36000" rIns="72000" bIns="36000" rtlCol="0" anchor="t">
                <a:noAutofit/>
              </a:bodyPr>
              <a:lstStyle/>
              <a:p>
                <a:pPr lvl="0" defTabSz="661988" eaLnBrk="0" fontAlgn="base" hangingPunct="0">
                  <a:spcBef>
                    <a:spcPts val="600"/>
                  </a:spcBef>
                  <a:spcAft>
                    <a:spcPct val="0"/>
                  </a:spcAft>
                  <a:defRPr/>
                </a:pPr>
                <a:r>
                  <a:rPr lang="en-US" sz="1100" kern="0" dirty="0">
                    <a:solidFill>
                      <a:srgbClr val="000000"/>
                    </a:solidFill>
                    <a:latin typeface="Arial"/>
                  </a:rPr>
                  <a:t>SAP HANA Data Management Suite brings secure, governed enterprise class applications and analytics by providing an open, hybrid, and multi-cloud enabled solution suite that orchestrates all the data into a trusted, unified landscape.</a:t>
                </a:r>
              </a:p>
              <a:p>
                <a:pPr lvl="0" defTabSz="661988" eaLnBrk="0" fontAlgn="base" hangingPunct="0">
                  <a:spcBef>
                    <a:spcPts val="600"/>
                  </a:spcBef>
                  <a:spcAft>
                    <a:spcPct val="0"/>
                  </a:spcAft>
                  <a:defRPr/>
                </a:pPr>
                <a:r>
                  <a:rPr lang="en-US" sz="1100" b="1" kern="0" dirty="0">
                    <a:solidFill>
                      <a:srgbClr val="000000"/>
                    </a:solidFill>
                    <a:latin typeface="Arial"/>
                  </a:rPr>
                  <a:t>Further Information: </a:t>
                </a:r>
                <a:r>
                  <a:rPr lang="en-US" sz="1100" b="1" kern="0" dirty="0">
                    <a:solidFill>
                      <a:srgbClr val="000000"/>
                    </a:solidFill>
                    <a:latin typeface="Arial"/>
                    <a:hlinkClick r:id="rId4"/>
                  </a:rPr>
                  <a:t>SAP HANA Data Management Suite</a:t>
                </a:r>
                <a:endParaRPr lang="en-US" sz="1100" kern="0" dirty="0">
                  <a:solidFill>
                    <a:srgbClr val="000000"/>
                  </a:solidFill>
                  <a:latin typeface="Arial"/>
                </a:endParaRPr>
              </a:p>
            </p:txBody>
          </p:sp>
          <p:sp>
            <p:nvSpPr>
              <p:cNvPr id="40" name="TextBox 39">
                <a:extLst>
                  <a:ext uri="{FF2B5EF4-FFF2-40B4-BE49-F238E27FC236}">
                    <a16:creationId xmlns:a16="http://schemas.microsoft.com/office/drawing/2014/main" id="{A568129A-1394-4FFF-A550-D1B364628898}"/>
                  </a:ext>
                </a:extLst>
              </p:cNvPr>
              <p:cNvSpPr txBox="1"/>
              <p:nvPr/>
            </p:nvSpPr>
            <p:spPr>
              <a:xfrm>
                <a:off x="1129034" y="5946484"/>
                <a:ext cx="1106669" cy="656424"/>
              </a:xfrm>
              <a:prstGeom prst="rect">
                <a:avLst/>
              </a:prstGeom>
              <a:solidFill>
                <a:schemeClr val="tx1"/>
              </a:solidFill>
            </p:spPr>
            <p:txBody>
              <a:bodyPr wrap="square" lIns="72000" tIns="288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Explanation</a:t>
                </a:r>
              </a:p>
            </p:txBody>
          </p:sp>
          <p:sp>
            <p:nvSpPr>
              <p:cNvPr id="41" name="TextBox 40">
                <a:extLst>
                  <a:ext uri="{FF2B5EF4-FFF2-40B4-BE49-F238E27FC236}">
                    <a16:creationId xmlns:a16="http://schemas.microsoft.com/office/drawing/2014/main" id="{1F115CBA-9042-4C52-920E-B45EFAE7A6E8}"/>
                  </a:ext>
                </a:extLst>
              </p:cNvPr>
              <p:cNvSpPr txBox="1"/>
              <p:nvPr/>
            </p:nvSpPr>
            <p:spPr>
              <a:xfrm>
                <a:off x="778585" y="5946478"/>
                <a:ext cx="432191" cy="656425"/>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42" name="Straight Connector 41">
                <a:extLst>
                  <a:ext uri="{FF2B5EF4-FFF2-40B4-BE49-F238E27FC236}">
                    <a16:creationId xmlns:a16="http://schemas.microsoft.com/office/drawing/2014/main" id="{CC531B33-010A-4E6D-B9FF-FFBDD51C804D}"/>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454E31E-28AD-4CE7-B7DE-84DDA13DF57C}"/>
                  </a:ext>
                </a:extLst>
              </p:cNvPr>
              <p:cNvCxnSpPr>
                <a:cxnSpLocks/>
              </p:cNvCxnSpPr>
              <p:nvPr/>
            </p:nvCxnSpPr>
            <p:spPr>
              <a:xfrm flipH="1">
                <a:off x="1178420" y="6497440"/>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8" name="Picture 37">
              <a:extLst>
                <a:ext uri="{FF2B5EF4-FFF2-40B4-BE49-F238E27FC236}">
                  <a16:creationId xmlns:a16="http://schemas.microsoft.com/office/drawing/2014/main" id="{DAB10009-8E83-4BD1-8BC1-4A56476DF6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575" y="5990480"/>
              <a:ext cx="661946" cy="647068"/>
            </a:xfrm>
            <a:prstGeom prst="rect">
              <a:avLst/>
            </a:prstGeom>
          </p:spPr>
        </p:pic>
      </p:grpSp>
    </p:spTree>
    <p:extLst>
      <p:ext uri="{BB962C8B-B14F-4D97-AF65-F5344CB8AC3E}">
        <p14:creationId xmlns:p14="http://schemas.microsoft.com/office/powerpoint/2010/main" val="17972836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6FABB-44CA-4ADC-9A45-E6C4FD6EA226}"/>
              </a:ext>
            </a:extLst>
          </p:cNvPr>
          <p:cNvSpPr>
            <a:spLocks noGrp="1"/>
          </p:cNvSpPr>
          <p:nvPr>
            <p:ph type="sldNum" sz="quarter" idx="12"/>
          </p:nvPr>
        </p:nvSpPr>
        <p:spPr/>
        <p:txBody>
          <a:bodyPr/>
          <a:lstStyle/>
          <a:p>
            <a:fld id="{DB6A9238-A6DB-4432-B073-8C8D0256CD0B}" type="slidenum">
              <a:rPr lang="de-DE" sz="1000" smtClean="0"/>
              <a:pPr/>
              <a:t>53</a:t>
            </a:fld>
            <a:endParaRPr lang="de-DE" sz="1000" dirty="0"/>
          </a:p>
        </p:txBody>
      </p:sp>
      <p:grpSp>
        <p:nvGrpSpPr>
          <p:cNvPr id="82" name="Group 81">
            <a:extLst>
              <a:ext uri="{FF2B5EF4-FFF2-40B4-BE49-F238E27FC236}">
                <a16:creationId xmlns:a16="http://schemas.microsoft.com/office/drawing/2014/main" id="{9D99D5EA-789A-493C-9114-9B568BE4B003}"/>
              </a:ext>
            </a:extLst>
          </p:cNvPr>
          <p:cNvGrpSpPr/>
          <p:nvPr/>
        </p:nvGrpSpPr>
        <p:grpSpPr>
          <a:xfrm>
            <a:off x="8372079" y="467378"/>
            <a:ext cx="3410607" cy="677108"/>
            <a:chOff x="8348701" y="504000"/>
            <a:chExt cx="3410607" cy="677108"/>
          </a:xfrm>
        </p:grpSpPr>
        <p:sp>
          <p:nvSpPr>
            <p:cNvPr id="83" name="Rectangle 82">
              <a:extLst>
                <a:ext uri="{FF2B5EF4-FFF2-40B4-BE49-F238E27FC236}">
                  <a16:creationId xmlns:a16="http://schemas.microsoft.com/office/drawing/2014/main" id="{1F46B90E-5B2B-440D-AC52-BECECEA4189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4" name="Rectangle 83">
              <a:extLst>
                <a:ext uri="{FF2B5EF4-FFF2-40B4-BE49-F238E27FC236}">
                  <a16:creationId xmlns:a16="http://schemas.microsoft.com/office/drawing/2014/main" id="{C5253508-1941-41B4-8E1A-EAF652827F1A}"/>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5" name="Rectangle 84">
              <a:extLst>
                <a:ext uri="{FF2B5EF4-FFF2-40B4-BE49-F238E27FC236}">
                  <a16:creationId xmlns:a16="http://schemas.microsoft.com/office/drawing/2014/main" id="{6A3A2706-CCF4-4EE1-997A-EA7CE48BF048}"/>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7" name="Straight Arrow Connector 86">
              <a:extLst>
                <a:ext uri="{FF2B5EF4-FFF2-40B4-BE49-F238E27FC236}">
                  <a16:creationId xmlns:a16="http://schemas.microsoft.com/office/drawing/2014/main" id="{722E3990-F57A-4450-9393-6C6C3DE7A295}"/>
                </a:ext>
              </a:extLst>
            </p:cNvPr>
            <p:cNvCxnSpPr>
              <a:stCxn id="83" idx="3"/>
              <a:endCxn id="8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FF38CD3-97CB-4E72-825F-A14FB8E07D9D}"/>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95" name="Title 3">
            <a:extLst>
              <a:ext uri="{FF2B5EF4-FFF2-40B4-BE49-F238E27FC236}">
                <a16:creationId xmlns:a16="http://schemas.microsoft.com/office/drawing/2014/main" id="{8C5FFC6F-AD64-45B1-93A7-CEF0B4BE145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Data Integration Style</a:t>
            </a:r>
            <a:br>
              <a:rPr lang="en-US" dirty="0">
                <a:solidFill>
                  <a:srgbClr val="000000"/>
                </a:solidFill>
                <a:latin typeface="Arial"/>
              </a:rPr>
            </a:br>
            <a:r>
              <a:rPr lang="en-US" sz="2000" b="0" dirty="0">
                <a:solidFill>
                  <a:srgbClr val="000000"/>
                </a:solidFill>
                <a:latin typeface="Arial"/>
              </a:rPr>
              <a:t>SAP Data Hub</a:t>
            </a:r>
          </a:p>
        </p:txBody>
      </p:sp>
      <p:sp>
        <p:nvSpPr>
          <p:cNvPr id="27" name="TextBox 26">
            <a:extLst>
              <a:ext uri="{FF2B5EF4-FFF2-40B4-BE49-F238E27FC236}">
                <a16:creationId xmlns:a16="http://schemas.microsoft.com/office/drawing/2014/main" id="{34B7EC1B-9D00-4177-A6B2-68F129781140}"/>
              </a:ext>
            </a:extLst>
          </p:cNvPr>
          <p:cNvSpPr txBox="1"/>
          <p:nvPr/>
        </p:nvSpPr>
        <p:spPr>
          <a:xfrm>
            <a:off x="8257829" y="1442181"/>
            <a:ext cx="3488378" cy="4959554"/>
          </a:xfrm>
          <a:prstGeom prst="rect">
            <a:avLst/>
          </a:prstGeom>
          <a:solidFill>
            <a:schemeClr val="bg1">
              <a:lumMod val="85000"/>
            </a:schemeClr>
          </a:solidFill>
        </p:spPr>
        <p:txBody>
          <a:bodyPr wrap="square" lIns="72000" tIns="792000" rIns="72000" bIns="36000" rtlCol="0" anchor="t">
            <a:noAutofit/>
          </a:bodyPr>
          <a:lstStyle/>
          <a:p>
            <a:pPr lvl="0" algn="just" defTabSz="661988" eaLnBrk="0" fontAlgn="base" hangingPunct="0">
              <a:spcBef>
                <a:spcPts val="600"/>
              </a:spcBef>
              <a:spcAft>
                <a:spcPct val="0"/>
              </a:spcAft>
              <a:defRPr/>
            </a:pPr>
            <a:r>
              <a:rPr lang="en-US" sz="1100" kern="0" dirty="0">
                <a:solidFill>
                  <a:srgbClr val="000000"/>
                </a:solidFill>
                <a:latin typeface="Arial"/>
              </a:rPr>
              <a:t>SAP Data Hub is a data sharing, pipelining, and orchestration solution that helps companies accelerate and expand the flow of data across their modern, diverse data landscapes. SAP Data Hub is part of the SAP HANA Data Management Suite. </a:t>
            </a:r>
          </a:p>
          <a:p>
            <a:pPr lvl="0" algn="just" defTabSz="661988" eaLnBrk="0" fontAlgn="base" hangingPunct="0">
              <a:spcBef>
                <a:spcPts val="600"/>
              </a:spcBef>
              <a:spcAft>
                <a:spcPct val="0"/>
              </a:spcAft>
              <a:defRPr/>
            </a:pPr>
            <a:r>
              <a:rPr lang="en-US" sz="1100" kern="0" dirty="0">
                <a:solidFill>
                  <a:srgbClr val="000000"/>
                </a:solidFill>
                <a:latin typeface="Arial"/>
              </a:rPr>
              <a:t>On the next slide, guidance is given on when to use SAP Data Hub (data integration style) and when to use SAP Cloud Platform Integration (process integration style). </a:t>
            </a:r>
          </a:p>
          <a:p>
            <a:pPr lvl="0" algn="just" defTabSz="661988" eaLnBrk="0" fontAlgn="base" hangingPunct="0">
              <a:spcBef>
                <a:spcPts val="600"/>
              </a:spcBef>
              <a:spcAft>
                <a:spcPct val="0"/>
              </a:spcAft>
              <a:defRPr/>
            </a:pPr>
            <a:endParaRPr lang="en-US" sz="1100" kern="0" dirty="0">
              <a:solidFill>
                <a:srgbClr val="000000"/>
              </a:solidFill>
              <a:latin typeface="Arial"/>
            </a:endParaRPr>
          </a:p>
          <a:p>
            <a:pPr lvl="0" defTabSz="661988" eaLnBrk="0" fontAlgn="base" hangingPunct="0">
              <a:spcBef>
                <a:spcPts val="600"/>
              </a:spcBef>
              <a:spcAft>
                <a:spcPct val="0"/>
              </a:spcAft>
              <a:defRPr/>
            </a:pPr>
            <a:r>
              <a:rPr lang="en-US" sz="1100" b="1" kern="0" dirty="0">
                <a:solidFill>
                  <a:srgbClr val="000000"/>
                </a:solidFill>
                <a:latin typeface="Arial"/>
              </a:rPr>
              <a:t>Source and further Information: </a:t>
            </a:r>
            <a:br>
              <a:rPr lang="en-US" sz="1100" b="1" kern="0" dirty="0">
                <a:solidFill>
                  <a:srgbClr val="000000"/>
                </a:solidFill>
                <a:latin typeface="Arial"/>
              </a:rPr>
            </a:br>
            <a:r>
              <a:rPr lang="en-US" sz="1100" kern="0" dirty="0">
                <a:solidFill>
                  <a:srgbClr val="000000"/>
                </a:solidFill>
                <a:latin typeface="Arial"/>
                <a:hlinkClick r:id="rId3"/>
              </a:rPr>
              <a:t>CIO Guide: Process and Data Integration in Hybrid Landscapes</a:t>
            </a:r>
            <a:r>
              <a:rPr lang="en-US" sz="1100" kern="0" dirty="0">
                <a:solidFill>
                  <a:srgbClr val="000000"/>
                </a:solidFill>
                <a:latin typeface="Arial"/>
              </a:rPr>
              <a:t>. </a:t>
            </a:r>
            <a:br>
              <a:rPr lang="en-US" sz="1100" kern="0" dirty="0">
                <a:solidFill>
                  <a:srgbClr val="000000"/>
                </a:solidFill>
                <a:latin typeface="Arial"/>
              </a:rPr>
            </a:br>
            <a:endParaRPr lang="en-US" sz="1100" kern="0" dirty="0">
              <a:solidFill>
                <a:srgbClr val="000000"/>
              </a:solidFill>
              <a:latin typeface="Arial"/>
            </a:endParaRPr>
          </a:p>
        </p:txBody>
      </p:sp>
      <p:grpSp>
        <p:nvGrpSpPr>
          <p:cNvPr id="28" name="Group 27">
            <a:extLst>
              <a:ext uri="{FF2B5EF4-FFF2-40B4-BE49-F238E27FC236}">
                <a16:creationId xmlns:a16="http://schemas.microsoft.com/office/drawing/2014/main" id="{064C70BC-5154-4EF9-A533-9FF34569C0FB}"/>
              </a:ext>
            </a:extLst>
          </p:cNvPr>
          <p:cNvGrpSpPr/>
          <p:nvPr/>
        </p:nvGrpSpPr>
        <p:grpSpPr>
          <a:xfrm>
            <a:off x="8217189" y="1405559"/>
            <a:ext cx="1504216" cy="642700"/>
            <a:chOff x="8288501" y="1546260"/>
            <a:chExt cx="1504216" cy="642700"/>
          </a:xfrm>
        </p:grpSpPr>
        <p:grpSp>
          <p:nvGrpSpPr>
            <p:cNvPr id="29" name="Group 28">
              <a:extLst>
                <a:ext uri="{FF2B5EF4-FFF2-40B4-BE49-F238E27FC236}">
                  <a16:creationId xmlns:a16="http://schemas.microsoft.com/office/drawing/2014/main" id="{F0AD4950-1FF4-4A32-9316-9E54811F9313}"/>
                </a:ext>
              </a:extLst>
            </p:cNvPr>
            <p:cNvGrpSpPr/>
            <p:nvPr/>
          </p:nvGrpSpPr>
          <p:grpSpPr>
            <a:xfrm>
              <a:off x="8335599" y="1573603"/>
              <a:ext cx="1457118" cy="615357"/>
              <a:chOff x="539890" y="5608167"/>
              <a:chExt cx="1457118" cy="1120882"/>
            </a:xfrm>
          </p:grpSpPr>
          <p:sp>
            <p:nvSpPr>
              <p:cNvPr id="33" name="TextBox 32">
                <a:extLst>
                  <a:ext uri="{FF2B5EF4-FFF2-40B4-BE49-F238E27FC236}">
                    <a16:creationId xmlns:a16="http://schemas.microsoft.com/office/drawing/2014/main" id="{410CA43D-D6A4-4F5B-A7B8-C16039DAB679}"/>
                  </a:ext>
                </a:extLst>
              </p:cNvPr>
              <p:cNvSpPr txBox="1"/>
              <p:nvPr/>
            </p:nvSpPr>
            <p:spPr>
              <a:xfrm>
                <a:off x="890339" y="5608169"/>
                <a:ext cx="1106669" cy="1120880"/>
              </a:xfrm>
              <a:prstGeom prst="rect">
                <a:avLst/>
              </a:prstGeom>
              <a:solidFill>
                <a:schemeClr val="tx1"/>
              </a:solidFill>
            </p:spPr>
            <p:txBody>
              <a:bodyPr wrap="square" lIns="72000" tIns="252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Explanation</a:t>
                </a:r>
              </a:p>
            </p:txBody>
          </p:sp>
          <p:sp>
            <p:nvSpPr>
              <p:cNvPr id="34" name="TextBox 33">
                <a:extLst>
                  <a:ext uri="{FF2B5EF4-FFF2-40B4-BE49-F238E27FC236}">
                    <a16:creationId xmlns:a16="http://schemas.microsoft.com/office/drawing/2014/main" id="{DC370E65-12B3-47B8-A0E1-6BBCE3DF6ACD}"/>
                  </a:ext>
                </a:extLst>
              </p:cNvPr>
              <p:cNvSpPr txBox="1"/>
              <p:nvPr/>
            </p:nvSpPr>
            <p:spPr>
              <a:xfrm>
                <a:off x="539890" y="5608167"/>
                <a:ext cx="432191" cy="1120869"/>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grpSp>
        <p:cxnSp>
          <p:nvCxnSpPr>
            <p:cNvPr id="30" name="Straight Connector 29">
              <a:extLst>
                <a:ext uri="{FF2B5EF4-FFF2-40B4-BE49-F238E27FC236}">
                  <a16:creationId xmlns:a16="http://schemas.microsoft.com/office/drawing/2014/main" id="{CDEAC892-6152-4EE1-AE28-7D4D830FC1ED}"/>
                </a:ext>
              </a:extLst>
            </p:cNvPr>
            <p:cNvCxnSpPr>
              <a:cxnSpLocks/>
            </p:cNvCxnSpPr>
            <p:nvPr/>
          </p:nvCxnSpPr>
          <p:spPr>
            <a:xfrm>
              <a:off x="8773643" y="1546260"/>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6F5C44-04C7-420C-AD80-943AACFD2445}"/>
                </a:ext>
              </a:extLst>
            </p:cNvPr>
            <p:cNvCxnSpPr>
              <a:cxnSpLocks/>
            </p:cNvCxnSpPr>
            <p:nvPr/>
          </p:nvCxnSpPr>
          <p:spPr>
            <a:xfrm flipH="1">
              <a:off x="8725994" y="2086625"/>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1466A316-5747-4E7F-808E-BF4AA95674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8501" y="1625898"/>
              <a:ext cx="530373" cy="530373"/>
            </a:xfrm>
            <a:prstGeom prst="rect">
              <a:avLst/>
            </a:prstGeom>
          </p:spPr>
        </p:pic>
      </p:grpSp>
      <p:pic>
        <p:nvPicPr>
          <p:cNvPr id="5" name="Picture 4">
            <a:extLst>
              <a:ext uri="{FF2B5EF4-FFF2-40B4-BE49-F238E27FC236}">
                <a16:creationId xmlns:a16="http://schemas.microsoft.com/office/drawing/2014/main" id="{15804AF1-8B27-404D-88E1-54D46098A78D}"/>
              </a:ext>
            </a:extLst>
          </p:cNvPr>
          <p:cNvPicPr>
            <a:picLocks noChangeAspect="1"/>
          </p:cNvPicPr>
          <p:nvPr/>
        </p:nvPicPr>
        <p:blipFill>
          <a:blip r:embed="rId5"/>
          <a:stretch>
            <a:fillRect/>
          </a:stretch>
        </p:blipFill>
        <p:spPr>
          <a:xfrm>
            <a:off x="914491" y="1217730"/>
            <a:ext cx="6720027" cy="5440707"/>
          </a:xfrm>
          <a:prstGeom prst="rect">
            <a:avLst/>
          </a:prstGeom>
        </p:spPr>
      </p:pic>
    </p:spTree>
    <p:extLst>
      <p:ext uri="{BB962C8B-B14F-4D97-AF65-F5344CB8AC3E}">
        <p14:creationId xmlns:p14="http://schemas.microsoft.com/office/powerpoint/2010/main" val="11817086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6FABB-44CA-4ADC-9A45-E6C4FD6EA226}"/>
              </a:ext>
            </a:extLst>
          </p:cNvPr>
          <p:cNvSpPr>
            <a:spLocks noGrp="1"/>
          </p:cNvSpPr>
          <p:nvPr>
            <p:ph type="sldNum" sz="quarter" idx="12"/>
          </p:nvPr>
        </p:nvSpPr>
        <p:spPr/>
        <p:txBody>
          <a:bodyPr/>
          <a:lstStyle/>
          <a:p>
            <a:fld id="{DB6A9238-A6DB-4432-B073-8C8D0256CD0B}" type="slidenum">
              <a:rPr lang="de-DE" sz="1000" smtClean="0"/>
              <a:pPr/>
              <a:t>54</a:t>
            </a:fld>
            <a:endParaRPr lang="de-DE" sz="1000" dirty="0"/>
          </a:p>
        </p:txBody>
      </p:sp>
      <p:grpSp>
        <p:nvGrpSpPr>
          <p:cNvPr id="82" name="Group 81">
            <a:extLst>
              <a:ext uri="{FF2B5EF4-FFF2-40B4-BE49-F238E27FC236}">
                <a16:creationId xmlns:a16="http://schemas.microsoft.com/office/drawing/2014/main" id="{9D99D5EA-789A-493C-9114-9B568BE4B003}"/>
              </a:ext>
            </a:extLst>
          </p:cNvPr>
          <p:cNvGrpSpPr/>
          <p:nvPr/>
        </p:nvGrpSpPr>
        <p:grpSpPr>
          <a:xfrm>
            <a:off x="8372079" y="467378"/>
            <a:ext cx="3410607" cy="677108"/>
            <a:chOff x="8348701" y="504000"/>
            <a:chExt cx="3410607" cy="677108"/>
          </a:xfrm>
        </p:grpSpPr>
        <p:sp>
          <p:nvSpPr>
            <p:cNvPr id="83" name="Rectangle 82">
              <a:extLst>
                <a:ext uri="{FF2B5EF4-FFF2-40B4-BE49-F238E27FC236}">
                  <a16:creationId xmlns:a16="http://schemas.microsoft.com/office/drawing/2014/main" id="{1F46B90E-5B2B-440D-AC52-BECECEA4189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4" name="Rectangle 83">
              <a:extLst>
                <a:ext uri="{FF2B5EF4-FFF2-40B4-BE49-F238E27FC236}">
                  <a16:creationId xmlns:a16="http://schemas.microsoft.com/office/drawing/2014/main" id="{C5253508-1941-41B4-8E1A-EAF652827F1A}"/>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5" name="Rectangle 84">
              <a:extLst>
                <a:ext uri="{FF2B5EF4-FFF2-40B4-BE49-F238E27FC236}">
                  <a16:creationId xmlns:a16="http://schemas.microsoft.com/office/drawing/2014/main" id="{6A3A2706-CCF4-4EE1-997A-EA7CE48BF048}"/>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7" name="Straight Arrow Connector 86">
              <a:extLst>
                <a:ext uri="{FF2B5EF4-FFF2-40B4-BE49-F238E27FC236}">
                  <a16:creationId xmlns:a16="http://schemas.microsoft.com/office/drawing/2014/main" id="{722E3990-F57A-4450-9393-6C6C3DE7A295}"/>
                </a:ext>
              </a:extLst>
            </p:cNvPr>
            <p:cNvCxnSpPr>
              <a:stCxn id="83" idx="3"/>
              <a:endCxn id="8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FF38CD3-97CB-4E72-825F-A14FB8E07D9D}"/>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95" name="Title 3">
            <a:extLst>
              <a:ext uri="{FF2B5EF4-FFF2-40B4-BE49-F238E27FC236}">
                <a16:creationId xmlns:a16="http://schemas.microsoft.com/office/drawing/2014/main" id="{8C5FFC6F-AD64-45B1-93A7-CEF0B4BE145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Technology Guidance</a:t>
            </a:r>
            <a:br>
              <a:rPr lang="en-US" dirty="0">
                <a:solidFill>
                  <a:srgbClr val="000000"/>
                </a:solidFill>
                <a:latin typeface="Arial"/>
              </a:rPr>
            </a:br>
            <a:r>
              <a:rPr lang="en-US" sz="2000" b="0" dirty="0">
                <a:solidFill>
                  <a:srgbClr val="000000"/>
                </a:solidFill>
                <a:latin typeface="Arial"/>
              </a:rPr>
              <a:t>SAP Cloud Platform Integration and SAP Data Hub</a:t>
            </a:r>
          </a:p>
        </p:txBody>
      </p:sp>
      <p:pic>
        <p:nvPicPr>
          <p:cNvPr id="2" name="Picture 1">
            <a:extLst>
              <a:ext uri="{FF2B5EF4-FFF2-40B4-BE49-F238E27FC236}">
                <a16:creationId xmlns:a16="http://schemas.microsoft.com/office/drawing/2014/main" id="{8AC9BC6E-D81C-4F99-AED2-DC206DC94D73}"/>
              </a:ext>
            </a:extLst>
          </p:cNvPr>
          <p:cNvPicPr>
            <a:picLocks noChangeAspect="1"/>
          </p:cNvPicPr>
          <p:nvPr/>
        </p:nvPicPr>
        <p:blipFill>
          <a:blip r:embed="rId3"/>
          <a:stretch>
            <a:fillRect/>
          </a:stretch>
        </p:blipFill>
        <p:spPr>
          <a:xfrm>
            <a:off x="504001" y="1317138"/>
            <a:ext cx="11248120" cy="5325768"/>
          </a:xfrm>
          <a:prstGeom prst="rect">
            <a:avLst/>
          </a:prstGeom>
        </p:spPr>
      </p:pic>
    </p:spTree>
    <p:extLst>
      <p:ext uri="{BB962C8B-B14F-4D97-AF65-F5344CB8AC3E}">
        <p14:creationId xmlns:p14="http://schemas.microsoft.com/office/powerpoint/2010/main" val="10574171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6FABB-44CA-4ADC-9A45-E6C4FD6EA226}"/>
              </a:ext>
            </a:extLst>
          </p:cNvPr>
          <p:cNvSpPr>
            <a:spLocks noGrp="1"/>
          </p:cNvSpPr>
          <p:nvPr>
            <p:ph type="sldNum" sz="quarter" idx="12"/>
          </p:nvPr>
        </p:nvSpPr>
        <p:spPr/>
        <p:txBody>
          <a:bodyPr/>
          <a:lstStyle/>
          <a:p>
            <a:fld id="{DB6A9238-A6DB-4432-B073-8C8D0256CD0B}" type="slidenum">
              <a:rPr lang="de-DE" sz="1000" smtClean="0"/>
              <a:pPr/>
              <a:t>55</a:t>
            </a:fld>
            <a:endParaRPr lang="de-DE" sz="1000" dirty="0"/>
          </a:p>
        </p:txBody>
      </p:sp>
      <p:grpSp>
        <p:nvGrpSpPr>
          <p:cNvPr id="82" name="Group 81">
            <a:extLst>
              <a:ext uri="{FF2B5EF4-FFF2-40B4-BE49-F238E27FC236}">
                <a16:creationId xmlns:a16="http://schemas.microsoft.com/office/drawing/2014/main" id="{9D99D5EA-789A-493C-9114-9B568BE4B003}"/>
              </a:ext>
            </a:extLst>
          </p:cNvPr>
          <p:cNvGrpSpPr/>
          <p:nvPr/>
        </p:nvGrpSpPr>
        <p:grpSpPr>
          <a:xfrm>
            <a:off x="8372079" y="467378"/>
            <a:ext cx="3410607" cy="677108"/>
            <a:chOff x="8348701" y="504000"/>
            <a:chExt cx="3410607" cy="677108"/>
          </a:xfrm>
        </p:grpSpPr>
        <p:sp>
          <p:nvSpPr>
            <p:cNvPr id="83" name="Rectangle 82">
              <a:extLst>
                <a:ext uri="{FF2B5EF4-FFF2-40B4-BE49-F238E27FC236}">
                  <a16:creationId xmlns:a16="http://schemas.microsoft.com/office/drawing/2014/main" id="{1F46B90E-5B2B-440D-AC52-BECECEA4189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4" name="Rectangle 83">
              <a:extLst>
                <a:ext uri="{FF2B5EF4-FFF2-40B4-BE49-F238E27FC236}">
                  <a16:creationId xmlns:a16="http://schemas.microsoft.com/office/drawing/2014/main" id="{C5253508-1941-41B4-8E1A-EAF652827F1A}"/>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5" name="Rectangle 84">
              <a:extLst>
                <a:ext uri="{FF2B5EF4-FFF2-40B4-BE49-F238E27FC236}">
                  <a16:creationId xmlns:a16="http://schemas.microsoft.com/office/drawing/2014/main" id="{6A3A2706-CCF4-4EE1-997A-EA7CE48BF048}"/>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7" name="Straight Arrow Connector 86">
              <a:extLst>
                <a:ext uri="{FF2B5EF4-FFF2-40B4-BE49-F238E27FC236}">
                  <a16:creationId xmlns:a16="http://schemas.microsoft.com/office/drawing/2014/main" id="{722E3990-F57A-4450-9393-6C6C3DE7A295}"/>
                </a:ext>
              </a:extLst>
            </p:cNvPr>
            <p:cNvCxnSpPr>
              <a:stCxn id="83" idx="3"/>
              <a:endCxn id="8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FF38CD3-97CB-4E72-825F-A14FB8E07D9D}"/>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95" name="Title 3">
            <a:extLst>
              <a:ext uri="{FF2B5EF4-FFF2-40B4-BE49-F238E27FC236}">
                <a16:creationId xmlns:a16="http://schemas.microsoft.com/office/drawing/2014/main" id="{8C5FFC6F-AD64-45B1-93A7-CEF0B4BE145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Data Integration Style</a:t>
            </a:r>
            <a:br>
              <a:rPr lang="en-US" dirty="0">
                <a:solidFill>
                  <a:srgbClr val="000000"/>
                </a:solidFill>
                <a:latin typeface="Arial"/>
              </a:rPr>
            </a:br>
            <a:r>
              <a:rPr lang="en-US" sz="2000" b="0" dirty="0">
                <a:solidFill>
                  <a:srgbClr val="000000"/>
                </a:solidFill>
                <a:latin typeface="Arial"/>
              </a:rPr>
              <a:t>Further Information </a:t>
            </a:r>
          </a:p>
        </p:txBody>
      </p:sp>
      <p:graphicFrame>
        <p:nvGraphicFramePr>
          <p:cNvPr id="18" name="Table 17">
            <a:extLst>
              <a:ext uri="{FF2B5EF4-FFF2-40B4-BE49-F238E27FC236}">
                <a16:creationId xmlns:a16="http://schemas.microsoft.com/office/drawing/2014/main" id="{EBE75E33-0CCA-40D4-BE2A-EE9A10B22A0D}"/>
              </a:ext>
            </a:extLst>
          </p:cNvPr>
          <p:cNvGraphicFramePr>
            <a:graphicFrameLocks noGrp="1"/>
          </p:cNvGraphicFramePr>
          <p:nvPr>
            <p:extLst>
              <p:ext uri="{D42A27DB-BD31-4B8C-83A1-F6EECF244321}">
                <p14:modId xmlns:p14="http://schemas.microsoft.com/office/powerpoint/2010/main" val="2772552025"/>
              </p:ext>
            </p:extLst>
          </p:nvPr>
        </p:nvGraphicFramePr>
        <p:xfrm>
          <a:off x="504001" y="1486587"/>
          <a:ext cx="11278686" cy="4158618"/>
        </p:xfrm>
        <a:graphic>
          <a:graphicData uri="http://schemas.openxmlformats.org/drawingml/2006/table">
            <a:tbl>
              <a:tblPr firstRow="1" bandRow="1"/>
              <a:tblGrid>
                <a:gridCol w="3505354">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7269276">
                  <a:extLst>
                    <a:ext uri="{9D8B030D-6E8A-4147-A177-3AD203B41FA5}">
                      <a16:colId xmlns:a16="http://schemas.microsoft.com/office/drawing/2014/main" val="20002"/>
                    </a:ext>
                  </a:extLst>
                </a:gridCol>
              </a:tblGrid>
              <a:tr h="329383">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200" noProof="0" dirty="0">
                          <a:solidFill>
                            <a:schemeClr val="bg1"/>
                          </a:solidFill>
                          <a:latin typeface="Arial" panose="020B0604020202020204" pitchFamily="34" charset="0"/>
                          <a:cs typeface="Arial" panose="020B0604020202020204" pitchFamily="34" charset="0"/>
                        </a:rPr>
                        <a:t>Resource</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200" u="none" noProof="0" dirty="0">
                          <a:solidFill>
                            <a:schemeClr val="bg1"/>
                          </a:solidFill>
                          <a:latin typeface="Arial" panose="020B0604020202020204" pitchFamily="34" charset="0"/>
                          <a:cs typeface="Arial" panose="020B0604020202020204" pitchFamily="34" charset="0"/>
                        </a:rPr>
                        <a:t>Link</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200" u="none" noProof="0" dirty="0">
                          <a:solidFill>
                            <a:schemeClr val="bg1"/>
                          </a:solidFill>
                          <a:latin typeface="Arial" panose="020B0604020202020204" pitchFamily="34" charset="0"/>
                          <a:cs typeface="Arial" panose="020B0604020202020204" pitchFamily="34" charset="0"/>
                        </a:rPr>
                        <a:t>Description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713663">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spcAft>
                          <a:spcPts val="600"/>
                        </a:spcAft>
                        <a:buFont typeface="Arial" pitchFamily="34" charset="0"/>
                        <a:buNone/>
                      </a:pPr>
                      <a:r>
                        <a:rPr lang="de-DE" sz="1100" kern="1200" dirty="0">
                          <a:solidFill>
                            <a:schemeClr val="tx1"/>
                          </a:solidFill>
                          <a:latin typeface="Arial" panose="020B0604020202020204" pitchFamily="34" charset="0"/>
                          <a:cs typeface="Arial" panose="020B0604020202020204" pitchFamily="34" charset="0"/>
                        </a:rPr>
                        <a:t>SAP HANA Data Management Suite</a:t>
                      </a:r>
                    </a:p>
                  </a:txBody>
                  <a:tcP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60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3"/>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spcAft>
                          <a:spcPts val="600"/>
                        </a:spcAft>
                        <a:buFont typeface="Arial" pitchFamily="34" charset="0"/>
                        <a:buNone/>
                      </a:pPr>
                      <a:r>
                        <a:rPr lang="en-US" sz="1100" kern="0" dirty="0">
                          <a:solidFill>
                            <a:srgbClr val="000000"/>
                          </a:solidFill>
                          <a:latin typeface="Arial"/>
                        </a:rPr>
                        <a:t>SAP HANA Data Management Suite brings secure, governed enterprise class applications and analytics by providing an open, hybrid, and multi-cloud enabled solution suite that orchestrates all the data into a trusted, unified landscape.</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6829135"/>
                  </a:ext>
                </a:extLst>
              </a:tr>
              <a:tr h="499859">
                <a:tc>
                  <a:txBody>
                    <a:bodyPr/>
                    <a:lstStyle/>
                    <a:p>
                      <a:pPr marL="0" marR="0" indent="0" algn="l" defTabSz="1087795" rtl="0" eaLnBrk="1" fontAlgn="auto" latinLnBrk="0" hangingPunct="1">
                        <a:lnSpc>
                          <a:spcPct val="100000"/>
                        </a:lnSpc>
                        <a:spcBef>
                          <a:spcPts val="0"/>
                        </a:spcBef>
                        <a:spcAft>
                          <a:spcPts val="600"/>
                        </a:spcAft>
                        <a:buClrTx/>
                        <a:buSzTx/>
                        <a:buFontTx/>
                        <a:buNone/>
                        <a:tabLst/>
                        <a:defRPr/>
                      </a:pPr>
                      <a:r>
                        <a:rPr lang="en-US" sz="1100" noProof="0" dirty="0">
                          <a:latin typeface="Arial" panose="020B0604020202020204" pitchFamily="34" charset="0"/>
                          <a:cs typeface="Arial" panose="020B0604020202020204" pitchFamily="34" charset="0"/>
                        </a:rPr>
                        <a:t>SAP Data Hub</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Aft>
                          <a:spcPts val="600"/>
                        </a:spcAft>
                        <a:buFont typeface="Arial" pitchFamily="34" charset="0"/>
                        <a:buNone/>
                      </a:pPr>
                      <a:r>
                        <a:rPr lang="en-US" sz="1100" u="none" noProof="0" dirty="0">
                          <a:latin typeface="Arial" panose="020B0604020202020204" pitchFamily="34" charset="0"/>
                          <a:cs typeface="Arial" panose="020B0604020202020204" pitchFamily="34" charset="0"/>
                          <a:hlinkClick r:id="rId4"/>
                        </a:rPr>
                        <a:t>Link</a:t>
                      </a: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Aft>
                          <a:spcPts val="600"/>
                        </a:spcAft>
                        <a:buFont typeface="Arial" pitchFamily="34" charset="0"/>
                        <a:buNone/>
                      </a:pPr>
                      <a:r>
                        <a:rPr lang="en-US" sz="1100" u="none" noProof="0" dirty="0">
                          <a:latin typeface="Arial" panose="020B0604020202020204" pitchFamily="34" charset="0"/>
                          <a:cs typeface="Arial" panose="020B0604020202020204" pitchFamily="34" charset="0"/>
                        </a:rPr>
                        <a:t>Data orchestration solution that discovers, refines, enriches, and governs any type, variety, and volume of data across an distributed data landscape. It is part if the SAP HANA Data Management Suite. </a:t>
                      </a:r>
                    </a:p>
                  </a:txBody>
                  <a:tcP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5060182"/>
                  </a:ext>
                </a:extLst>
              </a:tr>
              <a:tr h="528209">
                <a:tc>
                  <a:txBody>
                    <a:bodyPr/>
                    <a:lstStyle/>
                    <a:p>
                      <a:pPr marL="0" marR="0" indent="0" algn="l" defTabSz="1087795" rtl="0" eaLnBrk="1" fontAlgn="auto" latinLnBrk="0" hangingPunct="1">
                        <a:lnSpc>
                          <a:spcPct val="100000"/>
                        </a:lnSpc>
                        <a:spcBef>
                          <a:spcPts val="0"/>
                        </a:spcBef>
                        <a:spcAft>
                          <a:spcPts val="600"/>
                        </a:spcAft>
                        <a:buClrTx/>
                        <a:buSzTx/>
                        <a:buFontTx/>
                        <a:buNone/>
                        <a:tabLst/>
                        <a:defRPr/>
                      </a:pPr>
                      <a:r>
                        <a:rPr lang="en-US" sz="1100" noProof="0" dirty="0">
                          <a:latin typeface="Arial" panose="020B0604020202020204" pitchFamily="34" charset="0"/>
                          <a:cs typeface="Arial" panose="020B0604020202020204" pitchFamily="34" charset="0"/>
                        </a:rPr>
                        <a:t>SAP Data Hub FAQ</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Aft>
                          <a:spcPts val="600"/>
                        </a:spcAft>
                        <a:buFont typeface="Arial" pitchFamily="34" charset="0"/>
                        <a:buNone/>
                      </a:pPr>
                      <a:r>
                        <a:rPr lang="en-US" sz="1100" u="none" noProof="0" dirty="0">
                          <a:latin typeface="Arial" panose="020B0604020202020204" pitchFamily="34" charset="0"/>
                          <a:cs typeface="Arial" panose="020B0604020202020204" pitchFamily="34" charset="0"/>
                          <a:hlinkClick r:id="rId5"/>
                        </a:rPr>
                        <a:t>Link</a:t>
                      </a: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Aft>
                          <a:spcPts val="600"/>
                        </a:spcAft>
                        <a:buFont typeface="Arial" pitchFamily="34" charset="0"/>
                        <a:buNone/>
                      </a:pPr>
                      <a:r>
                        <a:rPr lang="en-US" sz="1100" u="none" noProof="0" dirty="0">
                          <a:latin typeface="Arial" panose="020B0604020202020204" pitchFamily="34" charset="0"/>
                          <a:cs typeface="Arial" panose="020B0604020202020204" pitchFamily="34" charset="0"/>
                        </a:rPr>
                        <a:t>This blog provides answers to frequently asked questions on the SAP Data Hub and its relationship to existing EIM technologies. </a:t>
                      </a:r>
                    </a:p>
                  </a:txBody>
                  <a:tcP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3194005"/>
                  </a:ext>
                </a:extLst>
              </a:tr>
              <a:tr h="713663">
                <a:tc>
                  <a:txBody>
                    <a:bodyPr/>
                    <a:lstStyle/>
                    <a:p>
                      <a:pPr marL="0" indent="0" algn="l" defTabSz="1220084" rtl="0" eaLnBrk="1" latinLnBrk="0" hangingPunct="1">
                        <a:spcAft>
                          <a:spcPts val="600"/>
                        </a:spcAft>
                        <a:buFont typeface="Arial" pitchFamily="34" charset="0"/>
                        <a:buNone/>
                      </a:pPr>
                      <a:r>
                        <a:rPr lang="de-DE" sz="1100" kern="1200" dirty="0">
                          <a:solidFill>
                            <a:schemeClr val="tx1"/>
                          </a:solidFill>
                          <a:latin typeface="Arial" panose="020B0604020202020204" pitchFamily="34" charset="0"/>
                          <a:cs typeface="Arial" panose="020B0604020202020204" pitchFamily="34" charset="0"/>
                        </a:rPr>
                        <a:t>CIO Guide: </a:t>
                      </a:r>
                      <a:r>
                        <a:rPr lang="en-US" sz="1100" kern="1200" dirty="0">
                          <a:solidFill>
                            <a:schemeClr val="tx1"/>
                          </a:solidFill>
                          <a:latin typeface="Arial" panose="020B0604020202020204" pitchFamily="34" charset="0"/>
                          <a:cs typeface="Arial" panose="020B0604020202020204" pitchFamily="34" charset="0"/>
                        </a:rPr>
                        <a:t>SAP Vision for Integrating SAP Applications in Cloud and Hybrid Environments </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60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6"/>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1220084" rtl="0" eaLnBrk="1" latinLnBrk="0" hangingPunct="1">
                        <a:spcAft>
                          <a:spcPts val="600"/>
                        </a:spcAft>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rPr>
                        <a:t>This guide gives guidance on when to use the SAP Data Hub, SAP HANA Smart Data Integration, SAP HANA Smart Data Access, SAP Data Services, SAP Landscape Transformation Server and SAP Cloud Platform Integration. </a:t>
                      </a:r>
                    </a:p>
                  </a:txBody>
                  <a:tcP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6155922"/>
                  </a:ext>
                </a:extLst>
              </a:tr>
              <a:tr h="531379">
                <a:tc>
                  <a:txBody>
                    <a:bodyPr/>
                    <a:lstStyle/>
                    <a:p>
                      <a:pPr marL="0" indent="0" algn="l" defTabSz="1220084" rtl="0" eaLnBrk="1" latinLnBrk="0" hangingPunct="1">
                        <a:spcAft>
                          <a:spcPts val="600"/>
                        </a:spcAft>
                        <a:buFont typeface="Arial" pitchFamily="34" charset="0"/>
                        <a:buNone/>
                      </a:pPr>
                      <a:r>
                        <a:rPr lang="de-DE" sz="1100" kern="1200" dirty="0">
                          <a:solidFill>
                            <a:schemeClr val="tx1"/>
                          </a:solidFill>
                          <a:latin typeface="Arial" panose="020B0604020202020204" pitchFamily="34" charset="0"/>
                          <a:cs typeface="Arial" panose="020B0604020202020204" pitchFamily="34" charset="0"/>
                        </a:rPr>
                        <a:t>CIO Guide </a:t>
                      </a:r>
                      <a:r>
                        <a:rPr lang="de-DE" sz="1100" kern="1200" dirty="0" err="1">
                          <a:solidFill>
                            <a:schemeClr val="tx1"/>
                          </a:solidFill>
                          <a:latin typeface="Arial" panose="020B0604020202020204" pitchFamily="34" charset="0"/>
                          <a:cs typeface="Arial" panose="020B0604020202020204" pitchFamily="34" charset="0"/>
                        </a:rPr>
                        <a:t>to</a:t>
                      </a:r>
                      <a:r>
                        <a:rPr lang="de-DE" sz="1100" kern="1200" dirty="0">
                          <a:solidFill>
                            <a:schemeClr val="tx1"/>
                          </a:solidFill>
                          <a:latin typeface="Arial" panose="020B0604020202020204" pitchFamily="34" charset="0"/>
                          <a:cs typeface="Arial" panose="020B0604020202020204" pitchFamily="34" charset="0"/>
                        </a:rPr>
                        <a:t> </a:t>
                      </a:r>
                      <a:r>
                        <a:rPr lang="de-DE" sz="1100" kern="1200" dirty="0" err="1">
                          <a:solidFill>
                            <a:schemeClr val="tx1"/>
                          </a:solidFill>
                          <a:latin typeface="Arial" panose="020B0604020202020204" pitchFamily="34" charset="0"/>
                          <a:cs typeface="Arial" panose="020B0604020202020204" pitchFamily="34" charset="0"/>
                        </a:rPr>
                        <a:t>Using</a:t>
                      </a:r>
                      <a:r>
                        <a:rPr lang="de-DE" sz="1100" kern="1200" dirty="0">
                          <a:solidFill>
                            <a:schemeClr val="tx1"/>
                          </a:solidFill>
                          <a:latin typeface="Arial" panose="020B0604020202020204" pitchFamily="34" charset="0"/>
                          <a:cs typeface="Arial" panose="020B0604020202020204" pitchFamily="34" charset="0"/>
                        </a:rPr>
                        <a:t> SAP Technology </a:t>
                      </a:r>
                      <a:r>
                        <a:rPr lang="de-DE" sz="1100" kern="1200" dirty="0" err="1">
                          <a:solidFill>
                            <a:schemeClr val="tx1"/>
                          </a:solidFill>
                          <a:latin typeface="Arial" panose="020B0604020202020204" pitchFamily="34" charset="0"/>
                          <a:cs typeface="Arial" panose="020B0604020202020204" pitchFamily="34" charset="0"/>
                        </a:rPr>
                        <a:t>for</a:t>
                      </a:r>
                      <a:r>
                        <a:rPr lang="de-DE" sz="1100" kern="1200" dirty="0">
                          <a:solidFill>
                            <a:schemeClr val="tx1"/>
                          </a:solidFill>
                          <a:latin typeface="Arial" panose="020B0604020202020204" pitchFamily="34" charset="0"/>
                          <a:cs typeface="Arial" panose="020B0604020202020204" pitchFamily="34" charset="0"/>
                        </a:rPr>
                        <a:t> Big Data: SAP HANA, SAP </a:t>
                      </a:r>
                      <a:r>
                        <a:rPr lang="de-DE" sz="1100" kern="1200" dirty="0" err="1">
                          <a:solidFill>
                            <a:schemeClr val="tx1"/>
                          </a:solidFill>
                          <a:latin typeface="Arial" panose="020B0604020202020204" pitchFamily="34" charset="0"/>
                          <a:cs typeface="Arial" panose="020B0604020202020204" pitchFamily="34" charset="0"/>
                        </a:rPr>
                        <a:t>Vora</a:t>
                      </a:r>
                      <a:r>
                        <a:rPr lang="de-DE" sz="1100" kern="1200" dirty="0">
                          <a:solidFill>
                            <a:schemeClr val="tx1"/>
                          </a:solidFill>
                          <a:latin typeface="Arial" panose="020B0604020202020204" pitchFamily="34" charset="0"/>
                          <a:cs typeface="Arial" panose="020B0604020202020204" pitchFamily="34" charset="0"/>
                        </a:rPr>
                        <a:t>, </a:t>
                      </a:r>
                      <a:r>
                        <a:rPr lang="de-DE" sz="1100" kern="1200" dirty="0" err="1">
                          <a:solidFill>
                            <a:schemeClr val="tx1"/>
                          </a:solidFill>
                          <a:latin typeface="Arial" panose="020B0604020202020204" pitchFamily="34" charset="0"/>
                          <a:cs typeface="Arial" panose="020B0604020202020204" pitchFamily="34" charset="0"/>
                        </a:rPr>
                        <a:t>and</a:t>
                      </a:r>
                      <a:r>
                        <a:rPr lang="de-DE" sz="1100" kern="1200" dirty="0">
                          <a:solidFill>
                            <a:schemeClr val="tx1"/>
                          </a:solidFill>
                          <a:latin typeface="Arial" panose="020B0604020202020204" pitchFamily="34" charset="0"/>
                          <a:cs typeface="Arial" panose="020B0604020202020204" pitchFamily="34" charset="0"/>
                        </a:rPr>
                        <a:t> SAP Data Hub</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60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7"/>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1220084" rtl="0" eaLnBrk="1" latinLnBrk="0" hangingPunct="1">
                        <a:spcAft>
                          <a:spcPts val="600"/>
                        </a:spcAft>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rPr>
                        <a:t>This guide gives an overview on SAP big data architectures including SAP HANA, SAP Vora and the SAP Data Hub.</a:t>
                      </a:r>
                    </a:p>
                  </a:txBody>
                  <a:tcP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09774"/>
                  </a:ext>
                </a:extLst>
              </a:tr>
              <a:tr h="311083">
                <a:tc>
                  <a:txBody>
                    <a:bodyPr/>
                    <a:lstStyle/>
                    <a:p>
                      <a:pPr marL="0" marR="0" indent="0" algn="l" defTabSz="1087795" rtl="0" eaLnBrk="1" fontAlgn="auto" latinLnBrk="0" hangingPunct="1">
                        <a:lnSpc>
                          <a:spcPct val="100000"/>
                        </a:lnSpc>
                        <a:spcBef>
                          <a:spcPts val="0"/>
                        </a:spcBef>
                        <a:spcAft>
                          <a:spcPts val="600"/>
                        </a:spcAft>
                        <a:buClrTx/>
                        <a:buSzTx/>
                        <a:buFontTx/>
                        <a:buNone/>
                        <a:tabLst/>
                        <a:defRPr/>
                      </a:pPr>
                      <a:r>
                        <a:rPr lang="en-US" sz="1100" noProof="0" dirty="0">
                          <a:latin typeface="Arial" panose="020B0604020202020204" pitchFamily="34" charset="0"/>
                          <a:cs typeface="Arial" panose="020B0604020202020204" pitchFamily="34" charset="0"/>
                        </a:rPr>
                        <a:t>SAP Cloud Platform Integration Suite</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Aft>
                          <a:spcPts val="600"/>
                        </a:spcAft>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hlinkClick r:id="rId8"/>
                        </a:rPr>
                        <a:t>Link</a:t>
                      </a: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Aft>
                          <a:spcPts val="600"/>
                        </a:spcAft>
                        <a:buFont typeface="Arial" pitchFamily="34" charset="0"/>
                        <a:buNone/>
                      </a:pPr>
                      <a:r>
                        <a:rPr lang="en-US" sz="1100" u="none" noProof="0" dirty="0">
                          <a:latin typeface="Arial" panose="020B0604020202020204" pitchFamily="34" charset="0"/>
                          <a:cs typeface="Arial" panose="020B0604020202020204" pitchFamily="34" charset="0"/>
                        </a:rPr>
                        <a:t>SAP’s Integration Platform-as-a-Service (IPaaS)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9336600"/>
                  </a:ext>
                </a:extLst>
              </a:tr>
              <a:tr h="531379">
                <a:tc>
                  <a:txBody>
                    <a:bodyPr/>
                    <a:lstStyle/>
                    <a:p>
                      <a:pPr marL="0" marR="0" indent="0" algn="l" defTabSz="1087795" rtl="0" eaLnBrk="1" fontAlgn="auto" latinLnBrk="0" hangingPunct="1">
                        <a:lnSpc>
                          <a:spcPct val="100000"/>
                        </a:lnSpc>
                        <a:spcBef>
                          <a:spcPts val="0"/>
                        </a:spcBef>
                        <a:spcAft>
                          <a:spcPts val="600"/>
                        </a:spcAft>
                        <a:buClrTx/>
                        <a:buSzTx/>
                        <a:buFontTx/>
                        <a:buNone/>
                        <a:tabLst/>
                        <a:defRPr/>
                      </a:pPr>
                      <a:r>
                        <a:rPr lang="en-US" sz="1200" noProof="0" dirty="0">
                          <a:latin typeface="Arial" panose="020B0604020202020204" pitchFamily="34" charset="0"/>
                          <a:cs typeface="Arial" panose="020B0604020202020204" pitchFamily="34" charset="0"/>
                        </a:rPr>
                        <a:t>SAP Product Roadmaps </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60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9"/>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Aft>
                          <a:spcPts val="600"/>
                        </a:spcAft>
                        <a:buFont typeface="Arial" pitchFamily="34" charset="0"/>
                        <a:buNone/>
                      </a:pPr>
                      <a:r>
                        <a:rPr lang="en-US" sz="1100" u="none" noProof="0" dirty="0">
                          <a:latin typeface="Arial" panose="020B0604020202020204" pitchFamily="34" charset="0"/>
                          <a:cs typeface="Arial" panose="020B0604020202020204" pitchFamily="34" charset="0"/>
                        </a:rPr>
                        <a:t>Access all product and solution roadmaps from SAP. You will also find latest roadmaps on all integration technologies and services mentioned in ISA-M.</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5714451"/>
                  </a:ext>
                </a:extLst>
              </a:tr>
            </a:tbl>
          </a:graphicData>
        </a:graphic>
      </p:graphicFrame>
      <p:grpSp>
        <p:nvGrpSpPr>
          <p:cNvPr id="3" name="Group 2">
            <a:extLst>
              <a:ext uri="{FF2B5EF4-FFF2-40B4-BE49-F238E27FC236}">
                <a16:creationId xmlns:a16="http://schemas.microsoft.com/office/drawing/2014/main" id="{821C4FF0-2407-4B5D-B487-6469B9F196DF}"/>
              </a:ext>
            </a:extLst>
          </p:cNvPr>
          <p:cNvGrpSpPr/>
          <p:nvPr/>
        </p:nvGrpSpPr>
        <p:grpSpPr>
          <a:xfrm>
            <a:off x="463656" y="5934516"/>
            <a:ext cx="11319029" cy="528777"/>
            <a:chOff x="463656" y="5954835"/>
            <a:chExt cx="11319029" cy="528777"/>
          </a:xfrm>
        </p:grpSpPr>
        <p:grpSp>
          <p:nvGrpSpPr>
            <p:cNvPr id="28" name="Group 27">
              <a:extLst>
                <a:ext uri="{FF2B5EF4-FFF2-40B4-BE49-F238E27FC236}">
                  <a16:creationId xmlns:a16="http://schemas.microsoft.com/office/drawing/2014/main" id="{0C514E7F-B422-468C-B79C-E6B29C97CB13}"/>
                </a:ext>
              </a:extLst>
            </p:cNvPr>
            <p:cNvGrpSpPr/>
            <p:nvPr/>
          </p:nvGrpSpPr>
          <p:grpSpPr>
            <a:xfrm>
              <a:off x="500840" y="5954835"/>
              <a:ext cx="11281845" cy="528777"/>
              <a:chOff x="778585" y="5957156"/>
              <a:chExt cx="10998677" cy="645752"/>
            </a:xfrm>
          </p:grpSpPr>
          <p:sp>
            <p:nvSpPr>
              <p:cNvPr id="73" name="TextBox 72">
                <a:extLst>
                  <a:ext uri="{FF2B5EF4-FFF2-40B4-BE49-F238E27FC236}">
                    <a16:creationId xmlns:a16="http://schemas.microsoft.com/office/drawing/2014/main" id="{72A0507D-5B0E-4C47-94B7-311E66EEA3C7}"/>
                  </a:ext>
                </a:extLst>
              </p:cNvPr>
              <p:cNvSpPr txBox="1"/>
              <p:nvPr/>
            </p:nvSpPr>
            <p:spPr>
              <a:xfrm>
                <a:off x="2235703" y="5957156"/>
                <a:ext cx="9541559" cy="645748"/>
              </a:xfrm>
              <a:prstGeom prst="rect">
                <a:avLst/>
              </a:prstGeom>
              <a:solidFill>
                <a:schemeClr val="bg1">
                  <a:lumMod val="85000"/>
                </a:schemeClr>
              </a:solidFill>
            </p:spPr>
            <p:txBody>
              <a:bodyPr wrap="square" lIns="72000" tIns="36000" rIns="72000" bIns="36000" rtlCol="0" anchor="ctr">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lang="en-US" sz="1100" kern="0" dirty="0">
                    <a:solidFill>
                      <a:srgbClr val="000000"/>
                    </a:solidFill>
                    <a:latin typeface="Arial"/>
                  </a:rPr>
                  <a:t>This slides provides links where you can find further information such as additional guidance, product information and roadmaps. </a:t>
                </a:r>
              </a:p>
            </p:txBody>
          </p:sp>
          <p:sp>
            <p:nvSpPr>
              <p:cNvPr id="74" name="TextBox 73">
                <a:extLst>
                  <a:ext uri="{FF2B5EF4-FFF2-40B4-BE49-F238E27FC236}">
                    <a16:creationId xmlns:a16="http://schemas.microsoft.com/office/drawing/2014/main" id="{F8DA5039-BB6B-4422-A5A1-42230C7792D9}"/>
                  </a:ext>
                </a:extLst>
              </p:cNvPr>
              <p:cNvSpPr txBox="1"/>
              <p:nvPr/>
            </p:nvSpPr>
            <p:spPr>
              <a:xfrm>
                <a:off x="1129034" y="5957160"/>
                <a:ext cx="1106669" cy="645748"/>
              </a:xfrm>
              <a:prstGeom prst="rect">
                <a:avLst/>
              </a:prstGeom>
              <a:solidFill>
                <a:schemeClr val="tx1"/>
              </a:solidFill>
            </p:spPr>
            <p:txBody>
              <a:bodyPr wrap="square" lIns="72000" tIns="180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79" name="TextBox 78">
                <a:extLst>
                  <a:ext uri="{FF2B5EF4-FFF2-40B4-BE49-F238E27FC236}">
                    <a16:creationId xmlns:a16="http://schemas.microsoft.com/office/drawing/2014/main" id="{05C1B097-F232-4E6A-9334-527C73081116}"/>
                  </a:ext>
                </a:extLst>
              </p:cNvPr>
              <p:cNvSpPr txBox="1"/>
              <p:nvPr/>
            </p:nvSpPr>
            <p:spPr>
              <a:xfrm>
                <a:off x="778585" y="5957160"/>
                <a:ext cx="432191" cy="645744"/>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6" name="Straight Connector 5">
                <a:extLst>
                  <a:ext uri="{FF2B5EF4-FFF2-40B4-BE49-F238E27FC236}">
                    <a16:creationId xmlns:a16="http://schemas.microsoft.com/office/drawing/2014/main" id="{20141CCD-4985-4FD4-B795-46EBF57C5171}"/>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3E10F2-6021-4E43-B478-3961C86D912C}"/>
                  </a:ext>
                </a:extLst>
              </p:cNvPr>
              <p:cNvCxnSpPr>
                <a:cxnSpLocks/>
              </p:cNvCxnSpPr>
              <p:nvPr/>
            </p:nvCxnSpPr>
            <p:spPr>
              <a:xfrm flipH="1">
                <a:off x="1182382" y="6471300"/>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F152BB2F-47B0-4C72-908F-4688812FBEA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3656" y="5997563"/>
              <a:ext cx="443318" cy="443318"/>
            </a:xfrm>
            <a:prstGeom prst="rect">
              <a:avLst/>
            </a:prstGeom>
          </p:spPr>
        </p:pic>
      </p:grpSp>
    </p:spTree>
    <p:extLst>
      <p:ext uri="{BB962C8B-B14F-4D97-AF65-F5344CB8AC3E}">
        <p14:creationId xmlns:p14="http://schemas.microsoft.com/office/powerpoint/2010/main" val="4103375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44623F31-1968-4441-B077-63F863B519D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Integration Technology Mapping</a:t>
            </a:r>
            <a:br>
              <a:rPr lang="en-US" dirty="0">
                <a:solidFill>
                  <a:srgbClr val="000000"/>
                </a:solidFill>
                <a:latin typeface="Arial"/>
              </a:rPr>
            </a:br>
            <a:r>
              <a:rPr lang="en-US" sz="2000" b="0" dirty="0">
                <a:solidFill>
                  <a:srgbClr val="000000"/>
                </a:solidFill>
                <a:latin typeface="Arial"/>
              </a:rPr>
              <a:t>Derive Integration Guidelines for Your Organization </a:t>
            </a:r>
            <a:endParaRPr lang="de-DE" b="0" dirty="0">
              <a:solidFill>
                <a:srgbClr val="000000"/>
              </a:solidFill>
              <a:latin typeface="Arial"/>
            </a:endParaRPr>
          </a:p>
        </p:txBody>
      </p:sp>
      <p:sp>
        <p:nvSpPr>
          <p:cNvPr id="5" name="Slide Number Placeholder 4">
            <a:extLst>
              <a:ext uri="{FF2B5EF4-FFF2-40B4-BE49-F238E27FC236}">
                <a16:creationId xmlns:a16="http://schemas.microsoft.com/office/drawing/2014/main" id="{2272113A-2B70-4E0B-AA27-C5A5603E4284}"/>
              </a:ext>
            </a:extLst>
          </p:cNvPr>
          <p:cNvSpPr>
            <a:spLocks noGrp="1"/>
          </p:cNvSpPr>
          <p:nvPr>
            <p:ph type="sldNum" sz="quarter" idx="12"/>
          </p:nvPr>
        </p:nvSpPr>
        <p:spPr/>
        <p:txBody>
          <a:bodyPr/>
          <a:lstStyle/>
          <a:p>
            <a:fld id="{DB6A9238-A6DB-4432-B073-8C8D0256CD0B}" type="slidenum">
              <a:rPr lang="de-DE" sz="1000" smtClean="0"/>
              <a:pPr/>
              <a:t>56</a:t>
            </a:fld>
            <a:endParaRPr lang="de-DE" sz="1000" dirty="0"/>
          </a:p>
        </p:txBody>
      </p:sp>
      <p:grpSp>
        <p:nvGrpSpPr>
          <p:cNvPr id="12" name="Group 11">
            <a:extLst>
              <a:ext uri="{FF2B5EF4-FFF2-40B4-BE49-F238E27FC236}">
                <a16:creationId xmlns:a16="http://schemas.microsoft.com/office/drawing/2014/main" id="{ADE68A68-BC7D-4F00-B9E8-EBE12E1E6582}"/>
              </a:ext>
            </a:extLst>
          </p:cNvPr>
          <p:cNvGrpSpPr/>
          <p:nvPr/>
        </p:nvGrpSpPr>
        <p:grpSpPr>
          <a:xfrm>
            <a:off x="8372079" y="467378"/>
            <a:ext cx="3410607" cy="677108"/>
            <a:chOff x="8348701" y="504000"/>
            <a:chExt cx="3410607" cy="677108"/>
          </a:xfrm>
        </p:grpSpPr>
        <p:sp>
          <p:nvSpPr>
            <p:cNvPr id="13" name="Rectangle 12">
              <a:extLst>
                <a:ext uri="{FF2B5EF4-FFF2-40B4-BE49-F238E27FC236}">
                  <a16:creationId xmlns:a16="http://schemas.microsoft.com/office/drawing/2014/main" id="{E2FB1A95-A82A-422C-9F4D-91E87805C40C}"/>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14" name="Rectangle 13">
              <a:extLst>
                <a:ext uri="{FF2B5EF4-FFF2-40B4-BE49-F238E27FC236}">
                  <a16:creationId xmlns:a16="http://schemas.microsoft.com/office/drawing/2014/main" id="{92C794A4-6F75-40C7-A039-2AA5EA1E3E21}"/>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15" name="Rectangle 14">
              <a:extLst>
                <a:ext uri="{FF2B5EF4-FFF2-40B4-BE49-F238E27FC236}">
                  <a16:creationId xmlns:a16="http://schemas.microsoft.com/office/drawing/2014/main" id="{6E8DA997-878A-42BD-B267-90475EEDBFA0}"/>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17" name="Straight Arrow Connector 16">
              <a:extLst>
                <a:ext uri="{FF2B5EF4-FFF2-40B4-BE49-F238E27FC236}">
                  <a16:creationId xmlns:a16="http://schemas.microsoft.com/office/drawing/2014/main" id="{EC304190-2A19-460E-8A4C-CBD6ED3A0FE2}"/>
                </a:ext>
              </a:extLst>
            </p:cNvPr>
            <p:cNvCxnSpPr>
              <a:stCxn id="13" idx="3"/>
              <a:endCxn id="1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2117621-1702-4B72-9D0B-3F37E6A7A245}"/>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E7D13F8C-0125-4660-92F4-C8E1D3987BF2}"/>
              </a:ext>
            </a:extLst>
          </p:cNvPr>
          <p:cNvGrpSpPr/>
          <p:nvPr/>
        </p:nvGrpSpPr>
        <p:grpSpPr>
          <a:xfrm>
            <a:off x="504001" y="3367420"/>
            <a:ext cx="1993186" cy="1737936"/>
            <a:chOff x="913011" y="3434556"/>
            <a:chExt cx="1728192" cy="1584176"/>
          </a:xfrm>
          <a:solidFill>
            <a:schemeClr val="bg1">
              <a:lumMod val="85000"/>
            </a:schemeClr>
          </a:solidFill>
        </p:grpSpPr>
        <p:sp>
          <p:nvSpPr>
            <p:cNvPr id="27" name="Rectangle 26">
              <a:extLst>
                <a:ext uri="{FF2B5EF4-FFF2-40B4-BE49-F238E27FC236}">
                  <a16:creationId xmlns:a16="http://schemas.microsoft.com/office/drawing/2014/main" id="{1428907E-38D3-41F3-A048-8FC8074E90AE}"/>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Process  </a:t>
              </a:r>
              <a:br>
                <a:rPr lang="en-US" sz="1800" kern="0" dirty="0">
                  <a:solidFill>
                    <a:srgbClr val="FFFFFF"/>
                  </a:solidFill>
                  <a:latin typeface="Arial"/>
                </a:rPr>
              </a:br>
              <a:r>
                <a:rPr lang="en-US" sz="1800" kern="0" dirty="0">
                  <a:solidFill>
                    <a:srgbClr val="FFFFFF"/>
                  </a:solidFill>
                  <a:latin typeface="Arial"/>
                </a:rPr>
                <a:t>Integration</a:t>
              </a:r>
            </a:p>
          </p:txBody>
        </p:sp>
        <p:sp>
          <p:nvSpPr>
            <p:cNvPr id="102" name="Rectangle 101">
              <a:extLst>
                <a:ext uri="{FF2B5EF4-FFF2-40B4-BE49-F238E27FC236}">
                  <a16:creationId xmlns:a16="http://schemas.microsoft.com/office/drawing/2014/main" id="{091CE2B0-4DC6-4049-9D6A-D3F372006B02}"/>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A</a:t>
              </a:r>
            </a:p>
          </p:txBody>
        </p:sp>
        <p:cxnSp>
          <p:nvCxnSpPr>
            <p:cNvPr id="9" name="Straight Connector 8">
              <a:extLst>
                <a:ext uri="{FF2B5EF4-FFF2-40B4-BE49-F238E27FC236}">
                  <a16:creationId xmlns:a16="http://schemas.microsoft.com/office/drawing/2014/main" id="{F51726FB-988E-46F8-B91B-652BF30875D1}"/>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F2ADC50F-6429-4131-B2A4-B55274FD7FC6}"/>
              </a:ext>
            </a:extLst>
          </p:cNvPr>
          <p:cNvGrpSpPr/>
          <p:nvPr/>
        </p:nvGrpSpPr>
        <p:grpSpPr>
          <a:xfrm>
            <a:off x="2825376" y="3367420"/>
            <a:ext cx="1993186" cy="1737936"/>
            <a:chOff x="913011" y="3434556"/>
            <a:chExt cx="1728192" cy="1584176"/>
          </a:xfrm>
          <a:solidFill>
            <a:schemeClr val="bg1">
              <a:lumMod val="85000"/>
            </a:schemeClr>
          </a:solidFill>
        </p:grpSpPr>
        <p:sp>
          <p:nvSpPr>
            <p:cNvPr id="145" name="Rectangle 144">
              <a:extLst>
                <a:ext uri="{FF2B5EF4-FFF2-40B4-BE49-F238E27FC236}">
                  <a16:creationId xmlns:a16="http://schemas.microsoft.com/office/drawing/2014/main" id="{104EC913-4BAF-405E-A6F7-6AEB67371619}"/>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Data</a:t>
              </a:r>
              <a:br>
                <a:rPr lang="en-US" sz="1800" kern="0" dirty="0">
                  <a:solidFill>
                    <a:srgbClr val="FFFFFF"/>
                  </a:solidFill>
                  <a:latin typeface="Arial"/>
                </a:rPr>
              </a:br>
              <a:r>
                <a:rPr lang="en-US" sz="1800" kern="0" dirty="0">
                  <a:solidFill>
                    <a:srgbClr val="FFFFFF"/>
                  </a:solidFill>
                  <a:latin typeface="Arial"/>
                </a:rPr>
                <a:t>Integration</a:t>
              </a:r>
            </a:p>
          </p:txBody>
        </p:sp>
        <p:sp>
          <p:nvSpPr>
            <p:cNvPr id="146" name="Rectangle 145">
              <a:extLst>
                <a:ext uri="{FF2B5EF4-FFF2-40B4-BE49-F238E27FC236}">
                  <a16:creationId xmlns:a16="http://schemas.microsoft.com/office/drawing/2014/main" id="{9B7A9C59-9F83-46C5-958F-7B505FDEC3A7}"/>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B</a:t>
              </a:r>
            </a:p>
          </p:txBody>
        </p:sp>
        <p:cxnSp>
          <p:nvCxnSpPr>
            <p:cNvPr id="147" name="Straight Connector 146">
              <a:extLst>
                <a:ext uri="{FF2B5EF4-FFF2-40B4-BE49-F238E27FC236}">
                  <a16:creationId xmlns:a16="http://schemas.microsoft.com/office/drawing/2014/main" id="{A6103D65-EF64-4D06-B5BD-124B860A4333}"/>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E06955A8-6879-4EB6-9E1A-9500FBCBA949}"/>
              </a:ext>
            </a:extLst>
          </p:cNvPr>
          <p:cNvGrpSpPr/>
          <p:nvPr/>
        </p:nvGrpSpPr>
        <p:grpSpPr>
          <a:xfrm>
            <a:off x="5146751" y="3367420"/>
            <a:ext cx="1993186" cy="1737936"/>
            <a:chOff x="913011" y="3434556"/>
            <a:chExt cx="1728192" cy="1584176"/>
          </a:xfrm>
          <a:solidFill>
            <a:srgbClr val="0076CB"/>
          </a:solidFill>
        </p:grpSpPr>
        <p:sp>
          <p:nvSpPr>
            <p:cNvPr id="149" name="Rectangle 148">
              <a:extLst>
                <a:ext uri="{FF2B5EF4-FFF2-40B4-BE49-F238E27FC236}">
                  <a16:creationId xmlns:a16="http://schemas.microsoft.com/office/drawing/2014/main" id="{EBEF4E53-9A92-48C0-8CBF-2E97DFC57DB6}"/>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User   </a:t>
              </a:r>
              <a:br>
                <a:rPr lang="en-US" sz="1800" kern="0" dirty="0">
                  <a:solidFill>
                    <a:srgbClr val="FFFFFF"/>
                  </a:solidFill>
                  <a:latin typeface="Arial"/>
                </a:rPr>
              </a:br>
              <a:r>
                <a:rPr lang="en-US" sz="1800" kern="0" dirty="0">
                  <a:solidFill>
                    <a:srgbClr val="FFFFFF"/>
                  </a:solidFill>
                  <a:latin typeface="Arial"/>
                </a:rPr>
                <a:t>Integration</a:t>
              </a:r>
            </a:p>
          </p:txBody>
        </p:sp>
        <p:sp>
          <p:nvSpPr>
            <p:cNvPr id="150" name="Rectangle 149">
              <a:extLst>
                <a:ext uri="{FF2B5EF4-FFF2-40B4-BE49-F238E27FC236}">
                  <a16:creationId xmlns:a16="http://schemas.microsoft.com/office/drawing/2014/main" id="{4AEFDC02-F36B-4E8E-8680-57E8D556B5EA}"/>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C</a:t>
              </a:r>
            </a:p>
          </p:txBody>
        </p:sp>
        <p:cxnSp>
          <p:nvCxnSpPr>
            <p:cNvPr id="151" name="Straight Connector 150">
              <a:extLst>
                <a:ext uri="{FF2B5EF4-FFF2-40B4-BE49-F238E27FC236}">
                  <a16:creationId xmlns:a16="http://schemas.microsoft.com/office/drawing/2014/main" id="{C2A0856C-47E3-44DC-84DE-A47A8186C220}"/>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E96211B3-1D4A-4C4E-80EA-C00BBB7E9752}"/>
              </a:ext>
            </a:extLst>
          </p:cNvPr>
          <p:cNvGrpSpPr/>
          <p:nvPr/>
        </p:nvGrpSpPr>
        <p:grpSpPr>
          <a:xfrm>
            <a:off x="7468126" y="3367420"/>
            <a:ext cx="1993186" cy="1737936"/>
            <a:chOff x="913011" y="3434556"/>
            <a:chExt cx="1728192" cy="1584176"/>
          </a:xfrm>
          <a:solidFill>
            <a:schemeClr val="bg1">
              <a:lumMod val="85000"/>
            </a:schemeClr>
          </a:solidFill>
        </p:grpSpPr>
        <p:sp>
          <p:nvSpPr>
            <p:cNvPr id="153" name="Rectangle 152">
              <a:extLst>
                <a:ext uri="{FF2B5EF4-FFF2-40B4-BE49-F238E27FC236}">
                  <a16:creationId xmlns:a16="http://schemas.microsoft.com/office/drawing/2014/main" id="{21F60719-A7A7-4C31-834D-81D77A10D826}"/>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Thing</a:t>
              </a:r>
              <a:br>
                <a:rPr lang="en-US" sz="1800" kern="0" dirty="0">
                  <a:solidFill>
                    <a:srgbClr val="FFFFFF"/>
                  </a:solidFill>
                  <a:latin typeface="Arial"/>
                </a:rPr>
              </a:br>
              <a:r>
                <a:rPr lang="en-US" sz="1800" kern="0" dirty="0">
                  <a:solidFill>
                    <a:srgbClr val="FFFFFF"/>
                  </a:solidFill>
                  <a:latin typeface="Arial"/>
                </a:rPr>
                <a:t>Integration</a:t>
              </a:r>
            </a:p>
          </p:txBody>
        </p:sp>
        <p:sp>
          <p:nvSpPr>
            <p:cNvPr id="154" name="Rectangle 153">
              <a:extLst>
                <a:ext uri="{FF2B5EF4-FFF2-40B4-BE49-F238E27FC236}">
                  <a16:creationId xmlns:a16="http://schemas.microsoft.com/office/drawing/2014/main" id="{84C31711-F231-40C3-9216-03144C7E9DC6}"/>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D</a:t>
              </a:r>
            </a:p>
          </p:txBody>
        </p:sp>
        <p:cxnSp>
          <p:nvCxnSpPr>
            <p:cNvPr id="155" name="Straight Connector 154">
              <a:extLst>
                <a:ext uri="{FF2B5EF4-FFF2-40B4-BE49-F238E27FC236}">
                  <a16:creationId xmlns:a16="http://schemas.microsoft.com/office/drawing/2014/main" id="{0DB01A26-F510-41A0-AD1D-275CE502D4B8}"/>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9A70B85-E6E4-4396-8A6B-32F1EA49020A}"/>
              </a:ext>
            </a:extLst>
          </p:cNvPr>
          <p:cNvGrpSpPr/>
          <p:nvPr/>
        </p:nvGrpSpPr>
        <p:grpSpPr>
          <a:xfrm>
            <a:off x="9789500" y="3367420"/>
            <a:ext cx="1993186" cy="1737936"/>
            <a:chOff x="913011" y="3434556"/>
            <a:chExt cx="1728192" cy="1584176"/>
          </a:xfrm>
          <a:solidFill>
            <a:schemeClr val="bg1">
              <a:lumMod val="85000"/>
            </a:schemeClr>
          </a:solidFill>
        </p:grpSpPr>
        <p:sp>
          <p:nvSpPr>
            <p:cNvPr id="157" name="Rectangle 156">
              <a:extLst>
                <a:ext uri="{FF2B5EF4-FFF2-40B4-BE49-F238E27FC236}">
                  <a16:creationId xmlns:a16="http://schemas.microsoft.com/office/drawing/2014/main" id="{5E472624-21A3-4A16-A79F-60B5F55BDCF2}"/>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Cross </a:t>
              </a:r>
              <a:br>
                <a:rPr lang="en-US" sz="1800" kern="0" dirty="0">
                  <a:solidFill>
                    <a:srgbClr val="FFFFFF"/>
                  </a:solidFill>
                  <a:latin typeface="Arial"/>
                </a:rPr>
              </a:br>
              <a:r>
                <a:rPr lang="en-US" sz="1800" kern="0" dirty="0">
                  <a:solidFill>
                    <a:srgbClr val="FFFFFF"/>
                  </a:solidFill>
                  <a:latin typeface="Arial"/>
                </a:rPr>
                <a:t>Use Cases</a:t>
              </a:r>
            </a:p>
          </p:txBody>
        </p:sp>
        <p:sp>
          <p:nvSpPr>
            <p:cNvPr id="158" name="Rectangle 157">
              <a:extLst>
                <a:ext uri="{FF2B5EF4-FFF2-40B4-BE49-F238E27FC236}">
                  <a16:creationId xmlns:a16="http://schemas.microsoft.com/office/drawing/2014/main" id="{10ED839F-A6B0-4A5E-8D49-2FA47442A287}"/>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E</a:t>
              </a:r>
            </a:p>
          </p:txBody>
        </p:sp>
        <p:cxnSp>
          <p:nvCxnSpPr>
            <p:cNvPr id="159" name="Straight Connector 158">
              <a:extLst>
                <a:ext uri="{FF2B5EF4-FFF2-40B4-BE49-F238E27FC236}">
                  <a16:creationId xmlns:a16="http://schemas.microsoft.com/office/drawing/2014/main" id="{B82638FD-A2A8-464D-B0D8-F575F8871953}"/>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02928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lide Number Placeholder 1">
            <a:extLst>
              <a:ext uri="{FF2B5EF4-FFF2-40B4-BE49-F238E27FC236}">
                <a16:creationId xmlns:a16="http://schemas.microsoft.com/office/drawing/2014/main" id="{CECA16D5-D8B8-4759-9654-79D3E2B25C88}"/>
              </a:ext>
            </a:extLst>
          </p:cNvPr>
          <p:cNvSpPr>
            <a:spLocks noGrp="1"/>
          </p:cNvSpPr>
          <p:nvPr>
            <p:ph type="sldNum" sz="quarter" idx="12"/>
          </p:nvPr>
        </p:nvSpPr>
        <p:spPr>
          <a:xfrm>
            <a:off x="9156702" y="6386884"/>
            <a:ext cx="2845541" cy="365717"/>
          </a:xfrm>
        </p:spPr>
        <p:txBody>
          <a:bodyPr/>
          <a:lstStyle/>
          <a:p>
            <a:fld id="{DB6A9238-A6DB-4432-B073-8C8D0256CD0B}" type="slidenum">
              <a:rPr lang="de-DE" sz="1000" smtClean="0"/>
              <a:pPr/>
              <a:t>57</a:t>
            </a:fld>
            <a:endParaRPr lang="de-DE" sz="1000" dirty="0"/>
          </a:p>
        </p:txBody>
      </p:sp>
      <p:grpSp>
        <p:nvGrpSpPr>
          <p:cNvPr id="188" name="Group 187">
            <a:extLst>
              <a:ext uri="{FF2B5EF4-FFF2-40B4-BE49-F238E27FC236}">
                <a16:creationId xmlns:a16="http://schemas.microsoft.com/office/drawing/2014/main" id="{C289106E-1E69-48FC-8FD7-51C1C29F6A7A}"/>
              </a:ext>
            </a:extLst>
          </p:cNvPr>
          <p:cNvGrpSpPr/>
          <p:nvPr/>
        </p:nvGrpSpPr>
        <p:grpSpPr>
          <a:xfrm>
            <a:off x="8372079" y="467378"/>
            <a:ext cx="3410607" cy="677108"/>
            <a:chOff x="8348701" y="504000"/>
            <a:chExt cx="3410607" cy="677108"/>
          </a:xfrm>
        </p:grpSpPr>
        <p:sp>
          <p:nvSpPr>
            <p:cNvPr id="190" name="Rectangle 189">
              <a:extLst>
                <a:ext uri="{FF2B5EF4-FFF2-40B4-BE49-F238E27FC236}">
                  <a16:creationId xmlns:a16="http://schemas.microsoft.com/office/drawing/2014/main" id="{81A5FE36-D042-4030-BA50-B0BFFA011B5B}"/>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196" name="Rectangle 195">
              <a:extLst>
                <a:ext uri="{FF2B5EF4-FFF2-40B4-BE49-F238E27FC236}">
                  <a16:creationId xmlns:a16="http://schemas.microsoft.com/office/drawing/2014/main" id="{94B8EFCC-4095-4E5A-BA95-D5E980F7DD10}"/>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199" name="Rectangle 198">
              <a:extLst>
                <a:ext uri="{FF2B5EF4-FFF2-40B4-BE49-F238E27FC236}">
                  <a16:creationId xmlns:a16="http://schemas.microsoft.com/office/drawing/2014/main" id="{4DB75013-00B7-4B27-B9BB-FF9F605A5EC2}"/>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200" name="Straight Arrow Connector 199">
              <a:extLst>
                <a:ext uri="{FF2B5EF4-FFF2-40B4-BE49-F238E27FC236}">
                  <a16:creationId xmlns:a16="http://schemas.microsoft.com/office/drawing/2014/main" id="{D0B1C51F-5CE2-4564-90D0-95A1F644C4BC}"/>
                </a:ext>
              </a:extLst>
            </p:cNvPr>
            <p:cNvCxnSpPr>
              <a:stCxn id="190" idx="3"/>
              <a:endCxn id="196"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8FF3DB98-7FD2-4326-9285-F803CDFDFE89}"/>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202" name="Title 3">
            <a:extLst>
              <a:ext uri="{FF2B5EF4-FFF2-40B4-BE49-F238E27FC236}">
                <a16:creationId xmlns:a16="http://schemas.microsoft.com/office/drawing/2014/main" id="{BE78E6D4-0E84-41F9-A286-E40CC5E25E2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User Integration Style</a:t>
            </a:r>
            <a:br>
              <a:rPr lang="en-US" dirty="0">
                <a:solidFill>
                  <a:srgbClr val="000000"/>
                </a:solidFill>
                <a:latin typeface="Arial"/>
              </a:rPr>
            </a:br>
            <a:r>
              <a:rPr lang="en-US" sz="2000" b="0" dirty="0">
                <a:solidFill>
                  <a:srgbClr val="000000"/>
                </a:solidFill>
                <a:latin typeface="Arial"/>
              </a:rPr>
              <a:t>Overview</a:t>
            </a:r>
            <a:endParaRPr lang="de-DE" b="0" dirty="0">
              <a:solidFill>
                <a:srgbClr val="000000"/>
              </a:solidFill>
              <a:latin typeface="Arial"/>
            </a:endParaRPr>
          </a:p>
        </p:txBody>
      </p:sp>
      <p:grpSp>
        <p:nvGrpSpPr>
          <p:cNvPr id="187" name="Group 186">
            <a:extLst>
              <a:ext uri="{FF2B5EF4-FFF2-40B4-BE49-F238E27FC236}">
                <a16:creationId xmlns:a16="http://schemas.microsoft.com/office/drawing/2014/main" id="{9E763995-8D73-4A92-AEEB-23518AF8072E}"/>
              </a:ext>
            </a:extLst>
          </p:cNvPr>
          <p:cNvGrpSpPr/>
          <p:nvPr/>
        </p:nvGrpSpPr>
        <p:grpSpPr>
          <a:xfrm>
            <a:off x="487708" y="2131620"/>
            <a:ext cx="5340284" cy="3768156"/>
            <a:chOff x="487708" y="2099367"/>
            <a:chExt cx="5340284" cy="3768156"/>
          </a:xfrm>
        </p:grpSpPr>
        <p:sp>
          <p:nvSpPr>
            <p:cNvPr id="189" name="Rectangle 188">
              <a:extLst>
                <a:ext uri="{FF2B5EF4-FFF2-40B4-BE49-F238E27FC236}">
                  <a16:creationId xmlns:a16="http://schemas.microsoft.com/office/drawing/2014/main" id="{7CDF8F84-58F4-4203-A187-25AB7A21D56D}"/>
                </a:ext>
              </a:extLst>
            </p:cNvPr>
            <p:cNvSpPr/>
            <p:nvPr/>
          </p:nvSpPr>
          <p:spPr bwMode="gray">
            <a:xfrm>
              <a:off x="1719520" y="2099367"/>
              <a:ext cx="2875100" cy="933975"/>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03" name="Rectangle 202">
              <a:extLst>
                <a:ext uri="{FF2B5EF4-FFF2-40B4-BE49-F238E27FC236}">
                  <a16:creationId xmlns:a16="http://schemas.microsoft.com/office/drawing/2014/main" id="{23DD2817-45EC-47BF-8F5E-666FD945E308}"/>
                </a:ext>
              </a:extLst>
            </p:cNvPr>
            <p:cNvSpPr/>
            <p:nvPr/>
          </p:nvSpPr>
          <p:spPr bwMode="gray">
            <a:xfrm>
              <a:off x="1721412" y="2099367"/>
              <a:ext cx="1774835" cy="1294868"/>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04" name="Rectangle 203">
              <a:extLst>
                <a:ext uri="{FF2B5EF4-FFF2-40B4-BE49-F238E27FC236}">
                  <a16:creationId xmlns:a16="http://schemas.microsoft.com/office/drawing/2014/main" id="{F7F25789-7FD0-4A47-BD35-E52E4B326E72}"/>
                </a:ext>
              </a:extLst>
            </p:cNvPr>
            <p:cNvSpPr/>
            <p:nvPr/>
          </p:nvSpPr>
          <p:spPr bwMode="gray">
            <a:xfrm>
              <a:off x="1731936" y="3025320"/>
              <a:ext cx="1182674" cy="97385"/>
            </a:xfrm>
            <a:prstGeom prst="rect">
              <a:avLst/>
            </a:prstGeom>
            <a:solidFill>
              <a:srgbClr val="FFFFFF">
                <a:lumMod val="95000"/>
              </a:srgbClr>
            </a:solidFill>
            <a:ln w="19050" algn="ctr">
              <a:no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cxnSp>
          <p:nvCxnSpPr>
            <p:cNvPr id="205" name="Straight Connector 204">
              <a:extLst>
                <a:ext uri="{FF2B5EF4-FFF2-40B4-BE49-F238E27FC236}">
                  <a16:creationId xmlns:a16="http://schemas.microsoft.com/office/drawing/2014/main" id="{C6F63051-0B6A-45A0-8641-3E791F6717C7}"/>
                </a:ext>
              </a:extLst>
            </p:cNvPr>
            <p:cNvCxnSpPr>
              <a:cxnSpLocks/>
            </p:cNvCxnSpPr>
            <p:nvPr/>
          </p:nvCxnSpPr>
          <p:spPr>
            <a:xfrm>
              <a:off x="1719520" y="3629150"/>
              <a:ext cx="2897489" cy="0"/>
            </a:xfrm>
            <a:prstGeom prst="line">
              <a:avLst/>
            </a:prstGeom>
            <a:noFill/>
            <a:ln w="19050" cap="flat" cmpd="sng" algn="ctr">
              <a:solidFill>
                <a:srgbClr val="CCCCCC">
                  <a:lumMod val="50000"/>
                </a:srgbClr>
              </a:solidFill>
              <a:prstDash val="solid"/>
            </a:ln>
            <a:effectLst/>
          </p:spPr>
        </p:cxnSp>
        <p:sp>
          <p:nvSpPr>
            <p:cNvPr id="206" name="TextBox 45">
              <a:extLst>
                <a:ext uri="{FF2B5EF4-FFF2-40B4-BE49-F238E27FC236}">
                  <a16:creationId xmlns:a16="http://schemas.microsoft.com/office/drawing/2014/main" id="{A3F6460F-9014-4BAE-A2E5-FE4DD7C8357B}"/>
                </a:ext>
              </a:extLst>
            </p:cNvPr>
            <p:cNvSpPr txBox="1">
              <a:spLocks noChangeArrowheads="1"/>
            </p:cNvSpPr>
            <p:nvPr/>
          </p:nvSpPr>
          <p:spPr bwMode="auto">
            <a:xfrm>
              <a:off x="1611615" y="3596509"/>
              <a:ext cx="1152532" cy="217625"/>
            </a:xfrm>
            <a:prstGeom prst="rect">
              <a:avLst/>
            </a:prstGeom>
            <a:noFill/>
            <a:ln w="9525">
              <a:noFill/>
              <a:miter lim="800000"/>
              <a:headEnd/>
              <a:tailEnd/>
            </a:ln>
          </p:spPr>
          <p:txBody>
            <a:bodyPr wrap="square" lIns="108842" tIns="54420" rIns="108842" bIns="54420">
              <a:spAutoFit/>
            </a:bodyPr>
            <a:lstStyle/>
            <a:p>
              <a:pPr defTabSz="1088776">
                <a:buClr>
                  <a:srgbClr val="F0AB00"/>
                </a:buClr>
                <a:buSzPct val="80000"/>
                <a:buFont typeface="Wingdings" pitchFamily="2" charset="2"/>
                <a:buNone/>
                <a:defRPr/>
              </a:pPr>
              <a:r>
                <a:rPr lang="en-US" sz="700" b="1" kern="0" dirty="0">
                  <a:solidFill>
                    <a:srgbClr val="000000">
                      <a:lumMod val="75000"/>
                      <a:lumOff val="25000"/>
                    </a:srgbClr>
                  </a:solidFill>
                  <a:latin typeface="Arial"/>
                  <a:cs typeface="Arial"/>
                </a:rPr>
                <a:t>On-Premise</a:t>
              </a:r>
            </a:p>
          </p:txBody>
        </p:sp>
        <p:sp>
          <p:nvSpPr>
            <p:cNvPr id="207" name="Rectangle 206">
              <a:extLst>
                <a:ext uri="{FF2B5EF4-FFF2-40B4-BE49-F238E27FC236}">
                  <a16:creationId xmlns:a16="http://schemas.microsoft.com/office/drawing/2014/main" id="{82EE9400-97ED-4F5E-B64D-308C638DC6FB}"/>
                </a:ext>
              </a:extLst>
            </p:cNvPr>
            <p:cNvSpPr/>
            <p:nvPr/>
          </p:nvSpPr>
          <p:spPr bwMode="gray">
            <a:xfrm>
              <a:off x="1719520" y="3897840"/>
              <a:ext cx="2889730" cy="997306"/>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08" name="Rectangle 207">
              <a:extLst>
                <a:ext uri="{FF2B5EF4-FFF2-40B4-BE49-F238E27FC236}">
                  <a16:creationId xmlns:a16="http://schemas.microsoft.com/office/drawing/2014/main" id="{640E4FDC-F9D0-4DB5-BA6D-F6204AB966F5}"/>
                </a:ext>
              </a:extLst>
            </p:cNvPr>
            <p:cNvSpPr/>
            <p:nvPr/>
          </p:nvSpPr>
          <p:spPr bwMode="gray">
            <a:xfrm>
              <a:off x="1882933" y="4013379"/>
              <a:ext cx="1518521" cy="696884"/>
            </a:xfrm>
            <a:prstGeom prst="rect">
              <a:avLst/>
            </a:prstGeom>
            <a:noFill/>
            <a:ln w="6350" algn="ctr">
              <a:solidFill>
                <a:srgbClr val="000000"/>
              </a:solidFill>
              <a:miter lim="800000"/>
              <a:headEnd/>
              <a:tailEnd/>
            </a:ln>
          </p:spPr>
          <p:txBody>
            <a:bodyPr lIns="36000" tIns="72000" rIns="36000" bIns="72000" rtlCol="0" anchor="ctr"/>
            <a:lstStyle/>
            <a:p>
              <a:pPr algn="ctr" defTabSz="914400" fontAlgn="base">
                <a:spcBef>
                  <a:spcPct val="50000"/>
                </a:spcBef>
                <a:spcAft>
                  <a:spcPct val="0"/>
                </a:spcAft>
                <a:buClr>
                  <a:srgbClr val="F0AB00"/>
                </a:buClr>
                <a:buSzPct val="80000"/>
                <a:defRPr/>
              </a:pPr>
              <a:endParaRPr lang="en-US" sz="500" b="1" kern="0" dirty="0">
                <a:solidFill>
                  <a:srgbClr val="000000"/>
                </a:solidFill>
                <a:latin typeface="Arial"/>
                <a:ea typeface="Arial Unicode MS" pitchFamily="34" charset="-128"/>
                <a:cs typeface="Arial"/>
              </a:endParaRPr>
            </a:p>
          </p:txBody>
        </p:sp>
        <p:sp>
          <p:nvSpPr>
            <p:cNvPr id="209" name="Rectangle 208">
              <a:extLst>
                <a:ext uri="{FF2B5EF4-FFF2-40B4-BE49-F238E27FC236}">
                  <a16:creationId xmlns:a16="http://schemas.microsoft.com/office/drawing/2014/main" id="{96969A1F-6EF9-4A24-8459-D76940E89611}"/>
                </a:ext>
              </a:extLst>
            </p:cNvPr>
            <p:cNvSpPr/>
            <p:nvPr/>
          </p:nvSpPr>
          <p:spPr bwMode="gray">
            <a:xfrm>
              <a:off x="3545895" y="3060925"/>
              <a:ext cx="1063355" cy="335503"/>
            </a:xfrm>
            <a:prstGeom prst="rect">
              <a:avLst/>
            </a:prstGeom>
            <a:solidFill>
              <a:srgbClr val="FFFFFF">
                <a:lumMod val="95000"/>
              </a:srgbClr>
            </a:solidFill>
            <a:ln w="6350" algn="ctr">
              <a:solidFill>
                <a:srgbClr val="000000">
                  <a:lumMod val="85000"/>
                  <a:lumOff val="15000"/>
                </a:srgbClr>
              </a:solidFill>
              <a:prstDash val="solid"/>
              <a:miter lim="800000"/>
              <a:headEnd/>
              <a:tailEnd/>
            </a:ln>
            <a:effectLst/>
          </p:spPr>
          <p:txBody>
            <a:bodyPr lIns="0" tIns="36000" rIns="0" bIns="36000" rtlCol="0" anchor="ct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endParaRPr kumimoji="0" lang="en-US" sz="300" b="0" i="0" u="none" strike="noStrike" kern="0" cap="none" spc="0" normalizeH="0" baseline="0" noProof="0" dirty="0">
                <a:ln>
                  <a:noFill/>
                </a:ln>
                <a:solidFill>
                  <a:srgbClr val="FFFFFF"/>
                </a:solidFill>
                <a:effectLst/>
                <a:uLnTx/>
                <a:uFillTx/>
                <a:latin typeface="Arial"/>
                <a:ea typeface="Arial Unicode MS" pitchFamily="34" charset="-128"/>
                <a:cs typeface="Arial"/>
              </a:endParaRPr>
            </a:p>
          </p:txBody>
        </p:sp>
        <p:cxnSp>
          <p:nvCxnSpPr>
            <p:cNvPr id="210" name="Straight Arrow Connector 18">
              <a:extLst>
                <a:ext uri="{FF2B5EF4-FFF2-40B4-BE49-F238E27FC236}">
                  <a16:creationId xmlns:a16="http://schemas.microsoft.com/office/drawing/2014/main" id="{D94750DC-769B-4A16-A912-F32000EA39F8}"/>
                </a:ext>
              </a:extLst>
            </p:cNvPr>
            <p:cNvCxnSpPr>
              <a:cxnSpLocks noChangeShapeType="1"/>
            </p:cNvCxnSpPr>
            <p:nvPr/>
          </p:nvCxnSpPr>
          <p:spPr bwMode="auto">
            <a:xfrm>
              <a:off x="3690523" y="3396396"/>
              <a:ext cx="0" cy="498990"/>
            </a:xfrm>
            <a:prstGeom prst="straightConnector1">
              <a:avLst/>
            </a:prstGeom>
            <a:noFill/>
            <a:ln w="38100" algn="ctr">
              <a:solidFill>
                <a:srgbClr val="FFFFFF">
                  <a:lumMod val="50000"/>
                </a:srgbClr>
              </a:solidFill>
              <a:round/>
              <a:headEnd type="triangle" w="med" len="med"/>
              <a:tailEnd type="triangle" w="med" len="med"/>
            </a:ln>
          </p:spPr>
        </p:cxnSp>
        <p:sp>
          <p:nvSpPr>
            <p:cNvPr id="211" name="Rectangle 210">
              <a:extLst>
                <a:ext uri="{FF2B5EF4-FFF2-40B4-BE49-F238E27FC236}">
                  <a16:creationId xmlns:a16="http://schemas.microsoft.com/office/drawing/2014/main" id="{081D405A-2F9B-44BB-B8A5-5BE3A691B5A4}"/>
                </a:ext>
              </a:extLst>
            </p:cNvPr>
            <p:cNvSpPr/>
            <p:nvPr/>
          </p:nvSpPr>
          <p:spPr bwMode="gray">
            <a:xfrm>
              <a:off x="3753755" y="3516579"/>
              <a:ext cx="325094" cy="221848"/>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B2B</a:t>
              </a:r>
            </a:p>
          </p:txBody>
        </p:sp>
        <p:sp>
          <p:nvSpPr>
            <p:cNvPr id="212" name="Rectangle 211">
              <a:extLst>
                <a:ext uri="{FF2B5EF4-FFF2-40B4-BE49-F238E27FC236}">
                  <a16:creationId xmlns:a16="http://schemas.microsoft.com/office/drawing/2014/main" id="{046FEDB5-6241-4868-A1B1-8F83B625CBB2}"/>
                </a:ext>
              </a:extLst>
            </p:cNvPr>
            <p:cNvSpPr/>
            <p:nvPr/>
          </p:nvSpPr>
          <p:spPr bwMode="gray">
            <a:xfrm>
              <a:off x="4256085" y="3519297"/>
              <a:ext cx="325094" cy="213496"/>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B2G</a:t>
              </a:r>
            </a:p>
          </p:txBody>
        </p:sp>
        <p:sp>
          <p:nvSpPr>
            <p:cNvPr id="213" name="Rectangle 212">
              <a:extLst>
                <a:ext uri="{FF2B5EF4-FFF2-40B4-BE49-F238E27FC236}">
                  <a16:creationId xmlns:a16="http://schemas.microsoft.com/office/drawing/2014/main" id="{A5DF7E33-242A-420B-975C-F7A0008EA7CA}"/>
                </a:ext>
              </a:extLst>
            </p:cNvPr>
            <p:cNvSpPr/>
            <p:nvPr/>
          </p:nvSpPr>
          <p:spPr bwMode="gray">
            <a:xfrm>
              <a:off x="4078431" y="3124855"/>
              <a:ext cx="477641" cy="207641"/>
            </a:xfrm>
            <a:prstGeom prst="rect">
              <a:avLst/>
            </a:prstGeom>
            <a:solidFill>
              <a:srgbClr val="FFFFFF"/>
            </a:solidFill>
            <a:ln w="12700" cap="flat" cmpd="sng" algn="ctr">
              <a:solidFill>
                <a:srgbClr val="000000">
                  <a:lumMod val="65000"/>
                  <a:lumOff val="35000"/>
                </a:srgbClr>
              </a:solidFill>
              <a:prstDash val="soli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Government Agency</a:t>
              </a:r>
            </a:p>
          </p:txBody>
        </p:sp>
        <p:sp>
          <p:nvSpPr>
            <p:cNvPr id="214" name="Rectangle 213">
              <a:extLst>
                <a:ext uri="{FF2B5EF4-FFF2-40B4-BE49-F238E27FC236}">
                  <a16:creationId xmlns:a16="http://schemas.microsoft.com/office/drawing/2014/main" id="{8D8A15C4-0493-4F4F-B270-CBA002CF9C08}"/>
                </a:ext>
              </a:extLst>
            </p:cNvPr>
            <p:cNvSpPr/>
            <p:nvPr/>
          </p:nvSpPr>
          <p:spPr bwMode="gray">
            <a:xfrm>
              <a:off x="3579788" y="3130487"/>
              <a:ext cx="451285" cy="207641"/>
            </a:xfrm>
            <a:prstGeom prst="rect">
              <a:avLst/>
            </a:prstGeom>
            <a:solidFill>
              <a:srgbClr val="FFFFFF"/>
            </a:solidFill>
            <a:ln w="12700" cap="flat" cmpd="sng" algn="ctr">
              <a:solidFill>
                <a:srgbClr val="000000">
                  <a:lumMod val="65000"/>
                  <a:lumOff val="35000"/>
                </a:srgbClr>
              </a:solidFill>
              <a:prstDash val="soli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Business Partner</a:t>
              </a:r>
            </a:p>
          </p:txBody>
        </p:sp>
        <p:sp>
          <p:nvSpPr>
            <p:cNvPr id="215" name="TextBox 45">
              <a:extLst>
                <a:ext uri="{FF2B5EF4-FFF2-40B4-BE49-F238E27FC236}">
                  <a16:creationId xmlns:a16="http://schemas.microsoft.com/office/drawing/2014/main" id="{E6A80393-7A32-4B84-961F-A7D092B1054F}"/>
                </a:ext>
              </a:extLst>
            </p:cNvPr>
            <p:cNvSpPr txBox="1">
              <a:spLocks noChangeArrowheads="1"/>
            </p:cNvSpPr>
            <p:nvPr/>
          </p:nvSpPr>
          <p:spPr bwMode="auto">
            <a:xfrm>
              <a:off x="1611615" y="3441648"/>
              <a:ext cx="887900" cy="217625"/>
            </a:xfrm>
            <a:prstGeom prst="rect">
              <a:avLst/>
            </a:prstGeom>
            <a:noFill/>
            <a:ln w="9525">
              <a:noFill/>
              <a:miter lim="800000"/>
              <a:headEnd/>
              <a:tailEnd/>
            </a:ln>
          </p:spPr>
          <p:txBody>
            <a:bodyPr wrap="square" lIns="108842" tIns="54420" rIns="108842" bIns="54420">
              <a:spAutoFit/>
            </a:bodyPr>
            <a:lstStyle/>
            <a:p>
              <a:pPr defTabSz="1088776">
                <a:buClr>
                  <a:srgbClr val="F0AB00"/>
                </a:buClr>
                <a:buSzPct val="80000"/>
                <a:buFont typeface="Wingdings" pitchFamily="2" charset="2"/>
                <a:buNone/>
                <a:defRPr/>
              </a:pPr>
              <a:r>
                <a:rPr lang="en-US" sz="700" b="1" kern="0" dirty="0">
                  <a:solidFill>
                    <a:srgbClr val="000000">
                      <a:lumMod val="75000"/>
                      <a:lumOff val="25000"/>
                    </a:srgbClr>
                  </a:solidFill>
                  <a:latin typeface="Arial"/>
                  <a:cs typeface="Arial"/>
                </a:rPr>
                <a:t>Cloud</a:t>
              </a:r>
            </a:p>
          </p:txBody>
        </p:sp>
        <p:sp>
          <p:nvSpPr>
            <p:cNvPr id="216" name="Rectangle 215">
              <a:extLst>
                <a:ext uri="{FF2B5EF4-FFF2-40B4-BE49-F238E27FC236}">
                  <a16:creationId xmlns:a16="http://schemas.microsoft.com/office/drawing/2014/main" id="{64F4038F-EB88-4C72-BD87-74BE93CD16A8}"/>
                </a:ext>
              </a:extLst>
            </p:cNvPr>
            <p:cNvSpPr/>
            <p:nvPr/>
          </p:nvSpPr>
          <p:spPr bwMode="gray">
            <a:xfrm>
              <a:off x="2401908" y="3517409"/>
              <a:ext cx="1127818" cy="221018"/>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OnPremise2Cloud</a:t>
              </a:r>
            </a:p>
          </p:txBody>
        </p:sp>
        <p:cxnSp>
          <p:nvCxnSpPr>
            <p:cNvPr id="217" name="Straight Arrow Connector 18">
              <a:extLst>
                <a:ext uri="{FF2B5EF4-FFF2-40B4-BE49-F238E27FC236}">
                  <a16:creationId xmlns:a16="http://schemas.microsoft.com/office/drawing/2014/main" id="{CA4268E7-2DD2-435F-98A3-A6CEF345C3B2}"/>
                </a:ext>
              </a:extLst>
            </p:cNvPr>
            <p:cNvCxnSpPr>
              <a:cxnSpLocks noChangeShapeType="1"/>
            </p:cNvCxnSpPr>
            <p:nvPr/>
          </p:nvCxnSpPr>
          <p:spPr bwMode="auto">
            <a:xfrm flipH="1">
              <a:off x="2475613" y="4401261"/>
              <a:ext cx="315343" cy="0"/>
            </a:xfrm>
            <a:prstGeom prst="straightConnector1">
              <a:avLst/>
            </a:prstGeom>
            <a:noFill/>
            <a:ln w="38100" algn="ctr">
              <a:solidFill>
                <a:schemeClr val="bg1">
                  <a:lumMod val="50000"/>
                </a:schemeClr>
              </a:solidFill>
              <a:round/>
              <a:headEnd type="triangle" w="med" len="med"/>
              <a:tailEnd type="triangle" w="med" len="med"/>
            </a:ln>
          </p:spPr>
        </p:cxnSp>
        <p:sp>
          <p:nvSpPr>
            <p:cNvPr id="218" name="Rectangle 217">
              <a:extLst>
                <a:ext uri="{FF2B5EF4-FFF2-40B4-BE49-F238E27FC236}">
                  <a16:creationId xmlns:a16="http://schemas.microsoft.com/office/drawing/2014/main" id="{2F6215A1-B762-4B22-B2FB-D0CD48541792}"/>
                </a:ext>
              </a:extLst>
            </p:cNvPr>
            <p:cNvSpPr/>
            <p:nvPr/>
          </p:nvSpPr>
          <p:spPr bwMode="gray">
            <a:xfrm>
              <a:off x="515274" y="2099368"/>
              <a:ext cx="617083" cy="2795778"/>
            </a:xfrm>
            <a:prstGeom prst="rect">
              <a:avLst/>
            </a:prstGeom>
            <a:solidFill>
              <a:srgbClr val="FFFFFF"/>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cxnSp>
          <p:nvCxnSpPr>
            <p:cNvPr id="219" name="Straight Arrow Connector 18">
              <a:extLst>
                <a:ext uri="{FF2B5EF4-FFF2-40B4-BE49-F238E27FC236}">
                  <a16:creationId xmlns:a16="http://schemas.microsoft.com/office/drawing/2014/main" id="{7F3E2E6D-B1E2-42AA-8CC3-CE68F918FBB8}"/>
                </a:ext>
              </a:extLst>
            </p:cNvPr>
            <p:cNvCxnSpPr>
              <a:cxnSpLocks noChangeShapeType="1"/>
            </p:cNvCxnSpPr>
            <p:nvPr/>
          </p:nvCxnSpPr>
          <p:spPr bwMode="auto">
            <a:xfrm>
              <a:off x="1132358" y="4402805"/>
              <a:ext cx="587163" cy="0"/>
            </a:xfrm>
            <a:prstGeom prst="straightConnector1">
              <a:avLst/>
            </a:prstGeom>
            <a:noFill/>
            <a:ln w="38100" algn="ctr">
              <a:solidFill>
                <a:srgbClr val="0076CB"/>
              </a:solidFill>
              <a:round/>
              <a:headEnd type="triangle" w="med" len="med"/>
              <a:tailEnd type="triangle" w="med" len="med"/>
            </a:ln>
          </p:spPr>
        </p:cxnSp>
        <p:sp>
          <p:nvSpPr>
            <p:cNvPr id="220" name="Rectangle 219">
              <a:extLst>
                <a:ext uri="{FF2B5EF4-FFF2-40B4-BE49-F238E27FC236}">
                  <a16:creationId xmlns:a16="http://schemas.microsoft.com/office/drawing/2014/main" id="{1129917E-24DC-4009-84B2-EA5FF3F1814F}"/>
                </a:ext>
              </a:extLst>
            </p:cNvPr>
            <p:cNvSpPr/>
            <p:nvPr/>
          </p:nvSpPr>
          <p:spPr bwMode="gray">
            <a:xfrm>
              <a:off x="5195260" y="2099367"/>
              <a:ext cx="617083" cy="2795778"/>
            </a:xfrm>
            <a:prstGeom prst="rect">
              <a:avLst/>
            </a:prstGeom>
            <a:solidFill>
              <a:srgbClr val="FFFFFF"/>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21" name="TextBox 45">
              <a:extLst>
                <a:ext uri="{FF2B5EF4-FFF2-40B4-BE49-F238E27FC236}">
                  <a16:creationId xmlns:a16="http://schemas.microsoft.com/office/drawing/2014/main" id="{C6782EEF-2639-4F63-9424-58DF5ADD14AD}"/>
                </a:ext>
              </a:extLst>
            </p:cNvPr>
            <p:cNvSpPr txBox="1">
              <a:spLocks noChangeArrowheads="1"/>
            </p:cNvSpPr>
            <p:nvPr/>
          </p:nvSpPr>
          <p:spPr bwMode="auto">
            <a:xfrm>
              <a:off x="5195260" y="2103216"/>
              <a:ext cx="617083" cy="318924"/>
            </a:xfrm>
            <a:prstGeom prst="rect">
              <a:avLst/>
            </a:prstGeom>
            <a:noFill/>
            <a:ln w="9525">
              <a:noFill/>
              <a:miter lim="800000"/>
              <a:headEnd/>
              <a:tailEnd/>
            </a:ln>
          </p:spPr>
          <p:txBody>
            <a:bodyPr wrap="square" lIns="36000" tIns="36000" rIns="36000" bIns="36000">
              <a:spAutoFit/>
            </a:bodyPr>
            <a:lstStyle>
              <a:defPPr>
                <a:defRPr lang="de-DE"/>
              </a:defPPr>
              <a:lvl1pPr algn="ctr">
                <a:buClr>
                  <a:srgbClr val="F0AB00"/>
                </a:buClr>
                <a:buSzPct val="80000"/>
                <a:buFont typeface="Wingdings" pitchFamily="2" charset="2"/>
                <a:buNone/>
                <a:defRPr sz="1200">
                  <a:cs typeface="Arial"/>
                </a:defRPr>
              </a:lvl1pPr>
            </a:lstStyle>
            <a:p>
              <a:pPr defTabSz="1088776">
                <a:defRPr/>
              </a:pPr>
              <a:r>
                <a:rPr lang="en-US" sz="800" kern="0" dirty="0">
                  <a:solidFill>
                    <a:srgbClr val="000000"/>
                  </a:solidFill>
                  <a:latin typeface="Arial"/>
                </a:rPr>
                <a:t>Real World Objects</a:t>
              </a:r>
            </a:p>
          </p:txBody>
        </p:sp>
        <p:sp>
          <p:nvSpPr>
            <p:cNvPr id="222" name="Oval 221">
              <a:extLst>
                <a:ext uri="{FF2B5EF4-FFF2-40B4-BE49-F238E27FC236}">
                  <a16:creationId xmlns:a16="http://schemas.microsoft.com/office/drawing/2014/main" id="{9F367C71-8A5C-4AB5-B913-336FC30C2DC2}"/>
                </a:ext>
              </a:extLst>
            </p:cNvPr>
            <p:cNvSpPr/>
            <p:nvPr/>
          </p:nvSpPr>
          <p:spPr bwMode="gray">
            <a:xfrm rot="16200000">
              <a:off x="654790" y="3221468"/>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23" name="Oval 222">
              <a:extLst>
                <a:ext uri="{FF2B5EF4-FFF2-40B4-BE49-F238E27FC236}">
                  <a16:creationId xmlns:a16="http://schemas.microsoft.com/office/drawing/2014/main" id="{C452E7CF-5C7E-49E3-919D-E78366D6F658}"/>
                </a:ext>
              </a:extLst>
            </p:cNvPr>
            <p:cNvSpPr/>
            <p:nvPr/>
          </p:nvSpPr>
          <p:spPr bwMode="gray">
            <a:xfrm rot="16200000">
              <a:off x="654790" y="2760184"/>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24" name="Oval 223">
              <a:extLst>
                <a:ext uri="{FF2B5EF4-FFF2-40B4-BE49-F238E27FC236}">
                  <a16:creationId xmlns:a16="http://schemas.microsoft.com/office/drawing/2014/main" id="{56DFC7E8-8591-4C03-98A8-245BB83F07FD}"/>
                </a:ext>
              </a:extLst>
            </p:cNvPr>
            <p:cNvSpPr/>
            <p:nvPr/>
          </p:nvSpPr>
          <p:spPr bwMode="gray">
            <a:xfrm rot="16200000">
              <a:off x="654790" y="3682752"/>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25" name="Rectangle 224">
              <a:extLst>
                <a:ext uri="{FF2B5EF4-FFF2-40B4-BE49-F238E27FC236}">
                  <a16:creationId xmlns:a16="http://schemas.microsoft.com/office/drawing/2014/main" id="{F17B30BF-4AA9-4B4D-A339-94145A494BEA}"/>
                </a:ext>
              </a:extLst>
            </p:cNvPr>
            <p:cNvSpPr/>
            <p:nvPr/>
          </p:nvSpPr>
          <p:spPr bwMode="gray">
            <a:xfrm>
              <a:off x="711167" y="4583974"/>
              <a:ext cx="1127854" cy="221680"/>
            </a:xfrm>
            <a:prstGeom prst="rect">
              <a:avLst/>
            </a:prstGeom>
            <a:solidFill>
              <a:srgbClr val="0076CB"/>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User2OnPremise</a:t>
              </a:r>
            </a:p>
          </p:txBody>
        </p:sp>
        <p:sp>
          <p:nvSpPr>
            <p:cNvPr id="226" name="Rectangle 225">
              <a:extLst>
                <a:ext uri="{FF2B5EF4-FFF2-40B4-BE49-F238E27FC236}">
                  <a16:creationId xmlns:a16="http://schemas.microsoft.com/office/drawing/2014/main" id="{837EEBAC-664E-4EDA-BF74-B55EB2D3B4B0}"/>
                </a:ext>
              </a:extLst>
            </p:cNvPr>
            <p:cNvSpPr/>
            <p:nvPr/>
          </p:nvSpPr>
          <p:spPr bwMode="gray">
            <a:xfrm>
              <a:off x="753980" y="2462453"/>
              <a:ext cx="1053792" cy="221680"/>
            </a:xfrm>
            <a:prstGeom prst="rect">
              <a:avLst/>
            </a:prstGeom>
            <a:solidFill>
              <a:srgbClr val="0076CB"/>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User2Cloud</a:t>
              </a:r>
            </a:p>
          </p:txBody>
        </p:sp>
        <p:sp>
          <p:nvSpPr>
            <p:cNvPr id="227" name="Freeform 70">
              <a:extLst>
                <a:ext uri="{FF2B5EF4-FFF2-40B4-BE49-F238E27FC236}">
                  <a16:creationId xmlns:a16="http://schemas.microsoft.com/office/drawing/2014/main" id="{6F8B311C-B8D2-43AF-B8F8-87A9BED2ACCE}"/>
                </a:ext>
              </a:extLst>
            </p:cNvPr>
            <p:cNvSpPr>
              <a:spLocks/>
            </p:cNvSpPr>
            <p:nvPr/>
          </p:nvSpPr>
          <p:spPr bwMode="gray">
            <a:xfrm>
              <a:off x="1769435" y="2214679"/>
              <a:ext cx="1496548" cy="993948"/>
            </a:xfrm>
            <a:custGeom>
              <a:avLst/>
              <a:gdLst>
                <a:gd name="T0" fmla="*/ 2147483647 w 522"/>
                <a:gd name="T1" fmla="*/ 2147483647 h 234"/>
                <a:gd name="T2" fmla="*/ 2147483647 w 522"/>
                <a:gd name="T3" fmla="*/ 2147483647 h 234"/>
                <a:gd name="T4" fmla="*/ 2147483647 w 522"/>
                <a:gd name="T5" fmla="*/ 2147483647 h 234"/>
                <a:gd name="T6" fmla="*/ 2147483647 w 522"/>
                <a:gd name="T7" fmla="*/ 2147483647 h 234"/>
                <a:gd name="T8" fmla="*/ 2147483647 w 522"/>
                <a:gd name="T9" fmla="*/ 2147483647 h 234"/>
                <a:gd name="T10" fmla="*/ 2147483647 w 522"/>
                <a:gd name="T11" fmla="*/ 2147483647 h 234"/>
                <a:gd name="T12" fmla="*/ 2147483647 w 522"/>
                <a:gd name="T13" fmla="*/ 2147483647 h 234"/>
                <a:gd name="T14" fmla="*/ 2147483647 w 522"/>
                <a:gd name="T15" fmla="*/ 2147483647 h 234"/>
                <a:gd name="T16" fmla="*/ 2147483647 w 522"/>
                <a:gd name="T17" fmla="*/ 2147483647 h 234"/>
                <a:gd name="T18" fmla="*/ 2147483647 w 522"/>
                <a:gd name="T19" fmla="*/ 2147483647 h 234"/>
                <a:gd name="T20" fmla="*/ 2147483647 w 522"/>
                <a:gd name="T21" fmla="*/ 2147483647 h 234"/>
                <a:gd name="T22" fmla="*/ 2147483647 w 522"/>
                <a:gd name="T23" fmla="*/ 2147483647 h 234"/>
                <a:gd name="T24" fmla="*/ 2147483647 w 522"/>
                <a:gd name="T25" fmla="*/ 2147483647 h 234"/>
                <a:gd name="T26" fmla="*/ 2147483647 w 522"/>
                <a:gd name="T27" fmla="*/ 2147483647 h 234"/>
                <a:gd name="T28" fmla="*/ 2147483647 w 522"/>
                <a:gd name="T29" fmla="*/ 2147483647 h 234"/>
                <a:gd name="T30" fmla="*/ 2147483647 w 522"/>
                <a:gd name="T31" fmla="*/ 2147483647 h 234"/>
                <a:gd name="T32" fmla="*/ 2147483647 w 522"/>
                <a:gd name="T33" fmla="*/ 2147483647 h 234"/>
                <a:gd name="T34" fmla="*/ 2147483647 w 522"/>
                <a:gd name="T35" fmla="*/ 2147483647 h 234"/>
                <a:gd name="T36" fmla="*/ 2147483647 w 522"/>
                <a:gd name="T37" fmla="*/ 2147483647 h 234"/>
                <a:gd name="T38" fmla="*/ 2147483647 w 522"/>
                <a:gd name="T39" fmla="*/ 2147483647 h 234"/>
                <a:gd name="T40" fmla="*/ 2147483647 w 522"/>
                <a:gd name="T41" fmla="*/ 2147483647 h 234"/>
                <a:gd name="T42" fmla="*/ 2147483647 w 522"/>
                <a:gd name="T43" fmla="*/ 2147483647 h 234"/>
                <a:gd name="T44" fmla="*/ 2147483647 w 522"/>
                <a:gd name="T45" fmla="*/ 2147483647 h 2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2"/>
                <a:gd name="T70" fmla="*/ 0 h 234"/>
                <a:gd name="T71" fmla="*/ 522 w 522"/>
                <a:gd name="T72" fmla="*/ 234 h 2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2" h="234">
                  <a:moveTo>
                    <a:pt x="375" y="68"/>
                  </a:moveTo>
                  <a:cubicBezTo>
                    <a:pt x="375" y="68"/>
                    <a:pt x="417" y="56"/>
                    <a:pt x="451" y="69"/>
                  </a:cubicBezTo>
                  <a:cubicBezTo>
                    <a:pt x="485" y="83"/>
                    <a:pt x="472" y="116"/>
                    <a:pt x="472" y="116"/>
                  </a:cubicBezTo>
                  <a:cubicBezTo>
                    <a:pt x="472" y="116"/>
                    <a:pt x="522" y="120"/>
                    <a:pt x="508" y="159"/>
                  </a:cubicBezTo>
                  <a:cubicBezTo>
                    <a:pt x="493" y="198"/>
                    <a:pt x="440" y="207"/>
                    <a:pt x="440" y="207"/>
                  </a:cubicBezTo>
                  <a:cubicBezTo>
                    <a:pt x="440" y="207"/>
                    <a:pt x="429" y="220"/>
                    <a:pt x="406" y="226"/>
                  </a:cubicBezTo>
                  <a:cubicBezTo>
                    <a:pt x="388" y="231"/>
                    <a:pt x="370" y="233"/>
                    <a:pt x="356" y="228"/>
                  </a:cubicBezTo>
                  <a:cubicBezTo>
                    <a:pt x="345" y="225"/>
                    <a:pt x="328" y="216"/>
                    <a:pt x="328" y="216"/>
                  </a:cubicBezTo>
                  <a:cubicBezTo>
                    <a:pt x="328" y="216"/>
                    <a:pt x="308" y="220"/>
                    <a:pt x="294" y="217"/>
                  </a:cubicBezTo>
                  <a:cubicBezTo>
                    <a:pt x="281" y="214"/>
                    <a:pt x="271" y="209"/>
                    <a:pt x="271" y="209"/>
                  </a:cubicBezTo>
                  <a:cubicBezTo>
                    <a:pt x="271" y="209"/>
                    <a:pt x="259" y="222"/>
                    <a:pt x="237" y="226"/>
                  </a:cubicBezTo>
                  <a:cubicBezTo>
                    <a:pt x="219" y="230"/>
                    <a:pt x="198" y="234"/>
                    <a:pt x="179" y="231"/>
                  </a:cubicBezTo>
                  <a:cubicBezTo>
                    <a:pt x="161" y="228"/>
                    <a:pt x="144" y="221"/>
                    <a:pt x="144" y="221"/>
                  </a:cubicBezTo>
                  <a:cubicBezTo>
                    <a:pt x="144" y="221"/>
                    <a:pt x="115" y="232"/>
                    <a:pt x="85" y="228"/>
                  </a:cubicBezTo>
                  <a:cubicBezTo>
                    <a:pt x="36" y="221"/>
                    <a:pt x="0" y="189"/>
                    <a:pt x="7" y="156"/>
                  </a:cubicBezTo>
                  <a:cubicBezTo>
                    <a:pt x="17" y="113"/>
                    <a:pt x="70" y="101"/>
                    <a:pt x="70" y="101"/>
                  </a:cubicBezTo>
                  <a:cubicBezTo>
                    <a:pt x="70" y="101"/>
                    <a:pt x="68" y="86"/>
                    <a:pt x="79" y="75"/>
                  </a:cubicBezTo>
                  <a:cubicBezTo>
                    <a:pt x="95" y="58"/>
                    <a:pt x="117" y="46"/>
                    <a:pt x="153" y="51"/>
                  </a:cubicBezTo>
                  <a:cubicBezTo>
                    <a:pt x="165" y="52"/>
                    <a:pt x="171" y="60"/>
                    <a:pt x="171" y="60"/>
                  </a:cubicBezTo>
                  <a:cubicBezTo>
                    <a:pt x="171" y="60"/>
                    <a:pt x="169" y="26"/>
                    <a:pt x="211" y="14"/>
                  </a:cubicBezTo>
                  <a:cubicBezTo>
                    <a:pt x="255" y="0"/>
                    <a:pt x="286" y="2"/>
                    <a:pt x="307" y="6"/>
                  </a:cubicBezTo>
                  <a:cubicBezTo>
                    <a:pt x="346" y="12"/>
                    <a:pt x="371" y="25"/>
                    <a:pt x="377" y="44"/>
                  </a:cubicBezTo>
                  <a:cubicBezTo>
                    <a:pt x="381" y="57"/>
                    <a:pt x="375" y="68"/>
                    <a:pt x="375" y="68"/>
                  </a:cubicBezTo>
                  <a:close/>
                </a:path>
              </a:pathLst>
            </a:custGeom>
            <a:solidFill>
              <a:srgbClr val="FFFFFF"/>
            </a:solidFill>
            <a:ln w="19050">
              <a:solidFill>
                <a:srgbClr val="666666"/>
              </a:solidFill>
              <a:round/>
              <a:headEnd/>
              <a:tailEnd/>
            </a:ln>
          </p:spPr>
          <p:txBody>
            <a:bodyPr anchor="ctr"/>
            <a:lstStyle/>
            <a:p>
              <a:pPr algn="ctr" defTabSz="1088776">
                <a:defRPr/>
              </a:pPr>
              <a:r>
                <a:rPr lang="en-US" sz="500" b="1" kern="0" dirty="0">
                  <a:solidFill>
                    <a:srgbClr val="FFFFFF"/>
                  </a:solidFill>
                  <a:latin typeface="Arial"/>
                  <a:ea typeface="Arial Unicode MS" pitchFamily="34" charset="-128"/>
                  <a:cs typeface="Arial"/>
                </a:rPr>
                <a:t>Non-SAP </a:t>
              </a:r>
              <a:br>
                <a:rPr lang="en-US" sz="500" b="1" kern="0" dirty="0">
                  <a:solidFill>
                    <a:srgbClr val="FFFFFF"/>
                  </a:solidFill>
                  <a:latin typeface="Arial"/>
                  <a:ea typeface="Arial Unicode MS" pitchFamily="34" charset="-128"/>
                  <a:cs typeface="Arial"/>
                </a:rPr>
              </a:br>
              <a:r>
                <a:rPr lang="en-US" sz="500" b="1" kern="0" dirty="0">
                  <a:solidFill>
                    <a:srgbClr val="FFFFFF"/>
                  </a:solidFill>
                  <a:latin typeface="Arial"/>
                  <a:ea typeface="Arial Unicode MS" pitchFamily="34" charset="-128"/>
                  <a:cs typeface="Arial"/>
                </a:rPr>
                <a:t>Clouds</a:t>
              </a:r>
            </a:p>
          </p:txBody>
        </p:sp>
        <p:pic>
          <p:nvPicPr>
            <p:cNvPr id="228" name="Picture 227">
              <a:extLst>
                <a:ext uri="{FF2B5EF4-FFF2-40B4-BE49-F238E27FC236}">
                  <a16:creationId xmlns:a16="http://schemas.microsoft.com/office/drawing/2014/main" id="{AB491D23-02CE-4BE6-8DC6-0C9AB6BC25FD}"/>
                </a:ext>
              </a:extLst>
            </p:cNvPr>
            <p:cNvPicPr>
              <a:picLocks noChangeAspect="1"/>
            </p:cNvPicPr>
            <p:nvPr/>
          </p:nvPicPr>
          <p:blipFill rotWithShape="1">
            <a:blip r:embed="rId3" cstate="screen">
              <a:grayscl/>
              <a:extLst>
                <a:ext uri="{28A0092B-C50C-407E-A947-70E740481C1C}">
                  <a14:useLocalDpi xmlns:a14="http://schemas.microsoft.com/office/drawing/2010/main"/>
                </a:ext>
              </a:extLst>
            </a:blip>
            <a:srcRect b="-2"/>
            <a:stretch/>
          </p:blipFill>
          <p:spPr>
            <a:xfrm>
              <a:off x="1893824" y="2837157"/>
              <a:ext cx="400583" cy="113334"/>
            </a:xfrm>
            <a:prstGeom prst="rect">
              <a:avLst/>
            </a:prstGeom>
            <a:solidFill>
              <a:srgbClr val="FFFFFF"/>
            </a:solidFill>
            <a:ln>
              <a:solidFill>
                <a:srgbClr val="FFFFFF"/>
              </a:solidFill>
            </a:ln>
          </p:spPr>
        </p:pic>
        <p:pic>
          <p:nvPicPr>
            <p:cNvPr id="229" name="Picture 228">
              <a:extLst>
                <a:ext uri="{FF2B5EF4-FFF2-40B4-BE49-F238E27FC236}">
                  <a16:creationId xmlns:a16="http://schemas.microsoft.com/office/drawing/2014/main" id="{8295451F-E8B9-4ED8-9DC3-73DEC697C000}"/>
                </a:ext>
              </a:extLst>
            </p:cNvPr>
            <p:cNvPicPr>
              <a:picLocks noChangeAspect="1"/>
            </p:cNvPicPr>
            <p:nvPr/>
          </p:nvPicPr>
          <p:blipFill rotWithShape="1">
            <a:blip r:embed="rId4" cstate="screen">
              <a:grayscl/>
              <a:extLst>
                <a:ext uri="{28A0092B-C50C-407E-A947-70E740481C1C}">
                  <a14:useLocalDpi xmlns:a14="http://schemas.microsoft.com/office/drawing/2010/main"/>
                </a:ext>
              </a:extLst>
            </a:blip>
            <a:srcRect/>
            <a:stretch/>
          </p:blipFill>
          <p:spPr>
            <a:xfrm>
              <a:off x="2424865" y="2871950"/>
              <a:ext cx="557860" cy="141668"/>
            </a:xfrm>
            <a:prstGeom prst="rect">
              <a:avLst/>
            </a:prstGeom>
            <a:solidFill>
              <a:srgbClr val="FFFFFF"/>
            </a:solidFill>
            <a:ln>
              <a:solidFill>
                <a:srgbClr val="FFFFFF"/>
              </a:solidFill>
            </a:ln>
          </p:spPr>
        </p:pic>
        <p:pic>
          <p:nvPicPr>
            <p:cNvPr id="230" name="Picture 229">
              <a:extLst>
                <a:ext uri="{FF2B5EF4-FFF2-40B4-BE49-F238E27FC236}">
                  <a16:creationId xmlns:a16="http://schemas.microsoft.com/office/drawing/2014/main" id="{DD35C67E-25E1-4241-AEB4-14D75EF05483}"/>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b="-1"/>
            <a:stretch/>
          </p:blipFill>
          <p:spPr>
            <a:xfrm>
              <a:off x="2323819" y="2420114"/>
              <a:ext cx="399833" cy="113334"/>
            </a:xfrm>
            <a:prstGeom prst="rect">
              <a:avLst/>
            </a:prstGeom>
            <a:solidFill>
              <a:srgbClr val="FFFFFF"/>
            </a:solidFill>
            <a:ln>
              <a:noFill/>
            </a:ln>
          </p:spPr>
        </p:pic>
        <p:pic>
          <p:nvPicPr>
            <p:cNvPr id="231" name="Picture 230">
              <a:extLst>
                <a:ext uri="{FF2B5EF4-FFF2-40B4-BE49-F238E27FC236}">
                  <a16:creationId xmlns:a16="http://schemas.microsoft.com/office/drawing/2014/main" id="{F3B0FCC9-276F-4D8C-8EF9-E1F3749A0951}"/>
                </a:ext>
              </a:extLst>
            </p:cNvPr>
            <p:cNvPicPr>
              <a:picLocks noChangeAspect="1"/>
            </p:cNvPicPr>
            <p:nvPr/>
          </p:nvPicPr>
          <p:blipFill rotWithShape="1">
            <a:blip r:embed="rId6" cstate="screen">
              <a:grayscl/>
              <a:extLst>
                <a:ext uri="{28A0092B-C50C-407E-A947-70E740481C1C}">
                  <a14:useLocalDpi xmlns:a14="http://schemas.microsoft.com/office/drawing/2010/main"/>
                </a:ext>
              </a:extLst>
            </a:blip>
            <a:srcRect b="-2"/>
            <a:stretch/>
          </p:blipFill>
          <p:spPr>
            <a:xfrm>
              <a:off x="1935418" y="2686420"/>
              <a:ext cx="762130" cy="113334"/>
            </a:xfrm>
            <a:prstGeom prst="rect">
              <a:avLst/>
            </a:prstGeom>
            <a:solidFill>
              <a:srgbClr val="FFFFFF"/>
            </a:solidFill>
            <a:ln>
              <a:solidFill>
                <a:srgbClr val="FFFFFF"/>
              </a:solidFill>
            </a:ln>
          </p:spPr>
        </p:pic>
        <p:pic>
          <p:nvPicPr>
            <p:cNvPr id="232" name="Picture 231" descr="concur_logo.png">
              <a:extLst>
                <a:ext uri="{FF2B5EF4-FFF2-40B4-BE49-F238E27FC236}">
                  <a16:creationId xmlns:a16="http://schemas.microsoft.com/office/drawing/2014/main" id="{7D1B5614-D9B8-4F3A-A7C5-D3EA8A407E82}"/>
                </a:ext>
              </a:extLst>
            </p:cNvPr>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2099376" y="2542773"/>
              <a:ext cx="464437" cy="113717"/>
            </a:xfrm>
            <a:prstGeom prst="rect">
              <a:avLst/>
            </a:prstGeom>
            <a:solidFill>
              <a:srgbClr val="FFFFFF"/>
            </a:solidFill>
            <a:ln>
              <a:solidFill>
                <a:srgbClr val="FFFFFF"/>
              </a:solidFill>
            </a:ln>
          </p:spPr>
        </p:pic>
        <p:sp>
          <p:nvSpPr>
            <p:cNvPr id="233" name="TextBox 232">
              <a:extLst>
                <a:ext uri="{FF2B5EF4-FFF2-40B4-BE49-F238E27FC236}">
                  <a16:creationId xmlns:a16="http://schemas.microsoft.com/office/drawing/2014/main" id="{75C0A256-419D-4A46-9096-E98CEE267CC8}"/>
                </a:ext>
              </a:extLst>
            </p:cNvPr>
            <p:cNvSpPr txBox="1"/>
            <p:nvPr/>
          </p:nvSpPr>
          <p:spPr>
            <a:xfrm>
              <a:off x="1998502" y="4307120"/>
              <a:ext cx="435224" cy="184194"/>
            </a:xfrm>
            <a:prstGeom prst="rect">
              <a:avLst/>
            </a:prstGeom>
            <a:noFill/>
          </p:spPr>
          <p:txBody>
            <a:bodyPr wrap="square" lIns="0" tIns="0" rIns="0" bIns="0" rtlCol="0">
              <a:spAutoFit/>
            </a:bodyPr>
            <a:lstStyle/>
            <a:p>
              <a:pPr algn="ctr" defTabSz="1088776" fontAlgn="base">
                <a:spcBef>
                  <a:spcPts val="600"/>
                </a:spcBef>
                <a:spcAft>
                  <a:spcPct val="0"/>
                </a:spcAft>
                <a:buClr>
                  <a:srgbClr val="F0AB00"/>
                </a:buClr>
                <a:buSzPct val="80000"/>
                <a:defRPr/>
              </a:pPr>
              <a:r>
                <a:rPr lang="en-US" sz="600" b="1" kern="0" dirty="0">
                  <a:solidFill>
                    <a:srgbClr val="CCCCCC">
                      <a:lumMod val="50000"/>
                    </a:srgbClr>
                  </a:solidFill>
                  <a:latin typeface="Arial"/>
                  <a:ea typeface="Arial Unicode MS" pitchFamily="34" charset="-128"/>
                  <a:cs typeface="Arial Unicode MS" pitchFamily="34" charset="-128"/>
                </a:rPr>
                <a:t>Business </a:t>
              </a:r>
              <a:br>
                <a:rPr lang="en-US" sz="600" b="1" kern="0" dirty="0">
                  <a:solidFill>
                    <a:srgbClr val="CCCCCC">
                      <a:lumMod val="50000"/>
                    </a:srgbClr>
                  </a:solidFill>
                  <a:latin typeface="Arial"/>
                  <a:ea typeface="Arial Unicode MS" pitchFamily="34" charset="-128"/>
                  <a:cs typeface="Arial Unicode MS" pitchFamily="34" charset="-128"/>
                </a:rPr>
              </a:br>
              <a:r>
                <a:rPr lang="en-US" sz="600" b="1" kern="0" dirty="0">
                  <a:solidFill>
                    <a:srgbClr val="CCCCCC">
                      <a:lumMod val="50000"/>
                    </a:srgbClr>
                  </a:solidFill>
                  <a:latin typeface="Arial"/>
                  <a:ea typeface="Arial Unicode MS" pitchFamily="34" charset="-128"/>
                  <a:cs typeface="Arial Unicode MS" pitchFamily="34" charset="-128"/>
                </a:rPr>
                <a:t>Suite</a:t>
              </a:r>
            </a:p>
          </p:txBody>
        </p:sp>
        <p:sp>
          <p:nvSpPr>
            <p:cNvPr id="234" name="Rectangle 233">
              <a:extLst>
                <a:ext uri="{FF2B5EF4-FFF2-40B4-BE49-F238E27FC236}">
                  <a16:creationId xmlns:a16="http://schemas.microsoft.com/office/drawing/2014/main" id="{4A993D0D-646A-406F-A500-C822D2BAC93C}"/>
                </a:ext>
              </a:extLst>
            </p:cNvPr>
            <p:cNvSpPr/>
            <p:nvPr/>
          </p:nvSpPr>
          <p:spPr bwMode="gray">
            <a:xfrm>
              <a:off x="2512817" y="4599859"/>
              <a:ext cx="1562187" cy="214512"/>
            </a:xfrm>
            <a:prstGeom prst="rect">
              <a:avLst/>
            </a:prstGeom>
            <a:solidFill>
              <a:schemeClr val="bg1">
                <a:lumMod val="50000"/>
              </a:scheme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OnPremise2OnPremise</a:t>
              </a:r>
            </a:p>
          </p:txBody>
        </p:sp>
        <p:cxnSp>
          <p:nvCxnSpPr>
            <p:cNvPr id="235" name="Straight Arrow Connector 18">
              <a:extLst>
                <a:ext uri="{FF2B5EF4-FFF2-40B4-BE49-F238E27FC236}">
                  <a16:creationId xmlns:a16="http://schemas.microsoft.com/office/drawing/2014/main" id="{D7AD7274-EC99-4D9D-840B-FA4DEB2F5746}"/>
                </a:ext>
              </a:extLst>
            </p:cNvPr>
            <p:cNvCxnSpPr>
              <a:cxnSpLocks noChangeShapeType="1"/>
            </p:cNvCxnSpPr>
            <p:nvPr/>
          </p:nvCxnSpPr>
          <p:spPr bwMode="auto">
            <a:xfrm flipH="1">
              <a:off x="3447846" y="4403498"/>
              <a:ext cx="357584" cy="0"/>
            </a:xfrm>
            <a:prstGeom prst="straightConnector1">
              <a:avLst/>
            </a:prstGeom>
            <a:noFill/>
            <a:ln w="38100" algn="ctr">
              <a:solidFill>
                <a:schemeClr val="bg1">
                  <a:lumMod val="50000"/>
                </a:schemeClr>
              </a:solidFill>
              <a:round/>
              <a:headEnd type="triangle" w="med" len="med"/>
              <a:tailEnd type="triangle" w="med" len="med"/>
            </a:ln>
          </p:spPr>
        </p:cxnSp>
        <p:cxnSp>
          <p:nvCxnSpPr>
            <p:cNvPr id="236" name="Straight Arrow Connector 18">
              <a:extLst>
                <a:ext uri="{FF2B5EF4-FFF2-40B4-BE49-F238E27FC236}">
                  <a16:creationId xmlns:a16="http://schemas.microsoft.com/office/drawing/2014/main" id="{99D55F58-5B5D-43EA-8FD9-971C191BB809}"/>
                </a:ext>
              </a:extLst>
            </p:cNvPr>
            <p:cNvCxnSpPr>
              <a:cxnSpLocks noChangeShapeType="1"/>
            </p:cNvCxnSpPr>
            <p:nvPr/>
          </p:nvCxnSpPr>
          <p:spPr bwMode="auto">
            <a:xfrm>
              <a:off x="1132358" y="2810396"/>
              <a:ext cx="587163" cy="0"/>
            </a:xfrm>
            <a:prstGeom prst="straightConnector1">
              <a:avLst/>
            </a:prstGeom>
            <a:noFill/>
            <a:ln w="38100" algn="ctr">
              <a:solidFill>
                <a:srgbClr val="0076CB"/>
              </a:solidFill>
              <a:round/>
              <a:headEnd type="triangle" w="med" len="med"/>
              <a:tailEnd type="triangle" w="med" len="med"/>
            </a:ln>
          </p:spPr>
        </p:cxnSp>
        <p:cxnSp>
          <p:nvCxnSpPr>
            <p:cNvPr id="237" name="Straight Arrow Connector 18">
              <a:extLst>
                <a:ext uri="{FF2B5EF4-FFF2-40B4-BE49-F238E27FC236}">
                  <a16:creationId xmlns:a16="http://schemas.microsoft.com/office/drawing/2014/main" id="{63D7D33A-2132-4C69-9BE2-747EC2BE5EA6}"/>
                </a:ext>
              </a:extLst>
            </p:cNvPr>
            <p:cNvCxnSpPr>
              <a:cxnSpLocks noChangeShapeType="1"/>
            </p:cNvCxnSpPr>
            <p:nvPr/>
          </p:nvCxnSpPr>
          <p:spPr bwMode="auto">
            <a:xfrm>
              <a:off x="4617009" y="4402805"/>
              <a:ext cx="587163" cy="0"/>
            </a:xfrm>
            <a:prstGeom prst="straightConnector1">
              <a:avLst/>
            </a:prstGeom>
            <a:noFill/>
            <a:ln w="38100" algn="ctr">
              <a:solidFill>
                <a:srgbClr val="FFFFFF">
                  <a:lumMod val="50000"/>
                </a:srgbClr>
              </a:solidFill>
              <a:round/>
              <a:headEnd type="triangle" w="med" len="med"/>
              <a:tailEnd type="triangle" w="med" len="med"/>
            </a:ln>
          </p:spPr>
        </p:cxnSp>
        <p:sp>
          <p:nvSpPr>
            <p:cNvPr id="238" name="Rectangle 237">
              <a:extLst>
                <a:ext uri="{FF2B5EF4-FFF2-40B4-BE49-F238E27FC236}">
                  <a16:creationId xmlns:a16="http://schemas.microsoft.com/office/drawing/2014/main" id="{44F60EEB-0337-4A1A-9AF5-F704CC3B3302}"/>
                </a:ext>
              </a:extLst>
            </p:cNvPr>
            <p:cNvSpPr/>
            <p:nvPr/>
          </p:nvSpPr>
          <p:spPr bwMode="gray">
            <a:xfrm>
              <a:off x="4520312" y="4583974"/>
              <a:ext cx="1200902" cy="221680"/>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Thing2OnPremise</a:t>
              </a:r>
            </a:p>
          </p:txBody>
        </p:sp>
        <p:sp>
          <p:nvSpPr>
            <p:cNvPr id="239" name="Rectangle 238">
              <a:extLst>
                <a:ext uri="{FF2B5EF4-FFF2-40B4-BE49-F238E27FC236}">
                  <a16:creationId xmlns:a16="http://schemas.microsoft.com/office/drawing/2014/main" id="{F36A69BA-09D8-4534-A1A6-23E2DF388FA2}"/>
                </a:ext>
              </a:extLst>
            </p:cNvPr>
            <p:cNvSpPr/>
            <p:nvPr/>
          </p:nvSpPr>
          <p:spPr bwMode="gray">
            <a:xfrm>
              <a:off x="4499249" y="2462453"/>
              <a:ext cx="1219161" cy="221680"/>
            </a:xfrm>
            <a:prstGeom prst="rect">
              <a:avLst/>
            </a:prstGeom>
            <a:solidFill>
              <a:schemeClr val="bg1">
                <a:lumMod val="50000"/>
              </a:scheme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Thing2Cloud</a:t>
              </a:r>
            </a:p>
          </p:txBody>
        </p:sp>
        <p:cxnSp>
          <p:nvCxnSpPr>
            <p:cNvPr id="240" name="Straight Arrow Connector 18">
              <a:extLst>
                <a:ext uri="{FF2B5EF4-FFF2-40B4-BE49-F238E27FC236}">
                  <a16:creationId xmlns:a16="http://schemas.microsoft.com/office/drawing/2014/main" id="{9D4D55D0-EB3B-4858-875E-E5901B075049}"/>
                </a:ext>
              </a:extLst>
            </p:cNvPr>
            <p:cNvCxnSpPr>
              <a:cxnSpLocks noChangeShapeType="1"/>
            </p:cNvCxnSpPr>
            <p:nvPr/>
          </p:nvCxnSpPr>
          <p:spPr bwMode="auto">
            <a:xfrm>
              <a:off x="4594620" y="2810396"/>
              <a:ext cx="587163" cy="0"/>
            </a:xfrm>
            <a:prstGeom prst="straightConnector1">
              <a:avLst/>
            </a:prstGeom>
            <a:noFill/>
            <a:ln w="38100" algn="ctr">
              <a:solidFill>
                <a:srgbClr val="FFFFFF">
                  <a:lumMod val="50000"/>
                </a:srgbClr>
              </a:solidFill>
              <a:round/>
              <a:headEnd type="triangle" w="med" len="med"/>
              <a:tailEnd type="triangle" w="med" len="med"/>
            </a:ln>
          </p:spPr>
        </p:cxnSp>
        <p:sp>
          <p:nvSpPr>
            <p:cNvPr id="241" name="Rectangle 240">
              <a:extLst>
                <a:ext uri="{FF2B5EF4-FFF2-40B4-BE49-F238E27FC236}">
                  <a16:creationId xmlns:a16="http://schemas.microsoft.com/office/drawing/2014/main" id="{E2C154C2-9103-4776-BC0E-57A06D2EF040}"/>
                </a:ext>
              </a:extLst>
            </p:cNvPr>
            <p:cNvSpPr/>
            <p:nvPr/>
          </p:nvSpPr>
          <p:spPr bwMode="gray">
            <a:xfrm>
              <a:off x="3398888" y="2108488"/>
              <a:ext cx="691918" cy="911143"/>
            </a:xfrm>
            <a:prstGeom prst="rect">
              <a:avLst/>
            </a:prstGeom>
            <a:solidFill>
              <a:srgbClr val="FFFFFF">
                <a:lumMod val="95000"/>
              </a:srgbClr>
            </a:solidFill>
            <a:ln w="19050" algn="ctr">
              <a:no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42" name="Freeform 70">
              <a:extLst>
                <a:ext uri="{FF2B5EF4-FFF2-40B4-BE49-F238E27FC236}">
                  <a16:creationId xmlns:a16="http://schemas.microsoft.com/office/drawing/2014/main" id="{4E757BB7-29C9-4C41-9942-A247F9FD317A}"/>
                </a:ext>
              </a:extLst>
            </p:cNvPr>
            <p:cNvSpPr>
              <a:spLocks/>
            </p:cNvSpPr>
            <p:nvPr/>
          </p:nvSpPr>
          <p:spPr bwMode="gray">
            <a:xfrm>
              <a:off x="3477395" y="2254574"/>
              <a:ext cx="998961" cy="720495"/>
            </a:xfrm>
            <a:custGeom>
              <a:avLst/>
              <a:gdLst>
                <a:gd name="T0" fmla="*/ 2147483647 w 522"/>
                <a:gd name="T1" fmla="*/ 2147483647 h 234"/>
                <a:gd name="T2" fmla="*/ 2147483647 w 522"/>
                <a:gd name="T3" fmla="*/ 2147483647 h 234"/>
                <a:gd name="T4" fmla="*/ 2147483647 w 522"/>
                <a:gd name="T5" fmla="*/ 2147483647 h 234"/>
                <a:gd name="T6" fmla="*/ 2147483647 w 522"/>
                <a:gd name="T7" fmla="*/ 2147483647 h 234"/>
                <a:gd name="T8" fmla="*/ 2147483647 w 522"/>
                <a:gd name="T9" fmla="*/ 2147483647 h 234"/>
                <a:gd name="T10" fmla="*/ 2147483647 w 522"/>
                <a:gd name="T11" fmla="*/ 2147483647 h 234"/>
                <a:gd name="T12" fmla="*/ 2147483647 w 522"/>
                <a:gd name="T13" fmla="*/ 2147483647 h 234"/>
                <a:gd name="T14" fmla="*/ 2147483647 w 522"/>
                <a:gd name="T15" fmla="*/ 2147483647 h 234"/>
                <a:gd name="T16" fmla="*/ 2147483647 w 522"/>
                <a:gd name="T17" fmla="*/ 2147483647 h 234"/>
                <a:gd name="T18" fmla="*/ 2147483647 w 522"/>
                <a:gd name="T19" fmla="*/ 2147483647 h 234"/>
                <a:gd name="T20" fmla="*/ 2147483647 w 522"/>
                <a:gd name="T21" fmla="*/ 2147483647 h 234"/>
                <a:gd name="T22" fmla="*/ 2147483647 w 522"/>
                <a:gd name="T23" fmla="*/ 2147483647 h 234"/>
                <a:gd name="T24" fmla="*/ 2147483647 w 522"/>
                <a:gd name="T25" fmla="*/ 2147483647 h 234"/>
                <a:gd name="T26" fmla="*/ 2147483647 w 522"/>
                <a:gd name="T27" fmla="*/ 2147483647 h 234"/>
                <a:gd name="T28" fmla="*/ 2147483647 w 522"/>
                <a:gd name="T29" fmla="*/ 2147483647 h 234"/>
                <a:gd name="T30" fmla="*/ 2147483647 w 522"/>
                <a:gd name="T31" fmla="*/ 2147483647 h 234"/>
                <a:gd name="T32" fmla="*/ 2147483647 w 522"/>
                <a:gd name="T33" fmla="*/ 2147483647 h 234"/>
                <a:gd name="T34" fmla="*/ 2147483647 w 522"/>
                <a:gd name="T35" fmla="*/ 2147483647 h 234"/>
                <a:gd name="T36" fmla="*/ 2147483647 w 522"/>
                <a:gd name="T37" fmla="*/ 2147483647 h 234"/>
                <a:gd name="T38" fmla="*/ 2147483647 w 522"/>
                <a:gd name="T39" fmla="*/ 2147483647 h 234"/>
                <a:gd name="T40" fmla="*/ 2147483647 w 522"/>
                <a:gd name="T41" fmla="*/ 2147483647 h 234"/>
                <a:gd name="T42" fmla="*/ 2147483647 w 522"/>
                <a:gd name="T43" fmla="*/ 2147483647 h 234"/>
                <a:gd name="T44" fmla="*/ 2147483647 w 522"/>
                <a:gd name="T45" fmla="*/ 2147483647 h 2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2"/>
                <a:gd name="T70" fmla="*/ 0 h 234"/>
                <a:gd name="T71" fmla="*/ 522 w 522"/>
                <a:gd name="T72" fmla="*/ 234 h 2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2" h="234">
                  <a:moveTo>
                    <a:pt x="375" y="68"/>
                  </a:moveTo>
                  <a:cubicBezTo>
                    <a:pt x="375" y="68"/>
                    <a:pt x="417" y="56"/>
                    <a:pt x="451" y="69"/>
                  </a:cubicBezTo>
                  <a:cubicBezTo>
                    <a:pt x="485" y="83"/>
                    <a:pt x="472" y="116"/>
                    <a:pt x="472" y="116"/>
                  </a:cubicBezTo>
                  <a:cubicBezTo>
                    <a:pt x="472" y="116"/>
                    <a:pt x="522" y="120"/>
                    <a:pt x="508" y="159"/>
                  </a:cubicBezTo>
                  <a:cubicBezTo>
                    <a:pt x="493" y="198"/>
                    <a:pt x="440" y="207"/>
                    <a:pt x="440" y="207"/>
                  </a:cubicBezTo>
                  <a:cubicBezTo>
                    <a:pt x="440" y="207"/>
                    <a:pt x="429" y="220"/>
                    <a:pt x="406" y="226"/>
                  </a:cubicBezTo>
                  <a:cubicBezTo>
                    <a:pt x="388" y="231"/>
                    <a:pt x="370" y="233"/>
                    <a:pt x="356" y="228"/>
                  </a:cubicBezTo>
                  <a:cubicBezTo>
                    <a:pt x="345" y="225"/>
                    <a:pt x="328" y="216"/>
                    <a:pt x="328" y="216"/>
                  </a:cubicBezTo>
                  <a:cubicBezTo>
                    <a:pt x="328" y="216"/>
                    <a:pt x="308" y="220"/>
                    <a:pt x="294" y="217"/>
                  </a:cubicBezTo>
                  <a:cubicBezTo>
                    <a:pt x="281" y="214"/>
                    <a:pt x="271" y="209"/>
                    <a:pt x="271" y="209"/>
                  </a:cubicBezTo>
                  <a:cubicBezTo>
                    <a:pt x="271" y="209"/>
                    <a:pt x="259" y="222"/>
                    <a:pt x="237" y="226"/>
                  </a:cubicBezTo>
                  <a:cubicBezTo>
                    <a:pt x="219" y="230"/>
                    <a:pt x="198" y="234"/>
                    <a:pt x="179" y="231"/>
                  </a:cubicBezTo>
                  <a:cubicBezTo>
                    <a:pt x="161" y="228"/>
                    <a:pt x="144" y="221"/>
                    <a:pt x="144" y="221"/>
                  </a:cubicBezTo>
                  <a:cubicBezTo>
                    <a:pt x="144" y="221"/>
                    <a:pt x="115" y="232"/>
                    <a:pt x="85" y="228"/>
                  </a:cubicBezTo>
                  <a:cubicBezTo>
                    <a:pt x="36" y="221"/>
                    <a:pt x="0" y="189"/>
                    <a:pt x="7" y="156"/>
                  </a:cubicBezTo>
                  <a:cubicBezTo>
                    <a:pt x="17" y="113"/>
                    <a:pt x="70" y="101"/>
                    <a:pt x="70" y="101"/>
                  </a:cubicBezTo>
                  <a:cubicBezTo>
                    <a:pt x="70" y="101"/>
                    <a:pt x="68" y="86"/>
                    <a:pt x="79" y="75"/>
                  </a:cubicBezTo>
                  <a:cubicBezTo>
                    <a:pt x="95" y="58"/>
                    <a:pt x="117" y="46"/>
                    <a:pt x="153" y="51"/>
                  </a:cubicBezTo>
                  <a:cubicBezTo>
                    <a:pt x="165" y="52"/>
                    <a:pt x="171" y="60"/>
                    <a:pt x="171" y="60"/>
                  </a:cubicBezTo>
                  <a:cubicBezTo>
                    <a:pt x="171" y="60"/>
                    <a:pt x="169" y="26"/>
                    <a:pt x="211" y="14"/>
                  </a:cubicBezTo>
                  <a:cubicBezTo>
                    <a:pt x="255" y="0"/>
                    <a:pt x="286" y="2"/>
                    <a:pt x="307" y="6"/>
                  </a:cubicBezTo>
                  <a:cubicBezTo>
                    <a:pt x="346" y="12"/>
                    <a:pt x="371" y="25"/>
                    <a:pt x="377" y="44"/>
                  </a:cubicBezTo>
                  <a:cubicBezTo>
                    <a:pt x="381" y="57"/>
                    <a:pt x="375" y="68"/>
                    <a:pt x="375" y="68"/>
                  </a:cubicBezTo>
                  <a:close/>
                </a:path>
              </a:pathLst>
            </a:custGeom>
            <a:solidFill>
              <a:srgbClr val="FFFFFF"/>
            </a:solidFill>
            <a:ln w="19050">
              <a:solidFill>
                <a:srgbClr val="666666"/>
              </a:solidFill>
              <a:round/>
              <a:headEnd/>
              <a:tailEnd/>
            </a:ln>
          </p:spPr>
          <p:txBody>
            <a:bodyPr anchor="ctr"/>
            <a:lstStyle/>
            <a:p>
              <a:pPr algn="ctr" defTabSz="1088776">
                <a:defRPr/>
              </a:pPr>
              <a:br>
                <a:rPr lang="en-US" sz="500" b="1" kern="0" dirty="0">
                  <a:solidFill>
                    <a:srgbClr val="000000"/>
                  </a:solidFill>
                  <a:latin typeface="Arial"/>
                  <a:ea typeface="Arial Unicode MS" pitchFamily="34" charset="-128"/>
                  <a:cs typeface="Arial"/>
                </a:rPr>
              </a:br>
              <a:r>
                <a:rPr lang="en-US" sz="600" kern="0" dirty="0">
                  <a:solidFill>
                    <a:srgbClr val="CCCCCC">
                      <a:lumMod val="50000"/>
                    </a:srgbClr>
                  </a:solidFill>
                  <a:latin typeface="Arial"/>
                  <a:ea typeface="Arial Unicode MS" pitchFamily="34" charset="-128"/>
                  <a:cs typeface="Arial"/>
                </a:rPr>
                <a:t>Non SAP </a:t>
              </a:r>
              <a:br>
                <a:rPr lang="en-US" sz="600" kern="0" dirty="0">
                  <a:solidFill>
                    <a:srgbClr val="CCCCCC">
                      <a:lumMod val="50000"/>
                    </a:srgbClr>
                  </a:solidFill>
                  <a:latin typeface="Arial"/>
                  <a:ea typeface="Arial Unicode MS" pitchFamily="34" charset="-128"/>
                  <a:cs typeface="Arial"/>
                </a:rPr>
              </a:br>
              <a:r>
                <a:rPr lang="en-US" sz="600" kern="0" dirty="0">
                  <a:solidFill>
                    <a:srgbClr val="CCCCCC">
                      <a:lumMod val="50000"/>
                    </a:srgbClr>
                  </a:solidFill>
                  <a:latin typeface="Arial"/>
                  <a:ea typeface="Arial Unicode MS" pitchFamily="34" charset="-128"/>
                  <a:cs typeface="Arial"/>
                </a:rPr>
                <a:t>Cloud Apps</a:t>
              </a:r>
            </a:p>
          </p:txBody>
        </p:sp>
        <p:sp>
          <p:nvSpPr>
            <p:cNvPr id="243" name="Rectangle 242">
              <a:extLst>
                <a:ext uri="{FF2B5EF4-FFF2-40B4-BE49-F238E27FC236}">
                  <a16:creationId xmlns:a16="http://schemas.microsoft.com/office/drawing/2014/main" id="{56ED5E73-5AB5-4B49-8A1B-E5AA51D56770}"/>
                </a:ext>
              </a:extLst>
            </p:cNvPr>
            <p:cNvSpPr/>
            <p:nvPr/>
          </p:nvSpPr>
          <p:spPr bwMode="gray">
            <a:xfrm>
              <a:off x="2744893" y="2473650"/>
              <a:ext cx="915352" cy="189453"/>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Cloud2Cloud</a:t>
              </a:r>
            </a:p>
          </p:txBody>
        </p:sp>
        <p:sp>
          <p:nvSpPr>
            <p:cNvPr id="244" name="TextBox 45">
              <a:extLst>
                <a:ext uri="{FF2B5EF4-FFF2-40B4-BE49-F238E27FC236}">
                  <a16:creationId xmlns:a16="http://schemas.microsoft.com/office/drawing/2014/main" id="{BB97D70A-6F4A-45C1-ABFB-7E9EDDD92DC6}"/>
                </a:ext>
              </a:extLst>
            </p:cNvPr>
            <p:cNvSpPr txBox="1">
              <a:spLocks noChangeArrowheads="1"/>
            </p:cNvSpPr>
            <p:nvPr/>
          </p:nvSpPr>
          <p:spPr bwMode="auto">
            <a:xfrm>
              <a:off x="489636" y="2114177"/>
              <a:ext cx="653682" cy="288147"/>
            </a:xfrm>
            <a:prstGeom prst="rect">
              <a:avLst/>
            </a:prstGeom>
            <a:noFill/>
            <a:ln w="9525">
              <a:noFill/>
              <a:miter lim="800000"/>
              <a:headEnd/>
              <a:tailEnd/>
            </a:ln>
          </p:spPr>
          <p:txBody>
            <a:bodyPr wrap="square" lIns="36000" tIns="36000" rIns="36000" bIns="36000">
              <a:spAutoFit/>
            </a:bodyPr>
            <a:lstStyle/>
            <a:p>
              <a:pPr algn="ctr" defTabSz="1088776">
                <a:buClr>
                  <a:srgbClr val="F0AB00"/>
                </a:buClr>
                <a:buSzPct val="80000"/>
                <a:buFont typeface="Wingdings" pitchFamily="2" charset="2"/>
                <a:buNone/>
                <a:defRPr/>
              </a:pPr>
              <a:r>
                <a:rPr lang="en-US" sz="700" kern="0" dirty="0">
                  <a:solidFill>
                    <a:srgbClr val="000000"/>
                  </a:solidFill>
                  <a:latin typeface="Arial"/>
                  <a:cs typeface="Arial"/>
                </a:rPr>
                <a:t>User-Centric Applications</a:t>
              </a:r>
            </a:p>
          </p:txBody>
        </p:sp>
        <p:cxnSp>
          <p:nvCxnSpPr>
            <p:cNvPr id="245" name="Straight Arrow Connector 18">
              <a:extLst>
                <a:ext uri="{FF2B5EF4-FFF2-40B4-BE49-F238E27FC236}">
                  <a16:creationId xmlns:a16="http://schemas.microsoft.com/office/drawing/2014/main" id="{C7B392A4-3E90-4B42-85B4-738BC632E251}"/>
                </a:ext>
              </a:extLst>
            </p:cNvPr>
            <p:cNvCxnSpPr>
              <a:cxnSpLocks noChangeShapeType="1"/>
              <a:stCxn id="209" idx="1"/>
            </p:cNvCxnSpPr>
            <p:nvPr/>
          </p:nvCxnSpPr>
          <p:spPr bwMode="auto">
            <a:xfrm rot="10800000">
              <a:off x="2925135" y="3051267"/>
              <a:ext cx="620760" cy="177410"/>
            </a:xfrm>
            <a:prstGeom prst="bentConnector3">
              <a:avLst>
                <a:gd name="adj1" fmla="val 50000"/>
              </a:avLst>
            </a:prstGeom>
            <a:noFill/>
            <a:ln w="38100" algn="ctr">
              <a:solidFill>
                <a:srgbClr val="FFFFFF">
                  <a:lumMod val="50000"/>
                </a:srgbClr>
              </a:solidFill>
              <a:round/>
              <a:headEnd type="triangle" w="med" len="med"/>
              <a:tailEnd type="triangle" w="med" len="med"/>
            </a:ln>
          </p:spPr>
        </p:cxnSp>
        <p:cxnSp>
          <p:nvCxnSpPr>
            <p:cNvPr id="246" name="Straight Arrow Connector 18">
              <a:extLst>
                <a:ext uri="{FF2B5EF4-FFF2-40B4-BE49-F238E27FC236}">
                  <a16:creationId xmlns:a16="http://schemas.microsoft.com/office/drawing/2014/main" id="{9F7BB7B6-56EA-4686-A0D8-039CF09D2CEE}"/>
                </a:ext>
              </a:extLst>
            </p:cNvPr>
            <p:cNvCxnSpPr>
              <a:cxnSpLocks noChangeShapeType="1"/>
            </p:cNvCxnSpPr>
            <p:nvPr/>
          </p:nvCxnSpPr>
          <p:spPr bwMode="auto">
            <a:xfrm>
              <a:off x="4207579" y="3396396"/>
              <a:ext cx="0" cy="498990"/>
            </a:xfrm>
            <a:prstGeom prst="straightConnector1">
              <a:avLst/>
            </a:prstGeom>
            <a:noFill/>
            <a:ln w="38100" algn="ctr">
              <a:solidFill>
                <a:srgbClr val="FFFFFF">
                  <a:lumMod val="50000"/>
                </a:srgbClr>
              </a:solidFill>
              <a:round/>
              <a:headEnd type="triangle" w="med" len="med"/>
              <a:tailEnd type="triangle" w="med" len="med"/>
            </a:ln>
          </p:spPr>
        </p:cxnSp>
        <p:sp>
          <p:nvSpPr>
            <p:cNvPr id="247" name="Rectangle 246">
              <a:extLst>
                <a:ext uri="{FF2B5EF4-FFF2-40B4-BE49-F238E27FC236}">
                  <a16:creationId xmlns:a16="http://schemas.microsoft.com/office/drawing/2014/main" id="{B1AE5F5A-F570-44E6-90AA-99965B7A3D41}"/>
                </a:ext>
              </a:extLst>
            </p:cNvPr>
            <p:cNvSpPr/>
            <p:nvPr/>
          </p:nvSpPr>
          <p:spPr>
            <a:xfrm>
              <a:off x="1930338"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lIns="36000" r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Business Suite</a:t>
              </a:r>
            </a:p>
          </p:txBody>
        </p:sp>
        <p:sp>
          <p:nvSpPr>
            <p:cNvPr id="248" name="Rectangle 247">
              <a:extLst>
                <a:ext uri="{FF2B5EF4-FFF2-40B4-BE49-F238E27FC236}">
                  <a16:creationId xmlns:a16="http://schemas.microsoft.com/office/drawing/2014/main" id="{2B28554D-DFFE-450B-9E2A-5446626B4F3F}"/>
                </a:ext>
              </a:extLst>
            </p:cNvPr>
            <p:cNvSpPr/>
            <p:nvPr/>
          </p:nvSpPr>
          <p:spPr>
            <a:xfrm>
              <a:off x="2812878"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sp>
          <p:nvSpPr>
            <p:cNvPr id="249" name="Rectangle 248">
              <a:extLst>
                <a:ext uri="{FF2B5EF4-FFF2-40B4-BE49-F238E27FC236}">
                  <a16:creationId xmlns:a16="http://schemas.microsoft.com/office/drawing/2014/main" id="{B47782FD-9310-43EA-86A1-23EC721B98A0}"/>
                </a:ext>
              </a:extLst>
            </p:cNvPr>
            <p:cNvSpPr/>
            <p:nvPr/>
          </p:nvSpPr>
          <p:spPr>
            <a:xfrm>
              <a:off x="3849345"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Non</a:t>
              </a:r>
              <a:b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b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SAP</a:t>
              </a:r>
            </a:p>
          </p:txBody>
        </p:sp>
        <p:sp>
          <p:nvSpPr>
            <p:cNvPr id="250" name="Oval 249">
              <a:extLst>
                <a:ext uri="{FF2B5EF4-FFF2-40B4-BE49-F238E27FC236}">
                  <a16:creationId xmlns:a16="http://schemas.microsoft.com/office/drawing/2014/main" id="{6DAE7CAB-2811-49D2-85DD-7B01715550E6}"/>
                </a:ext>
              </a:extLst>
            </p:cNvPr>
            <p:cNvSpPr/>
            <p:nvPr/>
          </p:nvSpPr>
          <p:spPr bwMode="gray">
            <a:xfrm rot="16200000">
              <a:off x="654790" y="4144037"/>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51" name="Oval 250">
              <a:extLst>
                <a:ext uri="{FF2B5EF4-FFF2-40B4-BE49-F238E27FC236}">
                  <a16:creationId xmlns:a16="http://schemas.microsoft.com/office/drawing/2014/main" id="{B962155C-3742-4A48-9306-1EE448852E1D}"/>
                </a:ext>
              </a:extLst>
            </p:cNvPr>
            <p:cNvSpPr/>
            <p:nvPr/>
          </p:nvSpPr>
          <p:spPr bwMode="gray">
            <a:xfrm rot="16200000">
              <a:off x="5344039" y="3644253"/>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52" name="Oval 251">
              <a:extLst>
                <a:ext uri="{FF2B5EF4-FFF2-40B4-BE49-F238E27FC236}">
                  <a16:creationId xmlns:a16="http://schemas.microsoft.com/office/drawing/2014/main" id="{406D2CB2-4442-4B5A-9891-0F9204EB19D7}"/>
                </a:ext>
              </a:extLst>
            </p:cNvPr>
            <p:cNvSpPr/>
            <p:nvPr/>
          </p:nvSpPr>
          <p:spPr bwMode="gray">
            <a:xfrm rot="16200000">
              <a:off x="5344039" y="3197900"/>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53" name="Oval 252">
              <a:extLst>
                <a:ext uri="{FF2B5EF4-FFF2-40B4-BE49-F238E27FC236}">
                  <a16:creationId xmlns:a16="http://schemas.microsoft.com/office/drawing/2014/main" id="{18B305B9-88D4-4288-93F8-71CF537026D5}"/>
                </a:ext>
              </a:extLst>
            </p:cNvPr>
            <p:cNvSpPr/>
            <p:nvPr/>
          </p:nvSpPr>
          <p:spPr bwMode="gray">
            <a:xfrm rot="16200000">
              <a:off x="5344039" y="2751546"/>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54" name="Oval 253">
              <a:extLst>
                <a:ext uri="{FF2B5EF4-FFF2-40B4-BE49-F238E27FC236}">
                  <a16:creationId xmlns:a16="http://schemas.microsoft.com/office/drawing/2014/main" id="{773DC4A3-1641-47D8-BE96-F33D2D890F13}"/>
                </a:ext>
              </a:extLst>
            </p:cNvPr>
            <p:cNvSpPr/>
            <p:nvPr/>
          </p:nvSpPr>
          <p:spPr bwMode="gray">
            <a:xfrm rot="16200000">
              <a:off x="5344039" y="4090608"/>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55" name="TextBox 254">
              <a:extLst>
                <a:ext uri="{FF2B5EF4-FFF2-40B4-BE49-F238E27FC236}">
                  <a16:creationId xmlns:a16="http://schemas.microsoft.com/office/drawing/2014/main" id="{87B102E3-B29F-4189-94D4-A02967000D5B}"/>
                </a:ext>
              </a:extLst>
            </p:cNvPr>
            <p:cNvSpPr txBox="1"/>
            <p:nvPr/>
          </p:nvSpPr>
          <p:spPr>
            <a:xfrm>
              <a:off x="2658527" y="2565585"/>
              <a:ext cx="509440" cy="276291"/>
            </a:xfrm>
            <a:prstGeom prst="rect">
              <a:avLst/>
            </a:prstGeom>
            <a:noFill/>
          </p:spPr>
          <p:txBody>
            <a:bodyPr wrap="square" rtlCol="0">
              <a:spAutoFit/>
            </a:bodyPr>
            <a:lstStyle/>
            <a:p>
              <a:pPr defTabSz="1088776"/>
              <a:r>
                <a:rPr lang="en-US" sz="1200" dirty="0">
                  <a:solidFill>
                    <a:srgbClr val="000000"/>
                  </a:solidFill>
                  <a:latin typeface="Arial" panose="020B0604020202020204" pitchFamily="34" charset="0"/>
                  <a:cs typeface="Arial" panose="020B0604020202020204" pitchFamily="34" charset="0"/>
                </a:rPr>
                <a:t>…</a:t>
              </a:r>
            </a:p>
          </p:txBody>
        </p:sp>
        <p:sp>
          <p:nvSpPr>
            <p:cNvPr id="256" name="TextBox 255">
              <a:extLst>
                <a:ext uri="{FF2B5EF4-FFF2-40B4-BE49-F238E27FC236}">
                  <a16:creationId xmlns:a16="http://schemas.microsoft.com/office/drawing/2014/main" id="{47EC15B5-2456-4CBC-88FA-6F942A8663F6}"/>
                </a:ext>
              </a:extLst>
            </p:cNvPr>
            <p:cNvSpPr txBox="1"/>
            <p:nvPr/>
          </p:nvSpPr>
          <p:spPr>
            <a:xfrm>
              <a:off x="2225278" y="2747039"/>
              <a:ext cx="655254" cy="199544"/>
            </a:xfrm>
            <a:prstGeom prst="rect">
              <a:avLst/>
            </a:prstGeom>
            <a:noFill/>
          </p:spPr>
          <p:txBody>
            <a:bodyPr wrap="square" rtlCol="0">
              <a:spAutoFit/>
            </a:bodyPr>
            <a:lstStyle/>
            <a:p>
              <a:pPr defTabSz="1088776"/>
              <a:r>
                <a:rPr lang="en-US" sz="700" dirty="0">
                  <a:solidFill>
                    <a:srgbClr val="000000">
                      <a:lumMod val="65000"/>
                      <a:lumOff val="35000"/>
                    </a:srgbClr>
                  </a:solidFill>
                  <a:latin typeface="Arial" panose="020B0604020202020204" pitchFamily="34" charset="0"/>
                  <a:cs typeface="Arial" panose="020B0604020202020204" pitchFamily="34" charset="0"/>
                </a:rPr>
                <a:t>C/4 HANA</a:t>
              </a:r>
            </a:p>
          </p:txBody>
        </p:sp>
        <p:pic>
          <p:nvPicPr>
            <p:cNvPr id="257" name="Picture 256">
              <a:extLst>
                <a:ext uri="{FF2B5EF4-FFF2-40B4-BE49-F238E27FC236}">
                  <a16:creationId xmlns:a16="http://schemas.microsoft.com/office/drawing/2014/main" id="{2224A62C-C273-405A-B7C9-A7191E6AA513}"/>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2853628" y="4350900"/>
              <a:ext cx="441765" cy="81004"/>
            </a:xfrm>
            <a:prstGeom prst="rect">
              <a:avLst/>
            </a:prstGeom>
            <a:solidFill>
              <a:srgbClr val="FFFFFF"/>
            </a:solidFill>
            <a:ln>
              <a:solidFill>
                <a:srgbClr val="FFFFFF"/>
              </a:solidFill>
            </a:ln>
          </p:spPr>
        </p:pic>
        <p:pic>
          <p:nvPicPr>
            <p:cNvPr id="258" name="Picture 257">
              <a:extLst>
                <a:ext uri="{FF2B5EF4-FFF2-40B4-BE49-F238E27FC236}">
                  <a16:creationId xmlns:a16="http://schemas.microsoft.com/office/drawing/2014/main" id="{1A50EE8C-620E-48F4-BE88-90E562398201}"/>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1962709" y="3010787"/>
              <a:ext cx="441765" cy="81004"/>
            </a:xfrm>
            <a:prstGeom prst="rect">
              <a:avLst/>
            </a:prstGeom>
            <a:solidFill>
              <a:srgbClr val="FFFFFF"/>
            </a:solidFill>
            <a:ln>
              <a:solidFill>
                <a:srgbClr val="FFFFFF"/>
              </a:solidFill>
            </a:ln>
          </p:spPr>
        </p:pic>
        <p:pic>
          <p:nvPicPr>
            <p:cNvPr id="259" name="Picture 258" descr="SAP_grad_R_pref.png">
              <a:extLst>
                <a:ext uri="{FF2B5EF4-FFF2-40B4-BE49-F238E27FC236}">
                  <a16:creationId xmlns:a16="http://schemas.microsoft.com/office/drawing/2014/main" id="{7ADBE31D-0F30-45F7-A886-AB6655A41C9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08366" y="3941916"/>
              <a:ext cx="444929" cy="239248"/>
            </a:xfrm>
            <a:prstGeom prst="rect">
              <a:avLst/>
            </a:prstGeom>
            <a:noFill/>
            <a:ln>
              <a:noFill/>
            </a:ln>
          </p:spPr>
        </p:pic>
        <p:pic>
          <p:nvPicPr>
            <p:cNvPr id="260" name="Picture 259" descr="SAP_grad_R_pref.png">
              <a:extLst>
                <a:ext uri="{FF2B5EF4-FFF2-40B4-BE49-F238E27FC236}">
                  <a16:creationId xmlns:a16="http://schemas.microsoft.com/office/drawing/2014/main" id="{87D10064-2184-4347-A705-842F9274E6E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92164" y="2170050"/>
              <a:ext cx="444929" cy="239248"/>
            </a:xfrm>
            <a:prstGeom prst="rect">
              <a:avLst/>
            </a:prstGeom>
            <a:noFill/>
            <a:ln>
              <a:noFill/>
            </a:ln>
          </p:spPr>
        </p:pic>
        <p:sp>
          <p:nvSpPr>
            <p:cNvPr id="261" name="Rectangle 260">
              <a:extLst>
                <a:ext uri="{FF2B5EF4-FFF2-40B4-BE49-F238E27FC236}">
                  <a16:creationId xmlns:a16="http://schemas.microsoft.com/office/drawing/2014/main" id="{7E47CCB4-653D-4875-80C8-15D89E440EBF}"/>
                </a:ext>
              </a:extLst>
            </p:cNvPr>
            <p:cNvSpPr/>
            <p:nvPr/>
          </p:nvSpPr>
          <p:spPr bwMode="gray">
            <a:xfrm>
              <a:off x="2672338" y="5233801"/>
              <a:ext cx="971025" cy="633722"/>
            </a:xfrm>
            <a:prstGeom prst="rect">
              <a:avLst/>
            </a:prstGeom>
            <a:solidFill>
              <a:srgbClr val="0076CB"/>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User Integration</a:t>
              </a:r>
            </a:p>
          </p:txBody>
        </p:sp>
        <p:sp>
          <p:nvSpPr>
            <p:cNvPr id="262" name="Rectangle 261">
              <a:extLst>
                <a:ext uri="{FF2B5EF4-FFF2-40B4-BE49-F238E27FC236}">
                  <a16:creationId xmlns:a16="http://schemas.microsoft.com/office/drawing/2014/main" id="{5634E788-14FD-4BB6-892D-875DD8133398}"/>
                </a:ext>
              </a:extLst>
            </p:cNvPr>
            <p:cNvSpPr/>
            <p:nvPr/>
          </p:nvSpPr>
          <p:spPr bwMode="gray">
            <a:xfrm>
              <a:off x="1580023"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Data </a:t>
              </a:r>
              <a:br>
                <a:rPr lang="en-US" sz="1200" kern="0" dirty="0">
                  <a:solidFill>
                    <a:srgbClr val="FFFFFF"/>
                  </a:solidFill>
                  <a:latin typeface="Arial" panose="020B0604020202020204" pitchFamily="34" charset="0"/>
                  <a:cs typeface="Arial" panose="020B0604020202020204" pitchFamily="34" charset="0"/>
                </a:rPr>
              </a:br>
              <a:r>
                <a:rPr lang="en-US" sz="1200" kern="0" dirty="0">
                  <a:solidFill>
                    <a:srgbClr val="FFFFFF"/>
                  </a:solidFill>
                  <a:latin typeface="Arial" panose="020B0604020202020204" pitchFamily="34" charset="0"/>
                  <a:cs typeface="Arial" panose="020B0604020202020204" pitchFamily="34" charset="0"/>
                </a:rPr>
                <a:t>Integration</a:t>
              </a:r>
            </a:p>
          </p:txBody>
        </p:sp>
        <p:sp>
          <p:nvSpPr>
            <p:cNvPr id="263" name="Rectangle 262">
              <a:extLst>
                <a:ext uri="{FF2B5EF4-FFF2-40B4-BE49-F238E27FC236}">
                  <a16:creationId xmlns:a16="http://schemas.microsoft.com/office/drawing/2014/main" id="{B17E6349-022E-4B08-8B2C-17590532A2BE}"/>
                </a:ext>
              </a:extLst>
            </p:cNvPr>
            <p:cNvSpPr/>
            <p:nvPr/>
          </p:nvSpPr>
          <p:spPr bwMode="gray">
            <a:xfrm>
              <a:off x="3764653"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Thing</a:t>
              </a:r>
              <a:br>
                <a:rPr lang="en-US" sz="1200" kern="0" dirty="0">
                  <a:solidFill>
                    <a:srgbClr val="FFFFFF"/>
                  </a:solidFill>
                  <a:latin typeface="Arial" panose="020B0604020202020204" pitchFamily="34" charset="0"/>
                  <a:cs typeface="Arial" panose="020B0604020202020204" pitchFamily="34" charset="0"/>
                </a:rPr>
              </a:br>
              <a:r>
                <a:rPr lang="en-US" sz="1200" kern="0" dirty="0">
                  <a:solidFill>
                    <a:srgbClr val="FFFFFF"/>
                  </a:solidFill>
                  <a:latin typeface="Arial" panose="020B0604020202020204" pitchFamily="34" charset="0"/>
                  <a:cs typeface="Arial" panose="020B0604020202020204" pitchFamily="34" charset="0"/>
                </a:rPr>
                <a:t>Integration</a:t>
              </a:r>
            </a:p>
          </p:txBody>
        </p:sp>
        <p:sp>
          <p:nvSpPr>
            <p:cNvPr id="264" name="Rectangle 263">
              <a:extLst>
                <a:ext uri="{FF2B5EF4-FFF2-40B4-BE49-F238E27FC236}">
                  <a16:creationId xmlns:a16="http://schemas.microsoft.com/office/drawing/2014/main" id="{0045C672-2577-46D9-84B4-8E03A679376A}"/>
                </a:ext>
              </a:extLst>
            </p:cNvPr>
            <p:cNvSpPr/>
            <p:nvPr/>
          </p:nvSpPr>
          <p:spPr bwMode="gray">
            <a:xfrm>
              <a:off x="4856967"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Cross Use Cases</a:t>
              </a:r>
            </a:p>
          </p:txBody>
        </p:sp>
        <p:cxnSp>
          <p:nvCxnSpPr>
            <p:cNvPr id="265" name="Straight Arrow Connector 18">
              <a:extLst>
                <a:ext uri="{FF2B5EF4-FFF2-40B4-BE49-F238E27FC236}">
                  <a16:creationId xmlns:a16="http://schemas.microsoft.com/office/drawing/2014/main" id="{4CF39C55-959D-49DF-8297-B3C911D986A7}"/>
                </a:ext>
              </a:extLst>
            </p:cNvPr>
            <p:cNvCxnSpPr>
              <a:cxnSpLocks noChangeShapeType="1"/>
            </p:cNvCxnSpPr>
            <p:nvPr/>
          </p:nvCxnSpPr>
          <p:spPr bwMode="auto">
            <a:xfrm>
              <a:off x="2330486" y="3395683"/>
              <a:ext cx="0" cy="492543"/>
            </a:xfrm>
            <a:prstGeom prst="straightConnector1">
              <a:avLst/>
            </a:prstGeom>
            <a:noFill/>
            <a:ln w="38100" algn="ctr">
              <a:solidFill>
                <a:srgbClr val="FFFFFF">
                  <a:lumMod val="50000"/>
                </a:srgbClr>
              </a:solidFill>
              <a:round/>
              <a:headEnd type="triangle" w="med" len="med"/>
              <a:tailEnd type="triangle" w="med" len="med"/>
            </a:ln>
          </p:spPr>
        </p:cxnSp>
        <p:cxnSp>
          <p:nvCxnSpPr>
            <p:cNvPr id="266" name="Straight Arrow Connector 18">
              <a:extLst>
                <a:ext uri="{FF2B5EF4-FFF2-40B4-BE49-F238E27FC236}">
                  <a16:creationId xmlns:a16="http://schemas.microsoft.com/office/drawing/2014/main" id="{BD430E82-A505-4873-9CF0-1F9B6E1D93E5}"/>
                </a:ext>
              </a:extLst>
            </p:cNvPr>
            <p:cNvCxnSpPr>
              <a:cxnSpLocks noChangeShapeType="1"/>
            </p:cNvCxnSpPr>
            <p:nvPr/>
          </p:nvCxnSpPr>
          <p:spPr bwMode="auto">
            <a:xfrm flipH="1">
              <a:off x="2892385" y="2810396"/>
              <a:ext cx="767860" cy="0"/>
            </a:xfrm>
            <a:prstGeom prst="straightConnector1">
              <a:avLst/>
            </a:prstGeom>
            <a:noFill/>
            <a:ln w="38100" algn="ctr">
              <a:solidFill>
                <a:srgbClr val="FFFFFF">
                  <a:lumMod val="50000"/>
                </a:srgbClr>
              </a:solidFill>
              <a:round/>
              <a:headEnd type="triangle" w="med" len="med"/>
              <a:tailEnd type="triangle" w="med" len="med"/>
            </a:ln>
          </p:spPr>
        </p:cxnSp>
        <p:sp>
          <p:nvSpPr>
            <p:cNvPr id="267" name="Rectangle 266">
              <a:extLst>
                <a:ext uri="{FF2B5EF4-FFF2-40B4-BE49-F238E27FC236}">
                  <a16:creationId xmlns:a16="http://schemas.microsoft.com/office/drawing/2014/main" id="{7751CD86-347B-4A85-A110-D69EE409E41E}"/>
                </a:ext>
              </a:extLst>
            </p:cNvPr>
            <p:cNvSpPr/>
            <p:nvPr/>
          </p:nvSpPr>
          <p:spPr bwMode="gray">
            <a:xfrm>
              <a:off x="487708"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Process Integration</a:t>
              </a:r>
            </a:p>
          </p:txBody>
        </p:sp>
        <p:grpSp>
          <p:nvGrpSpPr>
            <p:cNvPr id="268" name="Group 267">
              <a:extLst>
                <a:ext uri="{FF2B5EF4-FFF2-40B4-BE49-F238E27FC236}">
                  <a16:creationId xmlns:a16="http://schemas.microsoft.com/office/drawing/2014/main" id="{D74B80BE-67E1-46FA-9A31-D882CF3B085F}"/>
                </a:ext>
              </a:extLst>
            </p:cNvPr>
            <p:cNvGrpSpPr/>
            <p:nvPr/>
          </p:nvGrpSpPr>
          <p:grpSpPr>
            <a:xfrm>
              <a:off x="487708" y="2472384"/>
              <a:ext cx="4093471" cy="3392842"/>
              <a:chOff x="487708" y="2472384"/>
              <a:chExt cx="4093471" cy="3392842"/>
            </a:xfrm>
          </p:grpSpPr>
          <p:grpSp>
            <p:nvGrpSpPr>
              <p:cNvPr id="277" name="Group 276">
                <a:extLst>
                  <a:ext uri="{FF2B5EF4-FFF2-40B4-BE49-F238E27FC236}">
                    <a16:creationId xmlns:a16="http://schemas.microsoft.com/office/drawing/2014/main" id="{38A93453-92C4-440E-855A-61C5B9C08936}"/>
                  </a:ext>
                </a:extLst>
              </p:cNvPr>
              <p:cNvGrpSpPr/>
              <p:nvPr/>
            </p:nvGrpSpPr>
            <p:grpSpPr>
              <a:xfrm>
                <a:off x="2332199" y="2472384"/>
                <a:ext cx="2248980" cy="1423002"/>
                <a:chOff x="2332199" y="2472384"/>
                <a:chExt cx="2248980" cy="1423002"/>
              </a:xfrm>
            </p:grpSpPr>
            <p:sp>
              <p:nvSpPr>
                <p:cNvPr id="279" name="Rectangle 278">
                  <a:extLst>
                    <a:ext uri="{FF2B5EF4-FFF2-40B4-BE49-F238E27FC236}">
                      <a16:creationId xmlns:a16="http://schemas.microsoft.com/office/drawing/2014/main" id="{7845B107-5829-44AF-8288-7BE89A23F08B}"/>
                    </a:ext>
                  </a:extLst>
                </p:cNvPr>
                <p:cNvSpPr/>
                <p:nvPr/>
              </p:nvSpPr>
              <p:spPr bwMode="gray">
                <a:xfrm>
                  <a:off x="2746740" y="2472384"/>
                  <a:ext cx="915352" cy="189453"/>
                </a:xfrm>
                <a:prstGeom prst="rect">
                  <a:avLst/>
                </a:prstGeom>
                <a:solidFill>
                  <a:schemeClr val="bg1">
                    <a:lumMod val="50000"/>
                  </a:scheme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Cloud2Cloud</a:t>
                  </a:r>
                </a:p>
              </p:txBody>
            </p:sp>
            <p:sp>
              <p:nvSpPr>
                <p:cNvPr id="280" name="Rectangle 279">
                  <a:extLst>
                    <a:ext uri="{FF2B5EF4-FFF2-40B4-BE49-F238E27FC236}">
                      <a16:creationId xmlns:a16="http://schemas.microsoft.com/office/drawing/2014/main" id="{F39F21C7-B117-40E7-B603-E56B100AEFC5}"/>
                    </a:ext>
                  </a:extLst>
                </p:cNvPr>
                <p:cNvSpPr/>
                <p:nvPr/>
              </p:nvSpPr>
              <p:spPr bwMode="gray">
                <a:xfrm>
                  <a:off x="2403813" y="3517769"/>
                  <a:ext cx="1127818" cy="221018"/>
                </a:xfrm>
                <a:prstGeom prst="rect">
                  <a:avLst/>
                </a:prstGeom>
                <a:solidFill>
                  <a:schemeClr val="bg1">
                    <a:lumMod val="50000"/>
                  </a:scheme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OnPremise2Cloud</a:t>
                  </a:r>
                </a:p>
              </p:txBody>
            </p:sp>
            <p:sp>
              <p:nvSpPr>
                <p:cNvPr id="281" name="Rectangle 280">
                  <a:extLst>
                    <a:ext uri="{FF2B5EF4-FFF2-40B4-BE49-F238E27FC236}">
                      <a16:creationId xmlns:a16="http://schemas.microsoft.com/office/drawing/2014/main" id="{F9ABD30C-8B9A-48DA-AC60-9CF5DB4A514A}"/>
                    </a:ext>
                  </a:extLst>
                </p:cNvPr>
                <p:cNvSpPr/>
                <p:nvPr/>
              </p:nvSpPr>
              <p:spPr bwMode="gray">
                <a:xfrm>
                  <a:off x="3753035" y="3518387"/>
                  <a:ext cx="325094" cy="221848"/>
                </a:xfrm>
                <a:prstGeom prst="rect">
                  <a:avLst/>
                </a:prstGeom>
                <a:solidFill>
                  <a:schemeClr val="bg1">
                    <a:lumMod val="50000"/>
                  </a:scheme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B2B</a:t>
                  </a:r>
                </a:p>
              </p:txBody>
            </p:sp>
            <p:sp>
              <p:nvSpPr>
                <p:cNvPr id="282" name="Rectangle 281">
                  <a:extLst>
                    <a:ext uri="{FF2B5EF4-FFF2-40B4-BE49-F238E27FC236}">
                      <a16:creationId xmlns:a16="http://schemas.microsoft.com/office/drawing/2014/main" id="{CBB88089-DF09-4AF8-B7D0-1C6246BD9D66}"/>
                    </a:ext>
                  </a:extLst>
                </p:cNvPr>
                <p:cNvSpPr/>
                <p:nvPr/>
              </p:nvSpPr>
              <p:spPr bwMode="gray">
                <a:xfrm>
                  <a:off x="4256085" y="3519297"/>
                  <a:ext cx="325094" cy="213496"/>
                </a:xfrm>
                <a:prstGeom prst="rect">
                  <a:avLst/>
                </a:prstGeom>
                <a:solidFill>
                  <a:schemeClr val="bg1">
                    <a:lumMod val="50000"/>
                  </a:scheme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B2G</a:t>
                  </a:r>
                </a:p>
              </p:txBody>
            </p:sp>
            <p:cxnSp>
              <p:nvCxnSpPr>
                <p:cNvPr id="283" name="Straight Arrow Connector 18">
                  <a:extLst>
                    <a:ext uri="{FF2B5EF4-FFF2-40B4-BE49-F238E27FC236}">
                      <a16:creationId xmlns:a16="http://schemas.microsoft.com/office/drawing/2014/main" id="{4E7783A3-670B-41C3-82F4-576E3C1097F4}"/>
                    </a:ext>
                  </a:extLst>
                </p:cNvPr>
                <p:cNvCxnSpPr>
                  <a:cxnSpLocks noChangeShapeType="1"/>
                </p:cNvCxnSpPr>
                <p:nvPr/>
              </p:nvCxnSpPr>
              <p:spPr bwMode="auto">
                <a:xfrm>
                  <a:off x="3690523" y="3396396"/>
                  <a:ext cx="0" cy="498990"/>
                </a:xfrm>
                <a:prstGeom prst="straightConnector1">
                  <a:avLst/>
                </a:prstGeom>
                <a:noFill/>
                <a:ln w="38100" algn="ctr">
                  <a:solidFill>
                    <a:schemeClr val="bg1">
                      <a:lumMod val="50000"/>
                    </a:schemeClr>
                  </a:solidFill>
                  <a:round/>
                  <a:headEnd type="triangle" w="med" len="med"/>
                  <a:tailEnd type="triangle" w="med" len="med"/>
                </a:ln>
              </p:spPr>
            </p:cxnSp>
            <p:cxnSp>
              <p:nvCxnSpPr>
                <p:cNvPr id="284" name="Straight Arrow Connector 18">
                  <a:extLst>
                    <a:ext uri="{FF2B5EF4-FFF2-40B4-BE49-F238E27FC236}">
                      <a16:creationId xmlns:a16="http://schemas.microsoft.com/office/drawing/2014/main" id="{C119C515-0856-4483-B647-CC6AB1108958}"/>
                    </a:ext>
                  </a:extLst>
                </p:cNvPr>
                <p:cNvCxnSpPr>
                  <a:cxnSpLocks noChangeShapeType="1"/>
                </p:cNvCxnSpPr>
                <p:nvPr/>
              </p:nvCxnSpPr>
              <p:spPr bwMode="auto">
                <a:xfrm>
                  <a:off x="4206378" y="3396396"/>
                  <a:ext cx="0" cy="498990"/>
                </a:xfrm>
                <a:prstGeom prst="straightConnector1">
                  <a:avLst/>
                </a:prstGeom>
                <a:noFill/>
                <a:ln w="38100" algn="ctr">
                  <a:solidFill>
                    <a:schemeClr val="bg1">
                      <a:lumMod val="50000"/>
                    </a:schemeClr>
                  </a:solidFill>
                  <a:round/>
                  <a:headEnd type="triangle" w="med" len="med"/>
                  <a:tailEnd type="triangle" w="med" len="med"/>
                </a:ln>
              </p:spPr>
            </p:cxnSp>
            <p:cxnSp>
              <p:nvCxnSpPr>
                <p:cNvPr id="285" name="Straight Arrow Connector 18">
                  <a:extLst>
                    <a:ext uri="{FF2B5EF4-FFF2-40B4-BE49-F238E27FC236}">
                      <a16:creationId xmlns:a16="http://schemas.microsoft.com/office/drawing/2014/main" id="{DF116598-5588-4A6F-8176-BFA48CE6E05A}"/>
                    </a:ext>
                  </a:extLst>
                </p:cNvPr>
                <p:cNvCxnSpPr>
                  <a:cxnSpLocks noChangeShapeType="1"/>
                </p:cNvCxnSpPr>
                <p:nvPr/>
              </p:nvCxnSpPr>
              <p:spPr bwMode="auto">
                <a:xfrm rot="10800000">
                  <a:off x="2925369" y="3055063"/>
                  <a:ext cx="620760" cy="177410"/>
                </a:xfrm>
                <a:prstGeom prst="bentConnector3">
                  <a:avLst>
                    <a:gd name="adj1" fmla="val 50000"/>
                  </a:avLst>
                </a:prstGeom>
                <a:noFill/>
                <a:ln w="38100" algn="ctr">
                  <a:solidFill>
                    <a:schemeClr val="bg1">
                      <a:lumMod val="50000"/>
                    </a:schemeClr>
                  </a:solidFill>
                  <a:round/>
                  <a:headEnd type="triangle" w="med" len="med"/>
                  <a:tailEnd type="triangle" w="med" len="med"/>
                </a:ln>
              </p:spPr>
            </p:cxnSp>
            <p:cxnSp>
              <p:nvCxnSpPr>
                <p:cNvPr id="286" name="Straight Arrow Connector 18">
                  <a:extLst>
                    <a:ext uri="{FF2B5EF4-FFF2-40B4-BE49-F238E27FC236}">
                      <a16:creationId xmlns:a16="http://schemas.microsoft.com/office/drawing/2014/main" id="{E070182E-10A5-4FC9-B60B-2FF7BCDE863C}"/>
                    </a:ext>
                  </a:extLst>
                </p:cNvPr>
                <p:cNvCxnSpPr>
                  <a:cxnSpLocks noChangeShapeType="1"/>
                </p:cNvCxnSpPr>
                <p:nvPr/>
              </p:nvCxnSpPr>
              <p:spPr bwMode="auto">
                <a:xfrm>
                  <a:off x="2332199" y="3395683"/>
                  <a:ext cx="0" cy="492543"/>
                </a:xfrm>
                <a:prstGeom prst="straightConnector1">
                  <a:avLst/>
                </a:prstGeom>
                <a:noFill/>
                <a:ln w="38100" algn="ctr">
                  <a:solidFill>
                    <a:schemeClr val="bg1">
                      <a:lumMod val="50000"/>
                    </a:schemeClr>
                  </a:solidFill>
                  <a:round/>
                  <a:headEnd type="triangle" w="med" len="med"/>
                  <a:tailEnd type="triangle" w="med" len="med"/>
                </a:ln>
              </p:spPr>
            </p:cxnSp>
            <p:cxnSp>
              <p:nvCxnSpPr>
                <p:cNvPr id="287" name="Straight Arrow Connector 18">
                  <a:extLst>
                    <a:ext uri="{FF2B5EF4-FFF2-40B4-BE49-F238E27FC236}">
                      <a16:creationId xmlns:a16="http://schemas.microsoft.com/office/drawing/2014/main" id="{8423273D-73DE-40BA-9B22-866249E06E20}"/>
                    </a:ext>
                  </a:extLst>
                </p:cNvPr>
                <p:cNvCxnSpPr>
                  <a:cxnSpLocks noChangeShapeType="1"/>
                </p:cNvCxnSpPr>
                <p:nvPr/>
              </p:nvCxnSpPr>
              <p:spPr bwMode="auto">
                <a:xfrm flipH="1">
                  <a:off x="2892385" y="2812340"/>
                  <a:ext cx="767860" cy="0"/>
                </a:xfrm>
                <a:prstGeom prst="straightConnector1">
                  <a:avLst/>
                </a:prstGeom>
                <a:noFill/>
                <a:ln w="38100" algn="ctr">
                  <a:solidFill>
                    <a:schemeClr val="bg1">
                      <a:lumMod val="50000"/>
                    </a:schemeClr>
                  </a:solidFill>
                  <a:round/>
                  <a:headEnd type="triangle" w="med" len="med"/>
                  <a:tailEnd type="triangle" w="med" len="med"/>
                </a:ln>
              </p:spPr>
            </p:cxnSp>
          </p:grpSp>
          <p:sp>
            <p:nvSpPr>
              <p:cNvPr id="278" name="Rectangle 277">
                <a:extLst>
                  <a:ext uri="{FF2B5EF4-FFF2-40B4-BE49-F238E27FC236}">
                    <a16:creationId xmlns:a16="http://schemas.microsoft.com/office/drawing/2014/main" id="{1C70D431-1622-4ECF-AE30-40F83721E7DB}"/>
                  </a:ext>
                </a:extLst>
              </p:cNvPr>
              <p:cNvSpPr/>
              <p:nvPr/>
            </p:nvSpPr>
            <p:spPr bwMode="gray">
              <a:xfrm>
                <a:off x="487708" y="5231504"/>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Process Integration</a:t>
                </a:r>
              </a:p>
            </p:txBody>
          </p:sp>
        </p:grpSp>
        <p:pic>
          <p:nvPicPr>
            <p:cNvPr id="269" name="Picture 268">
              <a:extLst>
                <a:ext uri="{FF2B5EF4-FFF2-40B4-BE49-F238E27FC236}">
                  <a16:creationId xmlns:a16="http://schemas.microsoft.com/office/drawing/2014/main" id="{3BDB65FE-1851-4D62-B1B1-AE81ACCC647F}"/>
                </a:ext>
              </a:extLst>
            </p:cNvPr>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683798" y="3250506"/>
              <a:ext cx="277070" cy="277070"/>
            </a:xfrm>
            <a:prstGeom prst="rect">
              <a:avLst/>
            </a:prstGeom>
          </p:spPr>
        </p:pic>
        <p:pic>
          <p:nvPicPr>
            <p:cNvPr id="270" name="Picture 269">
              <a:extLst>
                <a:ext uri="{FF2B5EF4-FFF2-40B4-BE49-F238E27FC236}">
                  <a16:creationId xmlns:a16="http://schemas.microsoft.com/office/drawing/2014/main" id="{EAB9EA06-24D0-417B-B588-BD6978C71530}"/>
                </a:ext>
              </a:extLst>
            </p:cNvPr>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683798" y="2779368"/>
              <a:ext cx="296480" cy="296480"/>
            </a:xfrm>
            <a:prstGeom prst="rect">
              <a:avLst/>
            </a:prstGeom>
          </p:spPr>
        </p:pic>
        <p:pic>
          <p:nvPicPr>
            <p:cNvPr id="271" name="Picture 270">
              <a:extLst>
                <a:ext uri="{FF2B5EF4-FFF2-40B4-BE49-F238E27FC236}">
                  <a16:creationId xmlns:a16="http://schemas.microsoft.com/office/drawing/2014/main" id="{D78D2491-82B3-42A0-92AD-27CF881EB15B}"/>
                </a:ext>
              </a:extLst>
            </p:cNvPr>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rot="5400000">
              <a:off x="686811" y="3712554"/>
              <a:ext cx="274850" cy="274850"/>
            </a:xfrm>
            <a:prstGeom prst="rect">
              <a:avLst/>
            </a:prstGeom>
          </p:spPr>
        </p:pic>
        <p:pic>
          <p:nvPicPr>
            <p:cNvPr id="272" name="Picture 271">
              <a:extLst>
                <a:ext uri="{FF2B5EF4-FFF2-40B4-BE49-F238E27FC236}">
                  <a16:creationId xmlns:a16="http://schemas.microsoft.com/office/drawing/2014/main" id="{D5B88873-14DB-401F-8BE0-2EE565831446}"/>
                </a:ext>
              </a:extLst>
            </p:cNvPr>
            <p:cNvPicPr>
              <a:picLocks noChangeAspect="1"/>
            </p:cNvPicPr>
            <p:nvPr/>
          </p:nvPicPr>
          <p:blipFill>
            <a:blip r:embed="rId13" cstate="screen">
              <a:grayscl/>
              <a:extLst>
                <a:ext uri="{28A0092B-C50C-407E-A947-70E740481C1C}">
                  <a14:useLocalDpi xmlns:a14="http://schemas.microsoft.com/office/drawing/2010/main"/>
                </a:ext>
              </a:extLst>
            </a:blip>
            <a:stretch>
              <a:fillRect/>
            </a:stretch>
          </p:blipFill>
          <p:spPr>
            <a:xfrm>
              <a:off x="706245" y="4208698"/>
              <a:ext cx="230127" cy="230127"/>
            </a:xfrm>
            <a:prstGeom prst="rect">
              <a:avLst/>
            </a:prstGeom>
          </p:spPr>
        </p:pic>
        <p:pic>
          <p:nvPicPr>
            <p:cNvPr id="273" name="Picture 272">
              <a:extLst>
                <a:ext uri="{FF2B5EF4-FFF2-40B4-BE49-F238E27FC236}">
                  <a16:creationId xmlns:a16="http://schemas.microsoft.com/office/drawing/2014/main" id="{E96DEE1D-3E40-4951-B459-C601D0112A5A}"/>
                </a:ext>
              </a:extLst>
            </p:cNvPr>
            <p:cNvPicPr>
              <a:picLocks noChangeAspect="1"/>
            </p:cNvPicPr>
            <p:nvPr/>
          </p:nvPicPr>
          <p:blipFill>
            <a:blip r:embed="rId14" cstate="screen">
              <a:grayscl/>
              <a:extLst>
                <a:ext uri="{28A0092B-C50C-407E-A947-70E740481C1C}">
                  <a14:useLocalDpi xmlns:a14="http://schemas.microsoft.com/office/drawing/2010/main"/>
                </a:ext>
              </a:extLst>
            </a:blip>
            <a:stretch>
              <a:fillRect/>
            </a:stretch>
          </p:blipFill>
          <p:spPr>
            <a:xfrm>
              <a:off x="5364686" y="3216599"/>
              <a:ext cx="288948" cy="288948"/>
            </a:xfrm>
            <a:prstGeom prst="rect">
              <a:avLst/>
            </a:prstGeom>
          </p:spPr>
        </p:pic>
        <p:pic>
          <p:nvPicPr>
            <p:cNvPr id="274" name="Picture 273">
              <a:extLst>
                <a:ext uri="{FF2B5EF4-FFF2-40B4-BE49-F238E27FC236}">
                  <a16:creationId xmlns:a16="http://schemas.microsoft.com/office/drawing/2014/main" id="{30462AFB-F26B-4A03-98FD-0D086FE720BE}"/>
                </a:ext>
              </a:extLst>
            </p:cNvPr>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5373796" y="4110419"/>
              <a:ext cx="290842" cy="290842"/>
            </a:xfrm>
            <a:prstGeom prst="rect">
              <a:avLst/>
            </a:prstGeom>
          </p:spPr>
        </p:pic>
        <p:pic>
          <p:nvPicPr>
            <p:cNvPr id="275" name="Picture 274">
              <a:extLst>
                <a:ext uri="{FF2B5EF4-FFF2-40B4-BE49-F238E27FC236}">
                  <a16:creationId xmlns:a16="http://schemas.microsoft.com/office/drawing/2014/main" id="{0A4AC685-3FF5-4F32-9AB6-9B18F4BEB050}"/>
                </a:ext>
              </a:extLst>
            </p:cNvPr>
            <p:cNvPicPr>
              <a:picLocks noChangeAspect="1"/>
            </p:cNvPicPr>
            <p:nvPr/>
          </p:nvPicPr>
          <p:blipFill>
            <a:blip r:embed="rId16" cstate="screen">
              <a:grayscl/>
              <a:extLst>
                <a:ext uri="{28A0092B-C50C-407E-A947-70E740481C1C}">
                  <a14:useLocalDpi xmlns:a14="http://schemas.microsoft.com/office/drawing/2010/main"/>
                </a:ext>
              </a:extLst>
            </a:blip>
            <a:stretch>
              <a:fillRect/>
            </a:stretch>
          </p:blipFill>
          <p:spPr>
            <a:xfrm>
              <a:off x="5384881" y="2782080"/>
              <a:ext cx="268753" cy="268753"/>
            </a:xfrm>
            <a:prstGeom prst="rect">
              <a:avLst/>
            </a:prstGeom>
          </p:spPr>
        </p:pic>
        <p:pic>
          <p:nvPicPr>
            <p:cNvPr id="276" name="Picture 275">
              <a:extLst>
                <a:ext uri="{FF2B5EF4-FFF2-40B4-BE49-F238E27FC236}">
                  <a16:creationId xmlns:a16="http://schemas.microsoft.com/office/drawing/2014/main" id="{9BB351E2-9753-4738-8F66-F99EEEFA32B1}"/>
                </a:ext>
              </a:extLst>
            </p:cNvPr>
            <p:cNvPicPr>
              <a:picLocks noChangeAspect="1"/>
            </p:cNvPicPr>
            <p:nvPr/>
          </p:nvPicPr>
          <p:blipFill>
            <a:blip r:embed="rId17" cstate="screen">
              <a:grayscl/>
              <a:extLst>
                <a:ext uri="{28A0092B-C50C-407E-A947-70E740481C1C}">
                  <a14:useLocalDpi xmlns:a14="http://schemas.microsoft.com/office/drawing/2010/main"/>
                </a:ext>
              </a:extLst>
            </a:blip>
            <a:stretch>
              <a:fillRect/>
            </a:stretch>
          </p:blipFill>
          <p:spPr>
            <a:xfrm>
              <a:off x="5398312" y="3698885"/>
              <a:ext cx="227449" cy="227449"/>
            </a:xfrm>
            <a:prstGeom prst="rect">
              <a:avLst/>
            </a:prstGeom>
          </p:spPr>
        </p:pic>
      </p:grpSp>
      <p:grpSp>
        <p:nvGrpSpPr>
          <p:cNvPr id="105" name="Group 104">
            <a:extLst>
              <a:ext uri="{FF2B5EF4-FFF2-40B4-BE49-F238E27FC236}">
                <a16:creationId xmlns:a16="http://schemas.microsoft.com/office/drawing/2014/main" id="{B71BF2EB-4911-46C0-90AD-291EADD3D186}"/>
              </a:ext>
            </a:extLst>
          </p:cNvPr>
          <p:cNvGrpSpPr/>
          <p:nvPr/>
        </p:nvGrpSpPr>
        <p:grpSpPr>
          <a:xfrm>
            <a:off x="6728515" y="2108790"/>
            <a:ext cx="5054168" cy="3788689"/>
            <a:chOff x="6728515" y="2108790"/>
            <a:chExt cx="5054168" cy="3788689"/>
          </a:xfrm>
        </p:grpSpPr>
        <p:sp>
          <p:nvSpPr>
            <p:cNvPr id="113" name="TextBox 112">
              <a:extLst>
                <a:ext uri="{FF2B5EF4-FFF2-40B4-BE49-F238E27FC236}">
                  <a16:creationId xmlns:a16="http://schemas.microsoft.com/office/drawing/2014/main" id="{FFAFFF3F-FA97-48AF-9972-5B6C41F2CE91}"/>
                </a:ext>
              </a:extLst>
            </p:cNvPr>
            <p:cNvSpPr txBox="1"/>
            <p:nvPr/>
          </p:nvSpPr>
          <p:spPr>
            <a:xfrm>
              <a:off x="6786555" y="2136133"/>
              <a:ext cx="4996128" cy="3761346"/>
            </a:xfrm>
            <a:prstGeom prst="rect">
              <a:avLst/>
            </a:prstGeom>
            <a:solidFill>
              <a:schemeClr val="bg1">
                <a:lumMod val="85000"/>
              </a:schemeClr>
            </a:solidFill>
          </p:spPr>
          <p:txBody>
            <a:bodyPr wrap="square" lIns="72000" tIns="792000" rIns="72000" bIns="36000" rtlCol="0" anchor="t">
              <a:noAutofit/>
            </a:bodyPr>
            <a:lstStyle/>
            <a:p>
              <a:pPr lvl="0" algn="just" defTabSz="661988" eaLnBrk="0" fontAlgn="base" hangingPunct="0">
                <a:spcBef>
                  <a:spcPts val="600"/>
                </a:spcBef>
                <a:spcAft>
                  <a:spcPct val="0"/>
                </a:spcAft>
                <a:defRPr/>
              </a:pPr>
              <a:r>
                <a:rPr lang="en-US" sz="1100" kern="0" dirty="0">
                  <a:solidFill>
                    <a:srgbClr val="000000"/>
                  </a:solidFill>
                  <a:latin typeface="Arial"/>
                </a:rPr>
                <a:t>This section provides a decision table template (slide 59) that allows you to define integration guidelines for the </a:t>
              </a:r>
              <a:r>
                <a:rPr lang="en-US" sz="1100" b="1" kern="0" dirty="0">
                  <a:solidFill>
                    <a:srgbClr val="000000"/>
                  </a:solidFill>
                  <a:latin typeface="Arial"/>
                </a:rPr>
                <a:t>user integration style</a:t>
              </a:r>
              <a:r>
                <a:rPr lang="en-US" sz="1100" kern="0" dirty="0">
                  <a:solidFill>
                    <a:srgbClr val="000000"/>
                  </a:solidFill>
                  <a:latin typeface="Arial"/>
                </a:rPr>
                <a:t> for your organization including the highlighted integration domains. ISA-M is open to also include Non-SAP integration technologies/services. </a:t>
              </a:r>
            </a:p>
            <a:p>
              <a:pPr lvl="0" algn="just" defTabSz="661988" eaLnBrk="0" fontAlgn="base" hangingPunct="0">
                <a:spcBef>
                  <a:spcPts val="600"/>
                </a:spcBef>
                <a:spcAft>
                  <a:spcPct val="0"/>
                </a:spcAft>
                <a:defRPr/>
              </a:pPr>
              <a:r>
                <a:rPr lang="en-US" sz="1100" kern="0" dirty="0">
                  <a:solidFill>
                    <a:srgbClr val="000000"/>
                  </a:solidFill>
                  <a:latin typeface="Arial"/>
                </a:rPr>
                <a:t>The ISA-M template also includes examples on how to map this integration style to sample technologies/services from the SAP portfolio. </a:t>
              </a:r>
            </a:p>
            <a:p>
              <a:pPr lvl="0" algn="just" defTabSz="661988" eaLnBrk="0" fontAlgn="base" hangingPunct="0">
                <a:spcBef>
                  <a:spcPts val="600"/>
                </a:spcBef>
                <a:spcAft>
                  <a:spcPct val="0"/>
                </a:spcAft>
                <a:defRPr/>
              </a:pPr>
              <a:r>
                <a:rPr lang="en-US" sz="1100" b="1" kern="0" dirty="0">
                  <a:solidFill>
                    <a:srgbClr val="000000"/>
                  </a:solidFill>
                  <a:latin typeface="Arial"/>
                </a:rPr>
                <a:t>Important Note: </a:t>
              </a:r>
              <a:r>
                <a:rPr lang="en-US" sz="1100" kern="0" dirty="0">
                  <a:solidFill>
                    <a:srgbClr val="000000"/>
                  </a:solidFill>
                  <a:latin typeface="Arial"/>
                </a:rPr>
                <a:t>The sample technology mappings given in the next slides are only illustrative examples that need to be aligned with your specific context and requirements. SAP also provides consulting services in case you need further support. </a:t>
              </a:r>
            </a:p>
          </p:txBody>
        </p:sp>
        <p:grpSp>
          <p:nvGrpSpPr>
            <p:cNvPr id="114" name="Group 113">
              <a:extLst>
                <a:ext uri="{FF2B5EF4-FFF2-40B4-BE49-F238E27FC236}">
                  <a16:creationId xmlns:a16="http://schemas.microsoft.com/office/drawing/2014/main" id="{C4AD9FBF-2138-4D56-BB06-4F8BA61034F4}"/>
                </a:ext>
              </a:extLst>
            </p:cNvPr>
            <p:cNvGrpSpPr/>
            <p:nvPr/>
          </p:nvGrpSpPr>
          <p:grpSpPr>
            <a:xfrm>
              <a:off x="6728515" y="2108790"/>
              <a:ext cx="1513079" cy="642700"/>
              <a:chOff x="7223398" y="2108790"/>
              <a:chExt cx="1513079" cy="642700"/>
            </a:xfrm>
          </p:grpSpPr>
          <p:grpSp>
            <p:nvGrpSpPr>
              <p:cNvPr id="115" name="Group 114">
                <a:extLst>
                  <a:ext uri="{FF2B5EF4-FFF2-40B4-BE49-F238E27FC236}">
                    <a16:creationId xmlns:a16="http://schemas.microsoft.com/office/drawing/2014/main" id="{A5D18C07-B67D-4839-8393-45893E03D6A2}"/>
                  </a:ext>
                </a:extLst>
              </p:cNvPr>
              <p:cNvGrpSpPr/>
              <p:nvPr/>
            </p:nvGrpSpPr>
            <p:grpSpPr>
              <a:xfrm>
                <a:off x="7279359" y="2136133"/>
                <a:ext cx="1457118" cy="615357"/>
                <a:chOff x="539890" y="5608167"/>
                <a:chExt cx="1457118" cy="1120882"/>
              </a:xfrm>
            </p:grpSpPr>
            <p:sp>
              <p:nvSpPr>
                <p:cNvPr id="119" name="TextBox 118">
                  <a:extLst>
                    <a:ext uri="{FF2B5EF4-FFF2-40B4-BE49-F238E27FC236}">
                      <a16:creationId xmlns:a16="http://schemas.microsoft.com/office/drawing/2014/main" id="{E9EDE4FC-4A45-47EB-A760-CB8DE19B9CED}"/>
                    </a:ext>
                  </a:extLst>
                </p:cNvPr>
                <p:cNvSpPr txBox="1"/>
                <p:nvPr/>
              </p:nvSpPr>
              <p:spPr>
                <a:xfrm>
                  <a:off x="890339" y="5608169"/>
                  <a:ext cx="1106669" cy="1120880"/>
                </a:xfrm>
                <a:prstGeom prst="rect">
                  <a:avLst/>
                </a:prstGeom>
                <a:solidFill>
                  <a:schemeClr val="tx1"/>
                </a:solidFill>
              </p:spPr>
              <p:txBody>
                <a:bodyPr wrap="square" lIns="72000" tIns="252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120" name="TextBox 119">
                  <a:extLst>
                    <a:ext uri="{FF2B5EF4-FFF2-40B4-BE49-F238E27FC236}">
                      <a16:creationId xmlns:a16="http://schemas.microsoft.com/office/drawing/2014/main" id="{48112927-2DDC-43C9-84DD-347A10C2E86B}"/>
                    </a:ext>
                  </a:extLst>
                </p:cNvPr>
                <p:cNvSpPr txBox="1"/>
                <p:nvPr/>
              </p:nvSpPr>
              <p:spPr>
                <a:xfrm>
                  <a:off x="539890" y="5608167"/>
                  <a:ext cx="432191" cy="1120869"/>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grpSp>
          <p:cxnSp>
            <p:nvCxnSpPr>
              <p:cNvPr id="116" name="Straight Connector 115">
                <a:extLst>
                  <a:ext uri="{FF2B5EF4-FFF2-40B4-BE49-F238E27FC236}">
                    <a16:creationId xmlns:a16="http://schemas.microsoft.com/office/drawing/2014/main" id="{F6D4807C-3206-4C26-8427-FB2F462F45C6}"/>
                  </a:ext>
                </a:extLst>
              </p:cNvPr>
              <p:cNvCxnSpPr>
                <a:cxnSpLocks/>
              </p:cNvCxnSpPr>
              <p:nvPr/>
            </p:nvCxnSpPr>
            <p:spPr>
              <a:xfrm>
                <a:off x="7717403" y="2108790"/>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C810DFD-3845-4708-AECC-CDCAF7A6386B}"/>
                  </a:ext>
                </a:extLst>
              </p:cNvPr>
              <p:cNvCxnSpPr>
                <a:cxnSpLocks/>
              </p:cNvCxnSpPr>
              <p:nvPr/>
            </p:nvCxnSpPr>
            <p:spPr>
              <a:xfrm flipH="1">
                <a:off x="7681946" y="2649155"/>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8" name="Picture 117">
                <a:extLst>
                  <a:ext uri="{FF2B5EF4-FFF2-40B4-BE49-F238E27FC236}">
                    <a16:creationId xmlns:a16="http://schemas.microsoft.com/office/drawing/2014/main" id="{AD04C18B-53F4-42BE-9024-4968BACE3DE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223398" y="2140741"/>
                <a:ext cx="530373" cy="530373"/>
              </a:xfrm>
              <a:prstGeom prst="rect">
                <a:avLst/>
              </a:prstGeom>
            </p:spPr>
          </p:pic>
        </p:grpSp>
      </p:grpSp>
    </p:spTree>
    <p:extLst>
      <p:ext uri="{BB962C8B-B14F-4D97-AF65-F5344CB8AC3E}">
        <p14:creationId xmlns:p14="http://schemas.microsoft.com/office/powerpoint/2010/main" val="35636474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 name="Group 196">
            <a:extLst>
              <a:ext uri="{FF2B5EF4-FFF2-40B4-BE49-F238E27FC236}">
                <a16:creationId xmlns:a16="http://schemas.microsoft.com/office/drawing/2014/main" id="{B4CA79EC-BFA8-4312-A718-681836F2BA72}"/>
              </a:ext>
            </a:extLst>
          </p:cNvPr>
          <p:cNvGrpSpPr/>
          <p:nvPr/>
        </p:nvGrpSpPr>
        <p:grpSpPr>
          <a:xfrm>
            <a:off x="508796" y="1460585"/>
            <a:ext cx="5319196" cy="356904"/>
            <a:chOff x="508796" y="1358985"/>
            <a:chExt cx="5319196" cy="356904"/>
          </a:xfrm>
        </p:grpSpPr>
        <p:cxnSp>
          <p:nvCxnSpPr>
            <p:cNvPr id="198" name="Straight Connector 197">
              <a:extLst>
                <a:ext uri="{FF2B5EF4-FFF2-40B4-BE49-F238E27FC236}">
                  <a16:creationId xmlns:a16="http://schemas.microsoft.com/office/drawing/2014/main" id="{48E05C34-FB98-46CA-BE51-48728D4C747D}"/>
                </a:ext>
              </a:extLst>
            </p:cNvPr>
            <p:cNvCxnSpPr>
              <a:cxnSpLocks/>
            </p:cNvCxnSpPr>
            <p:nvPr/>
          </p:nvCxnSpPr>
          <p:spPr>
            <a:xfrm flipH="1">
              <a:off x="508796" y="1715888"/>
              <a:ext cx="5319196" cy="1"/>
            </a:xfrm>
            <a:prstGeom prst="line">
              <a:avLst/>
            </a:prstGeom>
            <a:noFill/>
            <a:ln w="12700" cap="flat" cmpd="sng" algn="ctr">
              <a:solidFill>
                <a:srgbClr val="000000"/>
              </a:solidFill>
              <a:prstDash val="solid"/>
              <a:headEnd type="none" w="med" len="med"/>
              <a:tailEnd type="none" w="med" len="med"/>
            </a:ln>
            <a:effectLst/>
          </p:spPr>
        </p:cxnSp>
        <p:sp>
          <p:nvSpPr>
            <p:cNvPr id="199" name="Rectangle 198">
              <a:extLst>
                <a:ext uri="{FF2B5EF4-FFF2-40B4-BE49-F238E27FC236}">
                  <a16:creationId xmlns:a16="http://schemas.microsoft.com/office/drawing/2014/main" id="{2D3F8C11-7961-4712-AC83-8173C0B738A7}"/>
                </a:ext>
              </a:extLst>
            </p:cNvPr>
            <p:cNvSpPr/>
            <p:nvPr/>
          </p:nvSpPr>
          <p:spPr bwMode="gray">
            <a:xfrm>
              <a:off x="519243" y="1358985"/>
              <a:ext cx="296890" cy="348713"/>
            </a:xfrm>
            <a:prstGeom prst="rect">
              <a:avLst/>
            </a:prstGeom>
            <a:solidFill>
              <a:srgbClr val="000000"/>
            </a:solidFill>
            <a:ln w="2540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1</a:t>
              </a:r>
              <a:endParaRPr kumimoji="0" lang="en-US" sz="1800" b="1"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200" name="Rectangle 199">
              <a:extLst>
                <a:ext uri="{FF2B5EF4-FFF2-40B4-BE49-F238E27FC236}">
                  <a16:creationId xmlns:a16="http://schemas.microsoft.com/office/drawing/2014/main" id="{E523B715-5FEA-4252-B075-CF4CEC5A4D50}"/>
                </a:ext>
              </a:extLst>
            </p:cNvPr>
            <p:cNvSpPr/>
            <p:nvPr/>
          </p:nvSpPr>
          <p:spPr bwMode="gray">
            <a:xfrm>
              <a:off x="846826" y="1433371"/>
              <a:ext cx="4883187" cy="233508"/>
            </a:xfrm>
            <a:prstGeom prst="rect">
              <a:avLst/>
            </a:prstGeom>
            <a:solidFill>
              <a:srgbClr val="FFFFFF"/>
            </a:solidFill>
            <a:ln w="25400" algn="ctr">
              <a:noFill/>
              <a:miter lim="800000"/>
              <a:headEnd/>
              <a:tailEnd/>
            </a:ln>
          </p:spPr>
          <p:txBody>
            <a:bodyPr lIns="90000" tIns="72000" rIns="90000" bIns="72000" rtlCol="0" anchor="ctr"/>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Integration Domain(s) and Integration Style</a:t>
              </a:r>
            </a:p>
          </p:txBody>
        </p:sp>
      </p:grpSp>
      <p:sp>
        <p:nvSpPr>
          <p:cNvPr id="2" name="Slide Number Placeholder 1">
            <a:extLst>
              <a:ext uri="{FF2B5EF4-FFF2-40B4-BE49-F238E27FC236}">
                <a16:creationId xmlns:a16="http://schemas.microsoft.com/office/drawing/2014/main" id="{FCD64971-9443-4C33-B185-B8CEEF039439}"/>
              </a:ext>
            </a:extLst>
          </p:cNvPr>
          <p:cNvSpPr>
            <a:spLocks noGrp="1"/>
          </p:cNvSpPr>
          <p:nvPr>
            <p:ph type="sldNum" sz="quarter" idx="12"/>
          </p:nvPr>
        </p:nvSpPr>
        <p:spPr/>
        <p:txBody>
          <a:bodyPr/>
          <a:lstStyle/>
          <a:p>
            <a:fld id="{DB6A9238-A6DB-4432-B073-8C8D0256CD0B}" type="slidenum">
              <a:rPr lang="de-DE" sz="1000" smtClean="0"/>
              <a:pPr/>
              <a:t>58</a:t>
            </a:fld>
            <a:endParaRPr lang="de-DE" sz="1000" dirty="0"/>
          </a:p>
        </p:txBody>
      </p:sp>
      <p:grpSp>
        <p:nvGrpSpPr>
          <p:cNvPr id="113" name="Group 112">
            <a:extLst>
              <a:ext uri="{FF2B5EF4-FFF2-40B4-BE49-F238E27FC236}">
                <a16:creationId xmlns:a16="http://schemas.microsoft.com/office/drawing/2014/main" id="{85E3F670-F5B4-4A4F-B862-884EEB91B621}"/>
              </a:ext>
            </a:extLst>
          </p:cNvPr>
          <p:cNvGrpSpPr/>
          <p:nvPr/>
        </p:nvGrpSpPr>
        <p:grpSpPr>
          <a:xfrm>
            <a:off x="8372079" y="467378"/>
            <a:ext cx="3410607" cy="677108"/>
            <a:chOff x="8348701" y="504000"/>
            <a:chExt cx="3410607" cy="677108"/>
          </a:xfrm>
        </p:grpSpPr>
        <p:sp>
          <p:nvSpPr>
            <p:cNvPr id="114" name="Rectangle 113">
              <a:extLst>
                <a:ext uri="{FF2B5EF4-FFF2-40B4-BE49-F238E27FC236}">
                  <a16:creationId xmlns:a16="http://schemas.microsoft.com/office/drawing/2014/main" id="{05A3A720-C60C-4A49-98B9-0EC36CCE47B1}"/>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115" name="Rectangle 114">
              <a:extLst>
                <a:ext uri="{FF2B5EF4-FFF2-40B4-BE49-F238E27FC236}">
                  <a16:creationId xmlns:a16="http://schemas.microsoft.com/office/drawing/2014/main" id="{AB0D4F95-289B-4231-A214-469ABC813677}"/>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116" name="Rectangle 115">
              <a:extLst>
                <a:ext uri="{FF2B5EF4-FFF2-40B4-BE49-F238E27FC236}">
                  <a16:creationId xmlns:a16="http://schemas.microsoft.com/office/drawing/2014/main" id="{59226FB5-F646-4DBF-8D2F-7A5F6FBBEFF6}"/>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117" name="Straight Arrow Connector 116">
              <a:extLst>
                <a:ext uri="{FF2B5EF4-FFF2-40B4-BE49-F238E27FC236}">
                  <a16:creationId xmlns:a16="http://schemas.microsoft.com/office/drawing/2014/main" id="{9F8134FE-0DFC-4061-8D1E-D51364F4753A}"/>
                </a:ext>
              </a:extLst>
            </p:cNvPr>
            <p:cNvCxnSpPr>
              <a:stCxn id="114" idx="3"/>
              <a:endCxn id="115"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43AE869-230A-4115-B4EC-3A9A8894EF4A}"/>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19" name="Title 3">
            <a:extLst>
              <a:ext uri="{FF2B5EF4-FFF2-40B4-BE49-F238E27FC236}">
                <a16:creationId xmlns:a16="http://schemas.microsoft.com/office/drawing/2014/main" id="{705127E7-D904-477D-BD65-F445AB697DE4}"/>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User Integration Style</a:t>
            </a:r>
            <a:br>
              <a:rPr lang="en-US" dirty="0">
                <a:solidFill>
                  <a:srgbClr val="000000"/>
                </a:solidFill>
                <a:latin typeface="Arial"/>
              </a:rPr>
            </a:br>
            <a:r>
              <a:rPr lang="en-US" sz="2000" b="0" dirty="0">
                <a:solidFill>
                  <a:srgbClr val="000000"/>
                </a:solidFill>
                <a:latin typeface="Arial"/>
              </a:rPr>
              <a:t>Sample Technology Mapping: UI Integration </a:t>
            </a:r>
            <a:endParaRPr lang="de-DE" b="0" dirty="0">
              <a:solidFill>
                <a:srgbClr val="000000"/>
              </a:solidFill>
              <a:latin typeface="Arial"/>
            </a:endParaRPr>
          </a:p>
        </p:txBody>
      </p:sp>
      <p:grpSp>
        <p:nvGrpSpPr>
          <p:cNvPr id="111" name="Group 110">
            <a:extLst>
              <a:ext uri="{FF2B5EF4-FFF2-40B4-BE49-F238E27FC236}">
                <a16:creationId xmlns:a16="http://schemas.microsoft.com/office/drawing/2014/main" id="{123B5415-287B-4C63-B268-6F44662E73F0}"/>
              </a:ext>
            </a:extLst>
          </p:cNvPr>
          <p:cNvGrpSpPr/>
          <p:nvPr/>
        </p:nvGrpSpPr>
        <p:grpSpPr>
          <a:xfrm>
            <a:off x="6297414" y="1460585"/>
            <a:ext cx="5319196" cy="356904"/>
            <a:chOff x="508796" y="1358985"/>
            <a:chExt cx="5319196" cy="356904"/>
          </a:xfrm>
        </p:grpSpPr>
        <p:cxnSp>
          <p:nvCxnSpPr>
            <p:cNvPr id="112" name="Straight Connector 111">
              <a:extLst>
                <a:ext uri="{FF2B5EF4-FFF2-40B4-BE49-F238E27FC236}">
                  <a16:creationId xmlns:a16="http://schemas.microsoft.com/office/drawing/2014/main" id="{886DE158-D352-406B-A853-254863936072}"/>
                </a:ext>
              </a:extLst>
            </p:cNvPr>
            <p:cNvCxnSpPr>
              <a:cxnSpLocks/>
            </p:cNvCxnSpPr>
            <p:nvPr/>
          </p:nvCxnSpPr>
          <p:spPr>
            <a:xfrm flipH="1">
              <a:off x="508796" y="1715888"/>
              <a:ext cx="5319196" cy="1"/>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02D76C78-A01A-4119-BCFF-B3EDCB899B6E}"/>
                </a:ext>
              </a:extLst>
            </p:cNvPr>
            <p:cNvSpPr/>
            <p:nvPr/>
          </p:nvSpPr>
          <p:spPr bwMode="gray">
            <a:xfrm>
              <a:off x="511623" y="1358985"/>
              <a:ext cx="296890" cy="348713"/>
            </a:xfrm>
            <a:prstGeom prst="rect">
              <a:avLst/>
            </a:prstGeom>
            <a:solidFill>
              <a:schemeClr val="tx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1" i="0" u="none" strike="noStrike" kern="0" cap="none" spc="0" normalizeH="0" baseline="0" noProof="0" dirty="0">
                  <a:ln>
                    <a:noFill/>
                  </a:ln>
                  <a:solidFill>
                    <a:schemeClr val="bg1"/>
                  </a:solidFill>
                  <a:effectLst/>
                  <a:uLnTx/>
                  <a:uFillTx/>
                  <a:latin typeface="Arial" panose="020B0604020202020204" pitchFamily="34" charset="0"/>
                  <a:ea typeface="Arial Unicode MS" pitchFamily="34" charset="-128"/>
                  <a:cs typeface="Arial" panose="020B0604020202020204" pitchFamily="34" charset="0"/>
                </a:rPr>
                <a:t>2</a:t>
              </a:r>
            </a:p>
          </p:txBody>
        </p:sp>
        <p:sp>
          <p:nvSpPr>
            <p:cNvPr id="121" name="Rectangle 120">
              <a:extLst>
                <a:ext uri="{FF2B5EF4-FFF2-40B4-BE49-F238E27FC236}">
                  <a16:creationId xmlns:a16="http://schemas.microsoft.com/office/drawing/2014/main" id="{59D46127-BF24-4A4E-8AA6-922B2356C7DB}"/>
                </a:ext>
              </a:extLst>
            </p:cNvPr>
            <p:cNvSpPr/>
            <p:nvPr/>
          </p:nvSpPr>
          <p:spPr bwMode="gray">
            <a:xfrm>
              <a:off x="846826" y="1433371"/>
              <a:ext cx="4883187" cy="233508"/>
            </a:xfrm>
            <a:prstGeom prst="rect">
              <a:avLst/>
            </a:prstGeom>
            <a:solidFill>
              <a:schemeClr val="bg1"/>
            </a:solidFill>
            <a:ln w="2540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lang="en-US" sz="1600" kern="0" dirty="0">
                  <a:latin typeface="Arial" panose="020B0604020202020204" pitchFamily="34" charset="0"/>
                  <a:ea typeface="Arial Unicode MS" pitchFamily="34" charset="-128"/>
                  <a:cs typeface="Arial" panose="020B0604020202020204" pitchFamily="34" charset="0"/>
                </a:rPr>
                <a:t>Sample Mapping to SAP Technologies / Services</a:t>
              </a:r>
              <a:endParaRPr kumimoji="0" lang="en-US" sz="1600" b="0" i="0" u="none" strike="noStrike" kern="0" cap="none" spc="0" normalizeH="0" baseline="0" dirty="0">
                <a:ln>
                  <a:noFill/>
                </a:ln>
                <a:effectLst/>
                <a:uLnTx/>
                <a:uFillTx/>
                <a:latin typeface="Arial" panose="020B0604020202020204" pitchFamily="34" charset="0"/>
                <a:ea typeface="Arial Unicode MS" pitchFamily="34" charset="-128"/>
                <a:cs typeface="Arial" panose="020B0604020202020204" pitchFamily="34" charset="0"/>
              </a:endParaRPr>
            </a:p>
          </p:txBody>
        </p:sp>
      </p:grpSp>
      <p:grpSp>
        <p:nvGrpSpPr>
          <p:cNvPr id="109" name="Group 108">
            <a:extLst>
              <a:ext uri="{FF2B5EF4-FFF2-40B4-BE49-F238E27FC236}">
                <a16:creationId xmlns:a16="http://schemas.microsoft.com/office/drawing/2014/main" id="{6620D662-3C44-4FF2-B4FE-E3656AEBAF07}"/>
              </a:ext>
            </a:extLst>
          </p:cNvPr>
          <p:cNvGrpSpPr/>
          <p:nvPr/>
        </p:nvGrpSpPr>
        <p:grpSpPr>
          <a:xfrm>
            <a:off x="487708" y="2131620"/>
            <a:ext cx="5340284" cy="3768156"/>
            <a:chOff x="487708" y="2099367"/>
            <a:chExt cx="5340284" cy="3768156"/>
          </a:xfrm>
        </p:grpSpPr>
        <p:sp>
          <p:nvSpPr>
            <p:cNvPr id="110" name="Rectangle 109">
              <a:extLst>
                <a:ext uri="{FF2B5EF4-FFF2-40B4-BE49-F238E27FC236}">
                  <a16:creationId xmlns:a16="http://schemas.microsoft.com/office/drawing/2014/main" id="{35C778A6-EEF4-4A92-94AE-D8BDBD6BBC51}"/>
                </a:ext>
              </a:extLst>
            </p:cNvPr>
            <p:cNvSpPr/>
            <p:nvPr/>
          </p:nvSpPr>
          <p:spPr bwMode="gray">
            <a:xfrm>
              <a:off x="1719520" y="2099367"/>
              <a:ext cx="2875100" cy="933975"/>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122" name="Rectangle 121">
              <a:extLst>
                <a:ext uri="{FF2B5EF4-FFF2-40B4-BE49-F238E27FC236}">
                  <a16:creationId xmlns:a16="http://schemas.microsoft.com/office/drawing/2014/main" id="{E6536D0E-1736-4EFA-9232-CACF0DC0D7A5}"/>
                </a:ext>
              </a:extLst>
            </p:cNvPr>
            <p:cNvSpPr/>
            <p:nvPr/>
          </p:nvSpPr>
          <p:spPr bwMode="gray">
            <a:xfrm>
              <a:off x="1721412" y="2099367"/>
              <a:ext cx="1774835" cy="1294868"/>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123" name="Rectangle 122">
              <a:extLst>
                <a:ext uri="{FF2B5EF4-FFF2-40B4-BE49-F238E27FC236}">
                  <a16:creationId xmlns:a16="http://schemas.microsoft.com/office/drawing/2014/main" id="{03ED061A-7E53-4E46-AF76-95108B53079A}"/>
                </a:ext>
              </a:extLst>
            </p:cNvPr>
            <p:cNvSpPr/>
            <p:nvPr/>
          </p:nvSpPr>
          <p:spPr bwMode="gray">
            <a:xfrm>
              <a:off x="1731936" y="3025320"/>
              <a:ext cx="1182674" cy="97385"/>
            </a:xfrm>
            <a:prstGeom prst="rect">
              <a:avLst/>
            </a:prstGeom>
            <a:solidFill>
              <a:srgbClr val="FFFFFF">
                <a:lumMod val="95000"/>
              </a:srgbClr>
            </a:solidFill>
            <a:ln w="19050" algn="ctr">
              <a:no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cxnSp>
          <p:nvCxnSpPr>
            <p:cNvPr id="124" name="Straight Connector 123">
              <a:extLst>
                <a:ext uri="{FF2B5EF4-FFF2-40B4-BE49-F238E27FC236}">
                  <a16:creationId xmlns:a16="http://schemas.microsoft.com/office/drawing/2014/main" id="{B0AFBD8E-152B-419A-B936-6A42169D24AB}"/>
                </a:ext>
              </a:extLst>
            </p:cNvPr>
            <p:cNvCxnSpPr>
              <a:cxnSpLocks/>
            </p:cNvCxnSpPr>
            <p:nvPr/>
          </p:nvCxnSpPr>
          <p:spPr>
            <a:xfrm>
              <a:off x="1719520" y="3629150"/>
              <a:ext cx="2897489" cy="0"/>
            </a:xfrm>
            <a:prstGeom prst="line">
              <a:avLst/>
            </a:prstGeom>
            <a:noFill/>
            <a:ln w="19050" cap="flat" cmpd="sng" algn="ctr">
              <a:solidFill>
                <a:srgbClr val="CCCCCC">
                  <a:lumMod val="50000"/>
                </a:srgbClr>
              </a:solidFill>
              <a:prstDash val="solid"/>
            </a:ln>
            <a:effectLst/>
          </p:spPr>
        </p:cxnSp>
        <p:sp>
          <p:nvSpPr>
            <p:cNvPr id="125" name="TextBox 45">
              <a:extLst>
                <a:ext uri="{FF2B5EF4-FFF2-40B4-BE49-F238E27FC236}">
                  <a16:creationId xmlns:a16="http://schemas.microsoft.com/office/drawing/2014/main" id="{66F57192-BB00-4E22-98E9-0A95BF5C9979}"/>
                </a:ext>
              </a:extLst>
            </p:cNvPr>
            <p:cNvSpPr txBox="1">
              <a:spLocks noChangeArrowheads="1"/>
            </p:cNvSpPr>
            <p:nvPr/>
          </p:nvSpPr>
          <p:spPr bwMode="auto">
            <a:xfrm>
              <a:off x="1611615" y="3596509"/>
              <a:ext cx="1152532" cy="217625"/>
            </a:xfrm>
            <a:prstGeom prst="rect">
              <a:avLst/>
            </a:prstGeom>
            <a:noFill/>
            <a:ln w="9525">
              <a:noFill/>
              <a:miter lim="800000"/>
              <a:headEnd/>
              <a:tailEnd/>
            </a:ln>
          </p:spPr>
          <p:txBody>
            <a:bodyPr wrap="square" lIns="108842" tIns="54420" rIns="108842" bIns="54420">
              <a:spAutoFit/>
            </a:bodyPr>
            <a:lstStyle/>
            <a:p>
              <a:pPr defTabSz="1088776">
                <a:buClr>
                  <a:srgbClr val="F0AB00"/>
                </a:buClr>
                <a:buSzPct val="80000"/>
                <a:buFont typeface="Wingdings" pitchFamily="2" charset="2"/>
                <a:buNone/>
                <a:defRPr/>
              </a:pPr>
              <a:r>
                <a:rPr lang="en-US" sz="700" b="1" kern="0" dirty="0">
                  <a:solidFill>
                    <a:srgbClr val="000000">
                      <a:lumMod val="75000"/>
                      <a:lumOff val="25000"/>
                    </a:srgbClr>
                  </a:solidFill>
                  <a:latin typeface="Arial"/>
                  <a:cs typeface="Arial"/>
                </a:rPr>
                <a:t>On-Premise</a:t>
              </a:r>
            </a:p>
          </p:txBody>
        </p:sp>
        <p:sp>
          <p:nvSpPr>
            <p:cNvPr id="126" name="Rectangle 125">
              <a:extLst>
                <a:ext uri="{FF2B5EF4-FFF2-40B4-BE49-F238E27FC236}">
                  <a16:creationId xmlns:a16="http://schemas.microsoft.com/office/drawing/2014/main" id="{5708024A-F51B-4C59-80B9-A1EDA53FC113}"/>
                </a:ext>
              </a:extLst>
            </p:cNvPr>
            <p:cNvSpPr/>
            <p:nvPr/>
          </p:nvSpPr>
          <p:spPr bwMode="gray">
            <a:xfrm>
              <a:off x="1719520" y="3897840"/>
              <a:ext cx="2889730" cy="997306"/>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127" name="Rectangle 126">
              <a:extLst>
                <a:ext uri="{FF2B5EF4-FFF2-40B4-BE49-F238E27FC236}">
                  <a16:creationId xmlns:a16="http://schemas.microsoft.com/office/drawing/2014/main" id="{2A3D0B06-5FE0-4EB6-831B-8159E16D1254}"/>
                </a:ext>
              </a:extLst>
            </p:cNvPr>
            <p:cNvSpPr/>
            <p:nvPr/>
          </p:nvSpPr>
          <p:spPr bwMode="gray">
            <a:xfrm>
              <a:off x="1882933" y="4013379"/>
              <a:ext cx="1518521" cy="696884"/>
            </a:xfrm>
            <a:prstGeom prst="rect">
              <a:avLst/>
            </a:prstGeom>
            <a:noFill/>
            <a:ln w="6350" algn="ctr">
              <a:solidFill>
                <a:srgbClr val="000000"/>
              </a:solidFill>
              <a:miter lim="800000"/>
              <a:headEnd/>
              <a:tailEnd/>
            </a:ln>
          </p:spPr>
          <p:txBody>
            <a:bodyPr lIns="36000" tIns="72000" rIns="36000" bIns="72000" rtlCol="0" anchor="ctr"/>
            <a:lstStyle/>
            <a:p>
              <a:pPr algn="ctr" defTabSz="914400" fontAlgn="base">
                <a:spcBef>
                  <a:spcPct val="50000"/>
                </a:spcBef>
                <a:spcAft>
                  <a:spcPct val="0"/>
                </a:spcAft>
                <a:buClr>
                  <a:srgbClr val="F0AB00"/>
                </a:buClr>
                <a:buSzPct val="80000"/>
                <a:defRPr/>
              </a:pPr>
              <a:endParaRPr lang="en-US" sz="500" b="1" kern="0" dirty="0">
                <a:solidFill>
                  <a:srgbClr val="000000"/>
                </a:solidFill>
                <a:latin typeface="Arial"/>
                <a:ea typeface="Arial Unicode MS" pitchFamily="34" charset="-128"/>
                <a:cs typeface="Arial"/>
              </a:endParaRPr>
            </a:p>
          </p:txBody>
        </p:sp>
        <p:sp>
          <p:nvSpPr>
            <p:cNvPr id="128" name="Rectangle 127">
              <a:extLst>
                <a:ext uri="{FF2B5EF4-FFF2-40B4-BE49-F238E27FC236}">
                  <a16:creationId xmlns:a16="http://schemas.microsoft.com/office/drawing/2014/main" id="{1D03E40F-F7F5-4826-890F-C20936D692A5}"/>
                </a:ext>
              </a:extLst>
            </p:cNvPr>
            <p:cNvSpPr/>
            <p:nvPr/>
          </p:nvSpPr>
          <p:spPr bwMode="gray">
            <a:xfrm>
              <a:off x="3545895" y="3060925"/>
              <a:ext cx="1063355" cy="335503"/>
            </a:xfrm>
            <a:prstGeom prst="rect">
              <a:avLst/>
            </a:prstGeom>
            <a:solidFill>
              <a:srgbClr val="FFFFFF">
                <a:lumMod val="95000"/>
              </a:srgbClr>
            </a:solidFill>
            <a:ln w="6350" algn="ctr">
              <a:solidFill>
                <a:srgbClr val="000000">
                  <a:lumMod val="85000"/>
                  <a:lumOff val="15000"/>
                </a:srgbClr>
              </a:solidFill>
              <a:prstDash val="solid"/>
              <a:miter lim="800000"/>
              <a:headEnd/>
              <a:tailEnd/>
            </a:ln>
            <a:effectLst/>
          </p:spPr>
          <p:txBody>
            <a:bodyPr lIns="0" tIns="36000" rIns="0" bIns="36000" rtlCol="0" anchor="ct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endParaRPr kumimoji="0" lang="en-US" sz="300" b="0" i="0" u="none" strike="noStrike" kern="0" cap="none" spc="0" normalizeH="0" baseline="0" noProof="0" dirty="0">
                <a:ln>
                  <a:noFill/>
                </a:ln>
                <a:solidFill>
                  <a:srgbClr val="FFFFFF"/>
                </a:solidFill>
                <a:effectLst/>
                <a:uLnTx/>
                <a:uFillTx/>
                <a:latin typeface="Arial"/>
                <a:ea typeface="Arial Unicode MS" pitchFamily="34" charset="-128"/>
                <a:cs typeface="Arial"/>
              </a:endParaRPr>
            </a:p>
          </p:txBody>
        </p:sp>
        <p:cxnSp>
          <p:nvCxnSpPr>
            <p:cNvPr id="129" name="Straight Arrow Connector 18">
              <a:extLst>
                <a:ext uri="{FF2B5EF4-FFF2-40B4-BE49-F238E27FC236}">
                  <a16:creationId xmlns:a16="http://schemas.microsoft.com/office/drawing/2014/main" id="{2A8F4830-F98B-44C8-B47A-A0046C9C8DF5}"/>
                </a:ext>
              </a:extLst>
            </p:cNvPr>
            <p:cNvCxnSpPr>
              <a:cxnSpLocks noChangeShapeType="1"/>
            </p:cNvCxnSpPr>
            <p:nvPr/>
          </p:nvCxnSpPr>
          <p:spPr bwMode="auto">
            <a:xfrm>
              <a:off x="3690523" y="3396396"/>
              <a:ext cx="0" cy="498990"/>
            </a:xfrm>
            <a:prstGeom prst="straightConnector1">
              <a:avLst/>
            </a:prstGeom>
            <a:noFill/>
            <a:ln w="38100" algn="ctr">
              <a:solidFill>
                <a:srgbClr val="FFFFFF">
                  <a:lumMod val="50000"/>
                </a:srgbClr>
              </a:solidFill>
              <a:round/>
              <a:headEnd type="triangle" w="med" len="med"/>
              <a:tailEnd type="triangle" w="med" len="med"/>
            </a:ln>
          </p:spPr>
        </p:cxnSp>
        <p:sp>
          <p:nvSpPr>
            <p:cNvPr id="130" name="Rectangle 129">
              <a:extLst>
                <a:ext uri="{FF2B5EF4-FFF2-40B4-BE49-F238E27FC236}">
                  <a16:creationId xmlns:a16="http://schemas.microsoft.com/office/drawing/2014/main" id="{B2E7D97E-547C-494E-90A5-FFA42225C7D4}"/>
                </a:ext>
              </a:extLst>
            </p:cNvPr>
            <p:cNvSpPr/>
            <p:nvPr/>
          </p:nvSpPr>
          <p:spPr bwMode="gray">
            <a:xfrm>
              <a:off x="3753755" y="3516579"/>
              <a:ext cx="325094" cy="221848"/>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B2B</a:t>
              </a:r>
            </a:p>
          </p:txBody>
        </p:sp>
        <p:sp>
          <p:nvSpPr>
            <p:cNvPr id="131" name="Rectangle 130">
              <a:extLst>
                <a:ext uri="{FF2B5EF4-FFF2-40B4-BE49-F238E27FC236}">
                  <a16:creationId xmlns:a16="http://schemas.microsoft.com/office/drawing/2014/main" id="{2359A484-12DA-455A-A6AA-565778FBE6FE}"/>
                </a:ext>
              </a:extLst>
            </p:cNvPr>
            <p:cNvSpPr/>
            <p:nvPr/>
          </p:nvSpPr>
          <p:spPr bwMode="gray">
            <a:xfrm>
              <a:off x="4256085" y="3519297"/>
              <a:ext cx="325094" cy="213496"/>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B2G</a:t>
              </a:r>
            </a:p>
          </p:txBody>
        </p:sp>
        <p:sp>
          <p:nvSpPr>
            <p:cNvPr id="132" name="Rectangle 131">
              <a:extLst>
                <a:ext uri="{FF2B5EF4-FFF2-40B4-BE49-F238E27FC236}">
                  <a16:creationId xmlns:a16="http://schemas.microsoft.com/office/drawing/2014/main" id="{F86C6455-0BB1-4345-877A-D6382FFE04E2}"/>
                </a:ext>
              </a:extLst>
            </p:cNvPr>
            <p:cNvSpPr/>
            <p:nvPr/>
          </p:nvSpPr>
          <p:spPr bwMode="gray">
            <a:xfrm>
              <a:off x="4078431" y="3124855"/>
              <a:ext cx="477641" cy="207641"/>
            </a:xfrm>
            <a:prstGeom prst="rect">
              <a:avLst/>
            </a:prstGeom>
            <a:solidFill>
              <a:srgbClr val="FFFFFF"/>
            </a:solidFill>
            <a:ln w="12700" cap="flat" cmpd="sng" algn="ctr">
              <a:solidFill>
                <a:srgbClr val="000000">
                  <a:lumMod val="65000"/>
                  <a:lumOff val="35000"/>
                </a:srgbClr>
              </a:solidFill>
              <a:prstDash val="soli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Government Agency</a:t>
              </a:r>
            </a:p>
          </p:txBody>
        </p:sp>
        <p:sp>
          <p:nvSpPr>
            <p:cNvPr id="133" name="Rectangle 132">
              <a:extLst>
                <a:ext uri="{FF2B5EF4-FFF2-40B4-BE49-F238E27FC236}">
                  <a16:creationId xmlns:a16="http://schemas.microsoft.com/office/drawing/2014/main" id="{FA889802-82AA-4C84-A4CF-9D8387A2412A}"/>
                </a:ext>
              </a:extLst>
            </p:cNvPr>
            <p:cNvSpPr/>
            <p:nvPr/>
          </p:nvSpPr>
          <p:spPr bwMode="gray">
            <a:xfrm>
              <a:off x="3579788" y="3130487"/>
              <a:ext cx="451285" cy="207641"/>
            </a:xfrm>
            <a:prstGeom prst="rect">
              <a:avLst/>
            </a:prstGeom>
            <a:solidFill>
              <a:srgbClr val="FFFFFF"/>
            </a:solidFill>
            <a:ln w="12700" cap="flat" cmpd="sng" algn="ctr">
              <a:solidFill>
                <a:srgbClr val="000000">
                  <a:lumMod val="65000"/>
                  <a:lumOff val="35000"/>
                </a:srgbClr>
              </a:solidFill>
              <a:prstDash val="soli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Business Partner</a:t>
              </a:r>
            </a:p>
          </p:txBody>
        </p:sp>
        <p:sp>
          <p:nvSpPr>
            <p:cNvPr id="134" name="TextBox 45">
              <a:extLst>
                <a:ext uri="{FF2B5EF4-FFF2-40B4-BE49-F238E27FC236}">
                  <a16:creationId xmlns:a16="http://schemas.microsoft.com/office/drawing/2014/main" id="{04E92BEC-18D9-4AEA-ACC1-46D1A2795E2B}"/>
                </a:ext>
              </a:extLst>
            </p:cNvPr>
            <p:cNvSpPr txBox="1">
              <a:spLocks noChangeArrowheads="1"/>
            </p:cNvSpPr>
            <p:nvPr/>
          </p:nvSpPr>
          <p:spPr bwMode="auto">
            <a:xfrm>
              <a:off x="1611615" y="3441648"/>
              <a:ext cx="887900" cy="217625"/>
            </a:xfrm>
            <a:prstGeom prst="rect">
              <a:avLst/>
            </a:prstGeom>
            <a:noFill/>
            <a:ln w="9525">
              <a:noFill/>
              <a:miter lim="800000"/>
              <a:headEnd/>
              <a:tailEnd/>
            </a:ln>
          </p:spPr>
          <p:txBody>
            <a:bodyPr wrap="square" lIns="108842" tIns="54420" rIns="108842" bIns="54420">
              <a:spAutoFit/>
            </a:bodyPr>
            <a:lstStyle/>
            <a:p>
              <a:pPr defTabSz="1088776">
                <a:buClr>
                  <a:srgbClr val="F0AB00"/>
                </a:buClr>
                <a:buSzPct val="80000"/>
                <a:buFont typeface="Wingdings" pitchFamily="2" charset="2"/>
                <a:buNone/>
                <a:defRPr/>
              </a:pPr>
              <a:r>
                <a:rPr lang="en-US" sz="700" b="1" kern="0" dirty="0">
                  <a:solidFill>
                    <a:srgbClr val="000000">
                      <a:lumMod val="75000"/>
                      <a:lumOff val="25000"/>
                    </a:srgbClr>
                  </a:solidFill>
                  <a:latin typeface="Arial"/>
                  <a:cs typeface="Arial"/>
                </a:rPr>
                <a:t>Cloud</a:t>
              </a:r>
            </a:p>
          </p:txBody>
        </p:sp>
        <p:sp>
          <p:nvSpPr>
            <p:cNvPr id="135" name="Rectangle 134">
              <a:extLst>
                <a:ext uri="{FF2B5EF4-FFF2-40B4-BE49-F238E27FC236}">
                  <a16:creationId xmlns:a16="http://schemas.microsoft.com/office/drawing/2014/main" id="{74392513-095E-4B89-B7CD-ECCF4D189875}"/>
                </a:ext>
              </a:extLst>
            </p:cNvPr>
            <p:cNvSpPr/>
            <p:nvPr/>
          </p:nvSpPr>
          <p:spPr bwMode="gray">
            <a:xfrm>
              <a:off x="2401908" y="3517409"/>
              <a:ext cx="1127818" cy="221018"/>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OnPremise2Cloud</a:t>
              </a:r>
            </a:p>
          </p:txBody>
        </p:sp>
        <p:cxnSp>
          <p:nvCxnSpPr>
            <p:cNvPr id="136" name="Straight Arrow Connector 18">
              <a:extLst>
                <a:ext uri="{FF2B5EF4-FFF2-40B4-BE49-F238E27FC236}">
                  <a16:creationId xmlns:a16="http://schemas.microsoft.com/office/drawing/2014/main" id="{67735EFF-8501-4FA5-9DB6-309DBF425098}"/>
                </a:ext>
              </a:extLst>
            </p:cNvPr>
            <p:cNvCxnSpPr>
              <a:cxnSpLocks noChangeShapeType="1"/>
            </p:cNvCxnSpPr>
            <p:nvPr/>
          </p:nvCxnSpPr>
          <p:spPr bwMode="auto">
            <a:xfrm flipH="1">
              <a:off x="2475613" y="4401261"/>
              <a:ext cx="315343" cy="0"/>
            </a:xfrm>
            <a:prstGeom prst="straightConnector1">
              <a:avLst/>
            </a:prstGeom>
            <a:noFill/>
            <a:ln w="38100" algn="ctr">
              <a:solidFill>
                <a:schemeClr val="bg1">
                  <a:lumMod val="50000"/>
                </a:schemeClr>
              </a:solidFill>
              <a:round/>
              <a:headEnd type="triangle" w="med" len="med"/>
              <a:tailEnd type="triangle" w="med" len="med"/>
            </a:ln>
          </p:spPr>
        </p:cxnSp>
        <p:sp>
          <p:nvSpPr>
            <p:cNvPr id="137" name="Rectangle 136">
              <a:extLst>
                <a:ext uri="{FF2B5EF4-FFF2-40B4-BE49-F238E27FC236}">
                  <a16:creationId xmlns:a16="http://schemas.microsoft.com/office/drawing/2014/main" id="{13D1AD3A-EEA5-4CB6-88D0-DE580F1025E6}"/>
                </a:ext>
              </a:extLst>
            </p:cNvPr>
            <p:cNvSpPr/>
            <p:nvPr/>
          </p:nvSpPr>
          <p:spPr bwMode="gray">
            <a:xfrm>
              <a:off x="515274" y="2099368"/>
              <a:ext cx="617083" cy="2795778"/>
            </a:xfrm>
            <a:prstGeom prst="rect">
              <a:avLst/>
            </a:prstGeom>
            <a:solidFill>
              <a:srgbClr val="FFFFFF"/>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cxnSp>
          <p:nvCxnSpPr>
            <p:cNvPr id="205" name="Straight Arrow Connector 18">
              <a:extLst>
                <a:ext uri="{FF2B5EF4-FFF2-40B4-BE49-F238E27FC236}">
                  <a16:creationId xmlns:a16="http://schemas.microsoft.com/office/drawing/2014/main" id="{E1474175-91E1-41ED-8285-EB785921BE22}"/>
                </a:ext>
              </a:extLst>
            </p:cNvPr>
            <p:cNvCxnSpPr>
              <a:cxnSpLocks noChangeShapeType="1"/>
            </p:cNvCxnSpPr>
            <p:nvPr/>
          </p:nvCxnSpPr>
          <p:spPr bwMode="auto">
            <a:xfrm>
              <a:off x="1132358" y="4402805"/>
              <a:ext cx="587163" cy="0"/>
            </a:xfrm>
            <a:prstGeom prst="straightConnector1">
              <a:avLst/>
            </a:prstGeom>
            <a:noFill/>
            <a:ln w="38100" algn="ctr">
              <a:solidFill>
                <a:srgbClr val="0076CB"/>
              </a:solidFill>
              <a:round/>
              <a:headEnd type="triangle" w="med" len="med"/>
              <a:tailEnd type="triangle" w="med" len="med"/>
            </a:ln>
          </p:spPr>
        </p:cxnSp>
        <p:sp>
          <p:nvSpPr>
            <p:cNvPr id="206" name="Rectangle 205">
              <a:extLst>
                <a:ext uri="{FF2B5EF4-FFF2-40B4-BE49-F238E27FC236}">
                  <a16:creationId xmlns:a16="http://schemas.microsoft.com/office/drawing/2014/main" id="{00385F8E-48F1-460D-85A2-BBD8CB7830D0}"/>
                </a:ext>
              </a:extLst>
            </p:cNvPr>
            <p:cNvSpPr/>
            <p:nvPr/>
          </p:nvSpPr>
          <p:spPr bwMode="gray">
            <a:xfrm>
              <a:off x="5195260" y="2099367"/>
              <a:ext cx="617083" cy="2795778"/>
            </a:xfrm>
            <a:prstGeom prst="rect">
              <a:avLst/>
            </a:prstGeom>
            <a:solidFill>
              <a:srgbClr val="FFFFFF"/>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07" name="TextBox 45">
              <a:extLst>
                <a:ext uri="{FF2B5EF4-FFF2-40B4-BE49-F238E27FC236}">
                  <a16:creationId xmlns:a16="http://schemas.microsoft.com/office/drawing/2014/main" id="{F2DDA8B6-1C8E-4741-9360-A0C6BA5B815E}"/>
                </a:ext>
              </a:extLst>
            </p:cNvPr>
            <p:cNvSpPr txBox="1">
              <a:spLocks noChangeArrowheads="1"/>
            </p:cNvSpPr>
            <p:nvPr/>
          </p:nvSpPr>
          <p:spPr bwMode="auto">
            <a:xfrm>
              <a:off x="5195260" y="2103216"/>
              <a:ext cx="617083" cy="318924"/>
            </a:xfrm>
            <a:prstGeom prst="rect">
              <a:avLst/>
            </a:prstGeom>
            <a:noFill/>
            <a:ln w="9525">
              <a:noFill/>
              <a:miter lim="800000"/>
              <a:headEnd/>
              <a:tailEnd/>
            </a:ln>
          </p:spPr>
          <p:txBody>
            <a:bodyPr wrap="square" lIns="36000" tIns="36000" rIns="36000" bIns="36000">
              <a:spAutoFit/>
            </a:bodyPr>
            <a:lstStyle>
              <a:defPPr>
                <a:defRPr lang="de-DE"/>
              </a:defPPr>
              <a:lvl1pPr algn="ctr">
                <a:buClr>
                  <a:srgbClr val="F0AB00"/>
                </a:buClr>
                <a:buSzPct val="80000"/>
                <a:buFont typeface="Wingdings" pitchFamily="2" charset="2"/>
                <a:buNone/>
                <a:defRPr sz="1200">
                  <a:cs typeface="Arial"/>
                </a:defRPr>
              </a:lvl1pPr>
            </a:lstStyle>
            <a:p>
              <a:pPr defTabSz="1088776">
                <a:defRPr/>
              </a:pPr>
              <a:r>
                <a:rPr lang="en-US" sz="800" kern="0" dirty="0">
                  <a:solidFill>
                    <a:srgbClr val="000000"/>
                  </a:solidFill>
                  <a:latin typeface="Arial"/>
                </a:rPr>
                <a:t>Real World Objects</a:t>
              </a:r>
            </a:p>
          </p:txBody>
        </p:sp>
        <p:sp>
          <p:nvSpPr>
            <p:cNvPr id="208" name="Oval 207">
              <a:extLst>
                <a:ext uri="{FF2B5EF4-FFF2-40B4-BE49-F238E27FC236}">
                  <a16:creationId xmlns:a16="http://schemas.microsoft.com/office/drawing/2014/main" id="{5FC10D84-2097-4A24-9A4D-41560F1A5EFF}"/>
                </a:ext>
              </a:extLst>
            </p:cNvPr>
            <p:cNvSpPr/>
            <p:nvPr/>
          </p:nvSpPr>
          <p:spPr bwMode="gray">
            <a:xfrm rot="16200000">
              <a:off x="654790" y="3221468"/>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09" name="Oval 208">
              <a:extLst>
                <a:ext uri="{FF2B5EF4-FFF2-40B4-BE49-F238E27FC236}">
                  <a16:creationId xmlns:a16="http://schemas.microsoft.com/office/drawing/2014/main" id="{2F630889-F97D-4A74-A7FD-B7EB15424B05}"/>
                </a:ext>
              </a:extLst>
            </p:cNvPr>
            <p:cNvSpPr/>
            <p:nvPr/>
          </p:nvSpPr>
          <p:spPr bwMode="gray">
            <a:xfrm rot="16200000">
              <a:off x="654790" y="2760184"/>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10" name="Oval 209">
              <a:extLst>
                <a:ext uri="{FF2B5EF4-FFF2-40B4-BE49-F238E27FC236}">
                  <a16:creationId xmlns:a16="http://schemas.microsoft.com/office/drawing/2014/main" id="{B6C2EE75-C7E9-4F99-BE6D-43118678FDDC}"/>
                </a:ext>
              </a:extLst>
            </p:cNvPr>
            <p:cNvSpPr/>
            <p:nvPr/>
          </p:nvSpPr>
          <p:spPr bwMode="gray">
            <a:xfrm rot="16200000">
              <a:off x="654790" y="3682752"/>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11" name="Rectangle 210">
              <a:extLst>
                <a:ext uri="{FF2B5EF4-FFF2-40B4-BE49-F238E27FC236}">
                  <a16:creationId xmlns:a16="http://schemas.microsoft.com/office/drawing/2014/main" id="{38DBE63F-939E-4DA6-8C2E-7DA1495E69B8}"/>
                </a:ext>
              </a:extLst>
            </p:cNvPr>
            <p:cNvSpPr/>
            <p:nvPr/>
          </p:nvSpPr>
          <p:spPr bwMode="gray">
            <a:xfrm>
              <a:off x="711167" y="4583974"/>
              <a:ext cx="1127854" cy="221680"/>
            </a:xfrm>
            <a:prstGeom prst="rect">
              <a:avLst/>
            </a:prstGeom>
            <a:solidFill>
              <a:srgbClr val="0076CB"/>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User2OnPremise</a:t>
              </a:r>
            </a:p>
          </p:txBody>
        </p:sp>
        <p:sp>
          <p:nvSpPr>
            <p:cNvPr id="212" name="Rectangle 211">
              <a:extLst>
                <a:ext uri="{FF2B5EF4-FFF2-40B4-BE49-F238E27FC236}">
                  <a16:creationId xmlns:a16="http://schemas.microsoft.com/office/drawing/2014/main" id="{BDBB33FD-B051-4054-B40E-EC35328EE3AF}"/>
                </a:ext>
              </a:extLst>
            </p:cNvPr>
            <p:cNvSpPr/>
            <p:nvPr/>
          </p:nvSpPr>
          <p:spPr bwMode="gray">
            <a:xfrm>
              <a:off x="753980" y="2462453"/>
              <a:ext cx="1053792" cy="221680"/>
            </a:xfrm>
            <a:prstGeom prst="rect">
              <a:avLst/>
            </a:prstGeom>
            <a:solidFill>
              <a:srgbClr val="0076CB"/>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User2Cloud</a:t>
              </a:r>
            </a:p>
          </p:txBody>
        </p:sp>
        <p:sp>
          <p:nvSpPr>
            <p:cNvPr id="213" name="Freeform 70">
              <a:extLst>
                <a:ext uri="{FF2B5EF4-FFF2-40B4-BE49-F238E27FC236}">
                  <a16:creationId xmlns:a16="http://schemas.microsoft.com/office/drawing/2014/main" id="{D43C3A85-92DB-4696-BC35-15B05C33FF35}"/>
                </a:ext>
              </a:extLst>
            </p:cNvPr>
            <p:cNvSpPr>
              <a:spLocks/>
            </p:cNvSpPr>
            <p:nvPr/>
          </p:nvSpPr>
          <p:spPr bwMode="gray">
            <a:xfrm>
              <a:off x="1769435" y="2214679"/>
              <a:ext cx="1496548" cy="993948"/>
            </a:xfrm>
            <a:custGeom>
              <a:avLst/>
              <a:gdLst>
                <a:gd name="T0" fmla="*/ 2147483647 w 522"/>
                <a:gd name="T1" fmla="*/ 2147483647 h 234"/>
                <a:gd name="T2" fmla="*/ 2147483647 w 522"/>
                <a:gd name="T3" fmla="*/ 2147483647 h 234"/>
                <a:gd name="T4" fmla="*/ 2147483647 w 522"/>
                <a:gd name="T5" fmla="*/ 2147483647 h 234"/>
                <a:gd name="T6" fmla="*/ 2147483647 w 522"/>
                <a:gd name="T7" fmla="*/ 2147483647 h 234"/>
                <a:gd name="T8" fmla="*/ 2147483647 w 522"/>
                <a:gd name="T9" fmla="*/ 2147483647 h 234"/>
                <a:gd name="T10" fmla="*/ 2147483647 w 522"/>
                <a:gd name="T11" fmla="*/ 2147483647 h 234"/>
                <a:gd name="T12" fmla="*/ 2147483647 w 522"/>
                <a:gd name="T13" fmla="*/ 2147483647 h 234"/>
                <a:gd name="T14" fmla="*/ 2147483647 w 522"/>
                <a:gd name="T15" fmla="*/ 2147483647 h 234"/>
                <a:gd name="T16" fmla="*/ 2147483647 w 522"/>
                <a:gd name="T17" fmla="*/ 2147483647 h 234"/>
                <a:gd name="T18" fmla="*/ 2147483647 w 522"/>
                <a:gd name="T19" fmla="*/ 2147483647 h 234"/>
                <a:gd name="T20" fmla="*/ 2147483647 w 522"/>
                <a:gd name="T21" fmla="*/ 2147483647 h 234"/>
                <a:gd name="T22" fmla="*/ 2147483647 w 522"/>
                <a:gd name="T23" fmla="*/ 2147483647 h 234"/>
                <a:gd name="T24" fmla="*/ 2147483647 w 522"/>
                <a:gd name="T25" fmla="*/ 2147483647 h 234"/>
                <a:gd name="T26" fmla="*/ 2147483647 w 522"/>
                <a:gd name="T27" fmla="*/ 2147483647 h 234"/>
                <a:gd name="T28" fmla="*/ 2147483647 w 522"/>
                <a:gd name="T29" fmla="*/ 2147483647 h 234"/>
                <a:gd name="T30" fmla="*/ 2147483647 w 522"/>
                <a:gd name="T31" fmla="*/ 2147483647 h 234"/>
                <a:gd name="T32" fmla="*/ 2147483647 w 522"/>
                <a:gd name="T33" fmla="*/ 2147483647 h 234"/>
                <a:gd name="T34" fmla="*/ 2147483647 w 522"/>
                <a:gd name="T35" fmla="*/ 2147483647 h 234"/>
                <a:gd name="T36" fmla="*/ 2147483647 w 522"/>
                <a:gd name="T37" fmla="*/ 2147483647 h 234"/>
                <a:gd name="T38" fmla="*/ 2147483647 w 522"/>
                <a:gd name="T39" fmla="*/ 2147483647 h 234"/>
                <a:gd name="T40" fmla="*/ 2147483647 w 522"/>
                <a:gd name="T41" fmla="*/ 2147483647 h 234"/>
                <a:gd name="T42" fmla="*/ 2147483647 w 522"/>
                <a:gd name="T43" fmla="*/ 2147483647 h 234"/>
                <a:gd name="T44" fmla="*/ 2147483647 w 522"/>
                <a:gd name="T45" fmla="*/ 2147483647 h 2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2"/>
                <a:gd name="T70" fmla="*/ 0 h 234"/>
                <a:gd name="T71" fmla="*/ 522 w 522"/>
                <a:gd name="T72" fmla="*/ 234 h 2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2" h="234">
                  <a:moveTo>
                    <a:pt x="375" y="68"/>
                  </a:moveTo>
                  <a:cubicBezTo>
                    <a:pt x="375" y="68"/>
                    <a:pt x="417" y="56"/>
                    <a:pt x="451" y="69"/>
                  </a:cubicBezTo>
                  <a:cubicBezTo>
                    <a:pt x="485" y="83"/>
                    <a:pt x="472" y="116"/>
                    <a:pt x="472" y="116"/>
                  </a:cubicBezTo>
                  <a:cubicBezTo>
                    <a:pt x="472" y="116"/>
                    <a:pt x="522" y="120"/>
                    <a:pt x="508" y="159"/>
                  </a:cubicBezTo>
                  <a:cubicBezTo>
                    <a:pt x="493" y="198"/>
                    <a:pt x="440" y="207"/>
                    <a:pt x="440" y="207"/>
                  </a:cubicBezTo>
                  <a:cubicBezTo>
                    <a:pt x="440" y="207"/>
                    <a:pt x="429" y="220"/>
                    <a:pt x="406" y="226"/>
                  </a:cubicBezTo>
                  <a:cubicBezTo>
                    <a:pt x="388" y="231"/>
                    <a:pt x="370" y="233"/>
                    <a:pt x="356" y="228"/>
                  </a:cubicBezTo>
                  <a:cubicBezTo>
                    <a:pt x="345" y="225"/>
                    <a:pt x="328" y="216"/>
                    <a:pt x="328" y="216"/>
                  </a:cubicBezTo>
                  <a:cubicBezTo>
                    <a:pt x="328" y="216"/>
                    <a:pt x="308" y="220"/>
                    <a:pt x="294" y="217"/>
                  </a:cubicBezTo>
                  <a:cubicBezTo>
                    <a:pt x="281" y="214"/>
                    <a:pt x="271" y="209"/>
                    <a:pt x="271" y="209"/>
                  </a:cubicBezTo>
                  <a:cubicBezTo>
                    <a:pt x="271" y="209"/>
                    <a:pt x="259" y="222"/>
                    <a:pt x="237" y="226"/>
                  </a:cubicBezTo>
                  <a:cubicBezTo>
                    <a:pt x="219" y="230"/>
                    <a:pt x="198" y="234"/>
                    <a:pt x="179" y="231"/>
                  </a:cubicBezTo>
                  <a:cubicBezTo>
                    <a:pt x="161" y="228"/>
                    <a:pt x="144" y="221"/>
                    <a:pt x="144" y="221"/>
                  </a:cubicBezTo>
                  <a:cubicBezTo>
                    <a:pt x="144" y="221"/>
                    <a:pt x="115" y="232"/>
                    <a:pt x="85" y="228"/>
                  </a:cubicBezTo>
                  <a:cubicBezTo>
                    <a:pt x="36" y="221"/>
                    <a:pt x="0" y="189"/>
                    <a:pt x="7" y="156"/>
                  </a:cubicBezTo>
                  <a:cubicBezTo>
                    <a:pt x="17" y="113"/>
                    <a:pt x="70" y="101"/>
                    <a:pt x="70" y="101"/>
                  </a:cubicBezTo>
                  <a:cubicBezTo>
                    <a:pt x="70" y="101"/>
                    <a:pt x="68" y="86"/>
                    <a:pt x="79" y="75"/>
                  </a:cubicBezTo>
                  <a:cubicBezTo>
                    <a:pt x="95" y="58"/>
                    <a:pt x="117" y="46"/>
                    <a:pt x="153" y="51"/>
                  </a:cubicBezTo>
                  <a:cubicBezTo>
                    <a:pt x="165" y="52"/>
                    <a:pt x="171" y="60"/>
                    <a:pt x="171" y="60"/>
                  </a:cubicBezTo>
                  <a:cubicBezTo>
                    <a:pt x="171" y="60"/>
                    <a:pt x="169" y="26"/>
                    <a:pt x="211" y="14"/>
                  </a:cubicBezTo>
                  <a:cubicBezTo>
                    <a:pt x="255" y="0"/>
                    <a:pt x="286" y="2"/>
                    <a:pt x="307" y="6"/>
                  </a:cubicBezTo>
                  <a:cubicBezTo>
                    <a:pt x="346" y="12"/>
                    <a:pt x="371" y="25"/>
                    <a:pt x="377" y="44"/>
                  </a:cubicBezTo>
                  <a:cubicBezTo>
                    <a:pt x="381" y="57"/>
                    <a:pt x="375" y="68"/>
                    <a:pt x="375" y="68"/>
                  </a:cubicBezTo>
                  <a:close/>
                </a:path>
              </a:pathLst>
            </a:custGeom>
            <a:solidFill>
              <a:srgbClr val="FFFFFF"/>
            </a:solidFill>
            <a:ln w="19050">
              <a:solidFill>
                <a:srgbClr val="666666"/>
              </a:solidFill>
              <a:round/>
              <a:headEnd/>
              <a:tailEnd/>
            </a:ln>
          </p:spPr>
          <p:txBody>
            <a:bodyPr anchor="ctr"/>
            <a:lstStyle/>
            <a:p>
              <a:pPr algn="ctr" defTabSz="1088776">
                <a:defRPr/>
              </a:pPr>
              <a:r>
                <a:rPr lang="en-US" sz="500" b="1" kern="0" dirty="0">
                  <a:solidFill>
                    <a:srgbClr val="FFFFFF"/>
                  </a:solidFill>
                  <a:latin typeface="Arial"/>
                  <a:ea typeface="Arial Unicode MS" pitchFamily="34" charset="-128"/>
                  <a:cs typeface="Arial"/>
                </a:rPr>
                <a:t>Non-SAP </a:t>
              </a:r>
              <a:br>
                <a:rPr lang="en-US" sz="500" b="1" kern="0" dirty="0">
                  <a:solidFill>
                    <a:srgbClr val="FFFFFF"/>
                  </a:solidFill>
                  <a:latin typeface="Arial"/>
                  <a:ea typeface="Arial Unicode MS" pitchFamily="34" charset="-128"/>
                  <a:cs typeface="Arial"/>
                </a:rPr>
              </a:br>
              <a:r>
                <a:rPr lang="en-US" sz="500" b="1" kern="0" dirty="0">
                  <a:solidFill>
                    <a:srgbClr val="FFFFFF"/>
                  </a:solidFill>
                  <a:latin typeface="Arial"/>
                  <a:ea typeface="Arial Unicode MS" pitchFamily="34" charset="-128"/>
                  <a:cs typeface="Arial"/>
                </a:rPr>
                <a:t>Clouds</a:t>
              </a:r>
            </a:p>
          </p:txBody>
        </p:sp>
        <p:pic>
          <p:nvPicPr>
            <p:cNvPr id="214" name="Picture 213">
              <a:extLst>
                <a:ext uri="{FF2B5EF4-FFF2-40B4-BE49-F238E27FC236}">
                  <a16:creationId xmlns:a16="http://schemas.microsoft.com/office/drawing/2014/main" id="{D23AE3D7-9368-4000-92E5-2E5E31A9040D}"/>
                </a:ext>
              </a:extLst>
            </p:cNvPr>
            <p:cNvPicPr>
              <a:picLocks noChangeAspect="1"/>
            </p:cNvPicPr>
            <p:nvPr/>
          </p:nvPicPr>
          <p:blipFill rotWithShape="1">
            <a:blip r:embed="rId3" cstate="screen">
              <a:grayscl/>
              <a:extLst>
                <a:ext uri="{28A0092B-C50C-407E-A947-70E740481C1C}">
                  <a14:useLocalDpi xmlns:a14="http://schemas.microsoft.com/office/drawing/2010/main"/>
                </a:ext>
              </a:extLst>
            </a:blip>
            <a:srcRect b="-2"/>
            <a:stretch/>
          </p:blipFill>
          <p:spPr>
            <a:xfrm>
              <a:off x="1893824" y="2837157"/>
              <a:ext cx="400583" cy="113334"/>
            </a:xfrm>
            <a:prstGeom prst="rect">
              <a:avLst/>
            </a:prstGeom>
            <a:solidFill>
              <a:srgbClr val="FFFFFF"/>
            </a:solidFill>
            <a:ln>
              <a:solidFill>
                <a:srgbClr val="FFFFFF"/>
              </a:solidFill>
            </a:ln>
          </p:spPr>
        </p:pic>
        <p:pic>
          <p:nvPicPr>
            <p:cNvPr id="215" name="Picture 214">
              <a:extLst>
                <a:ext uri="{FF2B5EF4-FFF2-40B4-BE49-F238E27FC236}">
                  <a16:creationId xmlns:a16="http://schemas.microsoft.com/office/drawing/2014/main" id="{2F86CAA3-EACA-42B5-8D2E-C18F4DEC1079}"/>
                </a:ext>
              </a:extLst>
            </p:cNvPr>
            <p:cNvPicPr>
              <a:picLocks noChangeAspect="1"/>
            </p:cNvPicPr>
            <p:nvPr/>
          </p:nvPicPr>
          <p:blipFill rotWithShape="1">
            <a:blip r:embed="rId4" cstate="screen">
              <a:grayscl/>
              <a:extLst>
                <a:ext uri="{28A0092B-C50C-407E-A947-70E740481C1C}">
                  <a14:useLocalDpi xmlns:a14="http://schemas.microsoft.com/office/drawing/2010/main"/>
                </a:ext>
              </a:extLst>
            </a:blip>
            <a:srcRect/>
            <a:stretch/>
          </p:blipFill>
          <p:spPr>
            <a:xfrm>
              <a:off x="2424865" y="2871950"/>
              <a:ext cx="557860" cy="141668"/>
            </a:xfrm>
            <a:prstGeom prst="rect">
              <a:avLst/>
            </a:prstGeom>
            <a:solidFill>
              <a:srgbClr val="FFFFFF"/>
            </a:solidFill>
            <a:ln>
              <a:solidFill>
                <a:srgbClr val="FFFFFF"/>
              </a:solidFill>
            </a:ln>
          </p:spPr>
        </p:pic>
        <p:pic>
          <p:nvPicPr>
            <p:cNvPr id="216" name="Picture 215">
              <a:extLst>
                <a:ext uri="{FF2B5EF4-FFF2-40B4-BE49-F238E27FC236}">
                  <a16:creationId xmlns:a16="http://schemas.microsoft.com/office/drawing/2014/main" id="{8C64BD33-5F26-44CA-871C-0A848DFE1A7D}"/>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b="-1"/>
            <a:stretch/>
          </p:blipFill>
          <p:spPr>
            <a:xfrm>
              <a:off x="2323819" y="2420114"/>
              <a:ext cx="399833" cy="113334"/>
            </a:xfrm>
            <a:prstGeom prst="rect">
              <a:avLst/>
            </a:prstGeom>
            <a:solidFill>
              <a:srgbClr val="FFFFFF"/>
            </a:solidFill>
            <a:ln>
              <a:noFill/>
            </a:ln>
          </p:spPr>
        </p:pic>
        <p:pic>
          <p:nvPicPr>
            <p:cNvPr id="240" name="Picture 239">
              <a:extLst>
                <a:ext uri="{FF2B5EF4-FFF2-40B4-BE49-F238E27FC236}">
                  <a16:creationId xmlns:a16="http://schemas.microsoft.com/office/drawing/2014/main" id="{58CAB694-1634-48AE-B795-6B543DEA127C}"/>
                </a:ext>
              </a:extLst>
            </p:cNvPr>
            <p:cNvPicPr>
              <a:picLocks noChangeAspect="1"/>
            </p:cNvPicPr>
            <p:nvPr/>
          </p:nvPicPr>
          <p:blipFill rotWithShape="1">
            <a:blip r:embed="rId6" cstate="screen">
              <a:grayscl/>
              <a:extLst>
                <a:ext uri="{28A0092B-C50C-407E-A947-70E740481C1C}">
                  <a14:useLocalDpi xmlns:a14="http://schemas.microsoft.com/office/drawing/2010/main"/>
                </a:ext>
              </a:extLst>
            </a:blip>
            <a:srcRect b="-2"/>
            <a:stretch/>
          </p:blipFill>
          <p:spPr>
            <a:xfrm>
              <a:off x="1935418" y="2686420"/>
              <a:ext cx="762130" cy="113334"/>
            </a:xfrm>
            <a:prstGeom prst="rect">
              <a:avLst/>
            </a:prstGeom>
            <a:solidFill>
              <a:srgbClr val="FFFFFF"/>
            </a:solidFill>
            <a:ln>
              <a:solidFill>
                <a:srgbClr val="FFFFFF"/>
              </a:solidFill>
            </a:ln>
          </p:spPr>
        </p:pic>
        <p:pic>
          <p:nvPicPr>
            <p:cNvPr id="241" name="Picture 240" descr="concur_logo.png">
              <a:extLst>
                <a:ext uri="{FF2B5EF4-FFF2-40B4-BE49-F238E27FC236}">
                  <a16:creationId xmlns:a16="http://schemas.microsoft.com/office/drawing/2014/main" id="{5FEB91B9-F1A1-44E7-9E07-93CD5BA42D25}"/>
                </a:ext>
              </a:extLst>
            </p:cNvPr>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2099376" y="2542773"/>
              <a:ext cx="464437" cy="113717"/>
            </a:xfrm>
            <a:prstGeom prst="rect">
              <a:avLst/>
            </a:prstGeom>
            <a:solidFill>
              <a:srgbClr val="FFFFFF"/>
            </a:solidFill>
            <a:ln>
              <a:solidFill>
                <a:srgbClr val="FFFFFF"/>
              </a:solidFill>
            </a:ln>
          </p:spPr>
        </p:pic>
        <p:sp>
          <p:nvSpPr>
            <p:cNvPr id="242" name="TextBox 241">
              <a:extLst>
                <a:ext uri="{FF2B5EF4-FFF2-40B4-BE49-F238E27FC236}">
                  <a16:creationId xmlns:a16="http://schemas.microsoft.com/office/drawing/2014/main" id="{0943A68E-6EC0-4942-AEDF-DD22B4E81493}"/>
                </a:ext>
              </a:extLst>
            </p:cNvPr>
            <p:cNvSpPr txBox="1"/>
            <p:nvPr/>
          </p:nvSpPr>
          <p:spPr>
            <a:xfrm>
              <a:off x="1998502" y="4307120"/>
              <a:ext cx="435224" cy="184194"/>
            </a:xfrm>
            <a:prstGeom prst="rect">
              <a:avLst/>
            </a:prstGeom>
            <a:noFill/>
          </p:spPr>
          <p:txBody>
            <a:bodyPr wrap="square" lIns="0" tIns="0" rIns="0" bIns="0" rtlCol="0">
              <a:spAutoFit/>
            </a:bodyPr>
            <a:lstStyle/>
            <a:p>
              <a:pPr algn="ctr" defTabSz="1088776" fontAlgn="base">
                <a:spcBef>
                  <a:spcPts val="600"/>
                </a:spcBef>
                <a:spcAft>
                  <a:spcPct val="0"/>
                </a:spcAft>
                <a:buClr>
                  <a:srgbClr val="F0AB00"/>
                </a:buClr>
                <a:buSzPct val="80000"/>
                <a:defRPr/>
              </a:pPr>
              <a:r>
                <a:rPr lang="en-US" sz="600" b="1" kern="0" dirty="0">
                  <a:solidFill>
                    <a:srgbClr val="CCCCCC">
                      <a:lumMod val="50000"/>
                    </a:srgbClr>
                  </a:solidFill>
                  <a:latin typeface="Arial"/>
                  <a:ea typeface="Arial Unicode MS" pitchFamily="34" charset="-128"/>
                  <a:cs typeface="Arial Unicode MS" pitchFamily="34" charset="-128"/>
                </a:rPr>
                <a:t>Business </a:t>
              </a:r>
              <a:br>
                <a:rPr lang="en-US" sz="600" b="1" kern="0" dirty="0">
                  <a:solidFill>
                    <a:srgbClr val="CCCCCC">
                      <a:lumMod val="50000"/>
                    </a:srgbClr>
                  </a:solidFill>
                  <a:latin typeface="Arial"/>
                  <a:ea typeface="Arial Unicode MS" pitchFamily="34" charset="-128"/>
                  <a:cs typeface="Arial Unicode MS" pitchFamily="34" charset="-128"/>
                </a:rPr>
              </a:br>
              <a:r>
                <a:rPr lang="en-US" sz="600" b="1" kern="0" dirty="0">
                  <a:solidFill>
                    <a:srgbClr val="CCCCCC">
                      <a:lumMod val="50000"/>
                    </a:srgbClr>
                  </a:solidFill>
                  <a:latin typeface="Arial"/>
                  <a:ea typeface="Arial Unicode MS" pitchFamily="34" charset="-128"/>
                  <a:cs typeface="Arial Unicode MS" pitchFamily="34" charset="-128"/>
                </a:rPr>
                <a:t>Suite</a:t>
              </a:r>
            </a:p>
          </p:txBody>
        </p:sp>
        <p:sp>
          <p:nvSpPr>
            <p:cNvPr id="243" name="Rectangle 242">
              <a:extLst>
                <a:ext uri="{FF2B5EF4-FFF2-40B4-BE49-F238E27FC236}">
                  <a16:creationId xmlns:a16="http://schemas.microsoft.com/office/drawing/2014/main" id="{6CB7042F-3D21-48C3-836B-E3520204FC7C}"/>
                </a:ext>
              </a:extLst>
            </p:cNvPr>
            <p:cNvSpPr/>
            <p:nvPr/>
          </p:nvSpPr>
          <p:spPr bwMode="gray">
            <a:xfrm>
              <a:off x="2512817" y="4599859"/>
              <a:ext cx="1562187" cy="214512"/>
            </a:xfrm>
            <a:prstGeom prst="rect">
              <a:avLst/>
            </a:prstGeom>
            <a:solidFill>
              <a:schemeClr val="bg1">
                <a:lumMod val="50000"/>
              </a:scheme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OnPremise2OnPremise</a:t>
              </a:r>
            </a:p>
          </p:txBody>
        </p:sp>
        <p:cxnSp>
          <p:nvCxnSpPr>
            <p:cNvPr id="244" name="Straight Arrow Connector 18">
              <a:extLst>
                <a:ext uri="{FF2B5EF4-FFF2-40B4-BE49-F238E27FC236}">
                  <a16:creationId xmlns:a16="http://schemas.microsoft.com/office/drawing/2014/main" id="{5F357CC9-F18F-4886-86A7-440483BD9637}"/>
                </a:ext>
              </a:extLst>
            </p:cNvPr>
            <p:cNvCxnSpPr>
              <a:cxnSpLocks noChangeShapeType="1"/>
            </p:cNvCxnSpPr>
            <p:nvPr/>
          </p:nvCxnSpPr>
          <p:spPr bwMode="auto">
            <a:xfrm flipH="1">
              <a:off x="3447846" y="4403498"/>
              <a:ext cx="357584" cy="0"/>
            </a:xfrm>
            <a:prstGeom prst="straightConnector1">
              <a:avLst/>
            </a:prstGeom>
            <a:noFill/>
            <a:ln w="38100" algn="ctr">
              <a:solidFill>
                <a:schemeClr val="bg1">
                  <a:lumMod val="50000"/>
                </a:schemeClr>
              </a:solidFill>
              <a:round/>
              <a:headEnd type="triangle" w="med" len="med"/>
              <a:tailEnd type="triangle" w="med" len="med"/>
            </a:ln>
          </p:spPr>
        </p:cxnSp>
        <p:cxnSp>
          <p:nvCxnSpPr>
            <p:cNvPr id="245" name="Straight Arrow Connector 18">
              <a:extLst>
                <a:ext uri="{FF2B5EF4-FFF2-40B4-BE49-F238E27FC236}">
                  <a16:creationId xmlns:a16="http://schemas.microsoft.com/office/drawing/2014/main" id="{4736A8FC-70F0-4831-B7BF-10A364339D5A}"/>
                </a:ext>
              </a:extLst>
            </p:cNvPr>
            <p:cNvCxnSpPr>
              <a:cxnSpLocks noChangeShapeType="1"/>
            </p:cNvCxnSpPr>
            <p:nvPr/>
          </p:nvCxnSpPr>
          <p:spPr bwMode="auto">
            <a:xfrm>
              <a:off x="1132358" y="2810396"/>
              <a:ext cx="587163" cy="0"/>
            </a:xfrm>
            <a:prstGeom prst="straightConnector1">
              <a:avLst/>
            </a:prstGeom>
            <a:noFill/>
            <a:ln w="38100" algn="ctr">
              <a:solidFill>
                <a:srgbClr val="0076CB"/>
              </a:solidFill>
              <a:round/>
              <a:headEnd type="triangle" w="med" len="med"/>
              <a:tailEnd type="triangle" w="med" len="med"/>
            </a:ln>
          </p:spPr>
        </p:cxnSp>
        <p:cxnSp>
          <p:nvCxnSpPr>
            <p:cNvPr id="246" name="Straight Arrow Connector 18">
              <a:extLst>
                <a:ext uri="{FF2B5EF4-FFF2-40B4-BE49-F238E27FC236}">
                  <a16:creationId xmlns:a16="http://schemas.microsoft.com/office/drawing/2014/main" id="{92D55057-D2DD-4317-87F1-81EE54625168}"/>
                </a:ext>
              </a:extLst>
            </p:cNvPr>
            <p:cNvCxnSpPr>
              <a:cxnSpLocks noChangeShapeType="1"/>
            </p:cNvCxnSpPr>
            <p:nvPr/>
          </p:nvCxnSpPr>
          <p:spPr bwMode="auto">
            <a:xfrm>
              <a:off x="4617009" y="4402805"/>
              <a:ext cx="587163" cy="0"/>
            </a:xfrm>
            <a:prstGeom prst="straightConnector1">
              <a:avLst/>
            </a:prstGeom>
            <a:noFill/>
            <a:ln w="38100" algn="ctr">
              <a:solidFill>
                <a:srgbClr val="FFFFFF">
                  <a:lumMod val="50000"/>
                </a:srgbClr>
              </a:solidFill>
              <a:round/>
              <a:headEnd type="triangle" w="med" len="med"/>
              <a:tailEnd type="triangle" w="med" len="med"/>
            </a:ln>
          </p:spPr>
        </p:cxnSp>
        <p:sp>
          <p:nvSpPr>
            <p:cNvPr id="247" name="Rectangle 246">
              <a:extLst>
                <a:ext uri="{FF2B5EF4-FFF2-40B4-BE49-F238E27FC236}">
                  <a16:creationId xmlns:a16="http://schemas.microsoft.com/office/drawing/2014/main" id="{58222F05-D6F5-4EF5-9E62-694AF89B6231}"/>
                </a:ext>
              </a:extLst>
            </p:cNvPr>
            <p:cNvSpPr/>
            <p:nvPr/>
          </p:nvSpPr>
          <p:spPr bwMode="gray">
            <a:xfrm>
              <a:off x="4520312" y="4583974"/>
              <a:ext cx="1200902" cy="221680"/>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Thing2OnPremise</a:t>
              </a:r>
            </a:p>
          </p:txBody>
        </p:sp>
        <p:sp>
          <p:nvSpPr>
            <p:cNvPr id="248" name="Rectangle 247">
              <a:extLst>
                <a:ext uri="{FF2B5EF4-FFF2-40B4-BE49-F238E27FC236}">
                  <a16:creationId xmlns:a16="http://schemas.microsoft.com/office/drawing/2014/main" id="{1B6C204C-ECB4-417E-A048-450609DAEDE9}"/>
                </a:ext>
              </a:extLst>
            </p:cNvPr>
            <p:cNvSpPr/>
            <p:nvPr/>
          </p:nvSpPr>
          <p:spPr bwMode="gray">
            <a:xfrm>
              <a:off x="4499249" y="2462453"/>
              <a:ext cx="1219161" cy="221680"/>
            </a:xfrm>
            <a:prstGeom prst="rect">
              <a:avLst/>
            </a:prstGeom>
            <a:solidFill>
              <a:schemeClr val="bg1">
                <a:lumMod val="50000"/>
              </a:scheme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Thing2Cloud</a:t>
              </a:r>
            </a:p>
          </p:txBody>
        </p:sp>
        <p:cxnSp>
          <p:nvCxnSpPr>
            <p:cNvPr id="249" name="Straight Arrow Connector 18">
              <a:extLst>
                <a:ext uri="{FF2B5EF4-FFF2-40B4-BE49-F238E27FC236}">
                  <a16:creationId xmlns:a16="http://schemas.microsoft.com/office/drawing/2014/main" id="{AA709249-DD28-42A4-9E82-7549D5AF4A89}"/>
                </a:ext>
              </a:extLst>
            </p:cNvPr>
            <p:cNvCxnSpPr>
              <a:cxnSpLocks noChangeShapeType="1"/>
            </p:cNvCxnSpPr>
            <p:nvPr/>
          </p:nvCxnSpPr>
          <p:spPr bwMode="auto">
            <a:xfrm>
              <a:off x="4594620" y="2810396"/>
              <a:ext cx="587163" cy="0"/>
            </a:xfrm>
            <a:prstGeom prst="straightConnector1">
              <a:avLst/>
            </a:prstGeom>
            <a:noFill/>
            <a:ln w="38100" algn="ctr">
              <a:solidFill>
                <a:srgbClr val="FFFFFF">
                  <a:lumMod val="50000"/>
                </a:srgbClr>
              </a:solidFill>
              <a:round/>
              <a:headEnd type="triangle" w="med" len="med"/>
              <a:tailEnd type="triangle" w="med" len="med"/>
            </a:ln>
          </p:spPr>
        </p:cxnSp>
        <p:sp>
          <p:nvSpPr>
            <p:cNvPr id="250" name="Rectangle 249">
              <a:extLst>
                <a:ext uri="{FF2B5EF4-FFF2-40B4-BE49-F238E27FC236}">
                  <a16:creationId xmlns:a16="http://schemas.microsoft.com/office/drawing/2014/main" id="{6383852F-0809-4828-B8AD-85464B1E9D65}"/>
                </a:ext>
              </a:extLst>
            </p:cNvPr>
            <p:cNvSpPr/>
            <p:nvPr/>
          </p:nvSpPr>
          <p:spPr bwMode="gray">
            <a:xfrm>
              <a:off x="3398888" y="2108488"/>
              <a:ext cx="691918" cy="911143"/>
            </a:xfrm>
            <a:prstGeom prst="rect">
              <a:avLst/>
            </a:prstGeom>
            <a:solidFill>
              <a:srgbClr val="FFFFFF">
                <a:lumMod val="95000"/>
              </a:srgbClr>
            </a:solidFill>
            <a:ln w="19050" algn="ctr">
              <a:no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51" name="Freeform 70">
              <a:extLst>
                <a:ext uri="{FF2B5EF4-FFF2-40B4-BE49-F238E27FC236}">
                  <a16:creationId xmlns:a16="http://schemas.microsoft.com/office/drawing/2014/main" id="{CCE754BC-FF26-4743-B5E5-604FA9DDB5AE}"/>
                </a:ext>
              </a:extLst>
            </p:cNvPr>
            <p:cNvSpPr>
              <a:spLocks/>
            </p:cNvSpPr>
            <p:nvPr/>
          </p:nvSpPr>
          <p:spPr bwMode="gray">
            <a:xfrm>
              <a:off x="3477395" y="2254574"/>
              <a:ext cx="998961" cy="720495"/>
            </a:xfrm>
            <a:custGeom>
              <a:avLst/>
              <a:gdLst>
                <a:gd name="T0" fmla="*/ 2147483647 w 522"/>
                <a:gd name="T1" fmla="*/ 2147483647 h 234"/>
                <a:gd name="T2" fmla="*/ 2147483647 w 522"/>
                <a:gd name="T3" fmla="*/ 2147483647 h 234"/>
                <a:gd name="T4" fmla="*/ 2147483647 w 522"/>
                <a:gd name="T5" fmla="*/ 2147483647 h 234"/>
                <a:gd name="T6" fmla="*/ 2147483647 w 522"/>
                <a:gd name="T7" fmla="*/ 2147483647 h 234"/>
                <a:gd name="T8" fmla="*/ 2147483647 w 522"/>
                <a:gd name="T9" fmla="*/ 2147483647 h 234"/>
                <a:gd name="T10" fmla="*/ 2147483647 w 522"/>
                <a:gd name="T11" fmla="*/ 2147483647 h 234"/>
                <a:gd name="T12" fmla="*/ 2147483647 w 522"/>
                <a:gd name="T13" fmla="*/ 2147483647 h 234"/>
                <a:gd name="T14" fmla="*/ 2147483647 w 522"/>
                <a:gd name="T15" fmla="*/ 2147483647 h 234"/>
                <a:gd name="T16" fmla="*/ 2147483647 w 522"/>
                <a:gd name="T17" fmla="*/ 2147483647 h 234"/>
                <a:gd name="T18" fmla="*/ 2147483647 w 522"/>
                <a:gd name="T19" fmla="*/ 2147483647 h 234"/>
                <a:gd name="T20" fmla="*/ 2147483647 w 522"/>
                <a:gd name="T21" fmla="*/ 2147483647 h 234"/>
                <a:gd name="T22" fmla="*/ 2147483647 w 522"/>
                <a:gd name="T23" fmla="*/ 2147483647 h 234"/>
                <a:gd name="T24" fmla="*/ 2147483647 w 522"/>
                <a:gd name="T25" fmla="*/ 2147483647 h 234"/>
                <a:gd name="T26" fmla="*/ 2147483647 w 522"/>
                <a:gd name="T27" fmla="*/ 2147483647 h 234"/>
                <a:gd name="T28" fmla="*/ 2147483647 w 522"/>
                <a:gd name="T29" fmla="*/ 2147483647 h 234"/>
                <a:gd name="T30" fmla="*/ 2147483647 w 522"/>
                <a:gd name="T31" fmla="*/ 2147483647 h 234"/>
                <a:gd name="T32" fmla="*/ 2147483647 w 522"/>
                <a:gd name="T33" fmla="*/ 2147483647 h 234"/>
                <a:gd name="T34" fmla="*/ 2147483647 w 522"/>
                <a:gd name="T35" fmla="*/ 2147483647 h 234"/>
                <a:gd name="T36" fmla="*/ 2147483647 w 522"/>
                <a:gd name="T37" fmla="*/ 2147483647 h 234"/>
                <a:gd name="T38" fmla="*/ 2147483647 w 522"/>
                <a:gd name="T39" fmla="*/ 2147483647 h 234"/>
                <a:gd name="T40" fmla="*/ 2147483647 w 522"/>
                <a:gd name="T41" fmla="*/ 2147483647 h 234"/>
                <a:gd name="T42" fmla="*/ 2147483647 w 522"/>
                <a:gd name="T43" fmla="*/ 2147483647 h 234"/>
                <a:gd name="T44" fmla="*/ 2147483647 w 522"/>
                <a:gd name="T45" fmla="*/ 2147483647 h 2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2"/>
                <a:gd name="T70" fmla="*/ 0 h 234"/>
                <a:gd name="T71" fmla="*/ 522 w 522"/>
                <a:gd name="T72" fmla="*/ 234 h 2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2" h="234">
                  <a:moveTo>
                    <a:pt x="375" y="68"/>
                  </a:moveTo>
                  <a:cubicBezTo>
                    <a:pt x="375" y="68"/>
                    <a:pt x="417" y="56"/>
                    <a:pt x="451" y="69"/>
                  </a:cubicBezTo>
                  <a:cubicBezTo>
                    <a:pt x="485" y="83"/>
                    <a:pt x="472" y="116"/>
                    <a:pt x="472" y="116"/>
                  </a:cubicBezTo>
                  <a:cubicBezTo>
                    <a:pt x="472" y="116"/>
                    <a:pt x="522" y="120"/>
                    <a:pt x="508" y="159"/>
                  </a:cubicBezTo>
                  <a:cubicBezTo>
                    <a:pt x="493" y="198"/>
                    <a:pt x="440" y="207"/>
                    <a:pt x="440" y="207"/>
                  </a:cubicBezTo>
                  <a:cubicBezTo>
                    <a:pt x="440" y="207"/>
                    <a:pt x="429" y="220"/>
                    <a:pt x="406" y="226"/>
                  </a:cubicBezTo>
                  <a:cubicBezTo>
                    <a:pt x="388" y="231"/>
                    <a:pt x="370" y="233"/>
                    <a:pt x="356" y="228"/>
                  </a:cubicBezTo>
                  <a:cubicBezTo>
                    <a:pt x="345" y="225"/>
                    <a:pt x="328" y="216"/>
                    <a:pt x="328" y="216"/>
                  </a:cubicBezTo>
                  <a:cubicBezTo>
                    <a:pt x="328" y="216"/>
                    <a:pt x="308" y="220"/>
                    <a:pt x="294" y="217"/>
                  </a:cubicBezTo>
                  <a:cubicBezTo>
                    <a:pt x="281" y="214"/>
                    <a:pt x="271" y="209"/>
                    <a:pt x="271" y="209"/>
                  </a:cubicBezTo>
                  <a:cubicBezTo>
                    <a:pt x="271" y="209"/>
                    <a:pt x="259" y="222"/>
                    <a:pt x="237" y="226"/>
                  </a:cubicBezTo>
                  <a:cubicBezTo>
                    <a:pt x="219" y="230"/>
                    <a:pt x="198" y="234"/>
                    <a:pt x="179" y="231"/>
                  </a:cubicBezTo>
                  <a:cubicBezTo>
                    <a:pt x="161" y="228"/>
                    <a:pt x="144" y="221"/>
                    <a:pt x="144" y="221"/>
                  </a:cubicBezTo>
                  <a:cubicBezTo>
                    <a:pt x="144" y="221"/>
                    <a:pt x="115" y="232"/>
                    <a:pt x="85" y="228"/>
                  </a:cubicBezTo>
                  <a:cubicBezTo>
                    <a:pt x="36" y="221"/>
                    <a:pt x="0" y="189"/>
                    <a:pt x="7" y="156"/>
                  </a:cubicBezTo>
                  <a:cubicBezTo>
                    <a:pt x="17" y="113"/>
                    <a:pt x="70" y="101"/>
                    <a:pt x="70" y="101"/>
                  </a:cubicBezTo>
                  <a:cubicBezTo>
                    <a:pt x="70" y="101"/>
                    <a:pt x="68" y="86"/>
                    <a:pt x="79" y="75"/>
                  </a:cubicBezTo>
                  <a:cubicBezTo>
                    <a:pt x="95" y="58"/>
                    <a:pt x="117" y="46"/>
                    <a:pt x="153" y="51"/>
                  </a:cubicBezTo>
                  <a:cubicBezTo>
                    <a:pt x="165" y="52"/>
                    <a:pt x="171" y="60"/>
                    <a:pt x="171" y="60"/>
                  </a:cubicBezTo>
                  <a:cubicBezTo>
                    <a:pt x="171" y="60"/>
                    <a:pt x="169" y="26"/>
                    <a:pt x="211" y="14"/>
                  </a:cubicBezTo>
                  <a:cubicBezTo>
                    <a:pt x="255" y="0"/>
                    <a:pt x="286" y="2"/>
                    <a:pt x="307" y="6"/>
                  </a:cubicBezTo>
                  <a:cubicBezTo>
                    <a:pt x="346" y="12"/>
                    <a:pt x="371" y="25"/>
                    <a:pt x="377" y="44"/>
                  </a:cubicBezTo>
                  <a:cubicBezTo>
                    <a:pt x="381" y="57"/>
                    <a:pt x="375" y="68"/>
                    <a:pt x="375" y="68"/>
                  </a:cubicBezTo>
                  <a:close/>
                </a:path>
              </a:pathLst>
            </a:custGeom>
            <a:solidFill>
              <a:srgbClr val="FFFFFF"/>
            </a:solidFill>
            <a:ln w="19050">
              <a:solidFill>
                <a:srgbClr val="666666"/>
              </a:solidFill>
              <a:round/>
              <a:headEnd/>
              <a:tailEnd/>
            </a:ln>
          </p:spPr>
          <p:txBody>
            <a:bodyPr anchor="ctr"/>
            <a:lstStyle/>
            <a:p>
              <a:pPr algn="ctr" defTabSz="1088776">
                <a:defRPr/>
              </a:pPr>
              <a:br>
                <a:rPr lang="en-US" sz="500" b="1" kern="0" dirty="0">
                  <a:solidFill>
                    <a:srgbClr val="000000"/>
                  </a:solidFill>
                  <a:latin typeface="Arial"/>
                  <a:ea typeface="Arial Unicode MS" pitchFamily="34" charset="-128"/>
                  <a:cs typeface="Arial"/>
                </a:rPr>
              </a:br>
              <a:r>
                <a:rPr lang="en-US" sz="600" kern="0" dirty="0">
                  <a:solidFill>
                    <a:srgbClr val="CCCCCC">
                      <a:lumMod val="50000"/>
                    </a:srgbClr>
                  </a:solidFill>
                  <a:latin typeface="Arial"/>
                  <a:ea typeface="Arial Unicode MS" pitchFamily="34" charset="-128"/>
                  <a:cs typeface="Arial"/>
                </a:rPr>
                <a:t>Non SAP </a:t>
              </a:r>
              <a:br>
                <a:rPr lang="en-US" sz="600" kern="0" dirty="0">
                  <a:solidFill>
                    <a:srgbClr val="CCCCCC">
                      <a:lumMod val="50000"/>
                    </a:srgbClr>
                  </a:solidFill>
                  <a:latin typeface="Arial"/>
                  <a:ea typeface="Arial Unicode MS" pitchFamily="34" charset="-128"/>
                  <a:cs typeface="Arial"/>
                </a:rPr>
              </a:br>
              <a:r>
                <a:rPr lang="en-US" sz="600" kern="0" dirty="0">
                  <a:solidFill>
                    <a:srgbClr val="CCCCCC">
                      <a:lumMod val="50000"/>
                    </a:srgbClr>
                  </a:solidFill>
                  <a:latin typeface="Arial"/>
                  <a:ea typeface="Arial Unicode MS" pitchFamily="34" charset="-128"/>
                  <a:cs typeface="Arial"/>
                </a:rPr>
                <a:t>Cloud Apps</a:t>
              </a:r>
            </a:p>
          </p:txBody>
        </p:sp>
        <p:sp>
          <p:nvSpPr>
            <p:cNvPr id="252" name="Rectangle 251">
              <a:extLst>
                <a:ext uri="{FF2B5EF4-FFF2-40B4-BE49-F238E27FC236}">
                  <a16:creationId xmlns:a16="http://schemas.microsoft.com/office/drawing/2014/main" id="{6AA69CA4-AFF6-46C1-B2E1-AA986FD0B793}"/>
                </a:ext>
              </a:extLst>
            </p:cNvPr>
            <p:cNvSpPr/>
            <p:nvPr/>
          </p:nvSpPr>
          <p:spPr bwMode="gray">
            <a:xfrm>
              <a:off x="2744893" y="2473650"/>
              <a:ext cx="915352" cy="189453"/>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Cloud2Cloud</a:t>
              </a:r>
            </a:p>
          </p:txBody>
        </p:sp>
        <p:sp>
          <p:nvSpPr>
            <p:cNvPr id="253" name="TextBox 45">
              <a:extLst>
                <a:ext uri="{FF2B5EF4-FFF2-40B4-BE49-F238E27FC236}">
                  <a16:creationId xmlns:a16="http://schemas.microsoft.com/office/drawing/2014/main" id="{F124E27F-17CD-446C-86EA-408A718472AB}"/>
                </a:ext>
              </a:extLst>
            </p:cNvPr>
            <p:cNvSpPr txBox="1">
              <a:spLocks noChangeArrowheads="1"/>
            </p:cNvSpPr>
            <p:nvPr/>
          </p:nvSpPr>
          <p:spPr bwMode="auto">
            <a:xfrm>
              <a:off x="489636" y="2114177"/>
              <a:ext cx="653682" cy="288147"/>
            </a:xfrm>
            <a:prstGeom prst="rect">
              <a:avLst/>
            </a:prstGeom>
            <a:noFill/>
            <a:ln w="9525">
              <a:noFill/>
              <a:miter lim="800000"/>
              <a:headEnd/>
              <a:tailEnd/>
            </a:ln>
          </p:spPr>
          <p:txBody>
            <a:bodyPr wrap="square" lIns="36000" tIns="36000" rIns="36000" bIns="36000">
              <a:spAutoFit/>
            </a:bodyPr>
            <a:lstStyle/>
            <a:p>
              <a:pPr algn="ctr" defTabSz="1088776">
                <a:buClr>
                  <a:srgbClr val="F0AB00"/>
                </a:buClr>
                <a:buSzPct val="80000"/>
                <a:buFont typeface="Wingdings" pitchFamily="2" charset="2"/>
                <a:buNone/>
                <a:defRPr/>
              </a:pPr>
              <a:r>
                <a:rPr lang="en-US" sz="700" kern="0" dirty="0">
                  <a:solidFill>
                    <a:srgbClr val="000000"/>
                  </a:solidFill>
                  <a:latin typeface="Arial"/>
                  <a:cs typeface="Arial"/>
                </a:rPr>
                <a:t>User-Centric Applications</a:t>
              </a:r>
            </a:p>
          </p:txBody>
        </p:sp>
        <p:cxnSp>
          <p:nvCxnSpPr>
            <p:cNvPr id="254" name="Straight Arrow Connector 18">
              <a:extLst>
                <a:ext uri="{FF2B5EF4-FFF2-40B4-BE49-F238E27FC236}">
                  <a16:creationId xmlns:a16="http://schemas.microsoft.com/office/drawing/2014/main" id="{45FC7D73-CC1C-45B8-852A-83E5FE487E0D}"/>
                </a:ext>
              </a:extLst>
            </p:cNvPr>
            <p:cNvCxnSpPr>
              <a:cxnSpLocks noChangeShapeType="1"/>
              <a:stCxn id="128" idx="1"/>
            </p:cNvCxnSpPr>
            <p:nvPr/>
          </p:nvCxnSpPr>
          <p:spPr bwMode="auto">
            <a:xfrm rot="10800000">
              <a:off x="2925135" y="3051267"/>
              <a:ext cx="620760" cy="177410"/>
            </a:xfrm>
            <a:prstGeom prst="bentConnector3">
              <a:avLst>
                <a:gd name="adj1" fmla="val 50000"/>
              </a:avLst>
            </a:prstGeom>
            <a:noFill/>
            <a:ln w="38100" algn="ctr">
              <a:solidFill>
                <a:srgbClr val="FFFFFF">
                  <a:lumMod val="50000"/>
                </a:srgbClr>
              </a:solidFill>
              <a:round/>
              <a:headEnd type="triangle" w="med" len="med"/>
              <a:tailEnd type="triangle" w="med" len="med"/>
            </a:ln>
          </p:spPr>
        </p:cxnSp>
        <p:cxnSp>
          <p:nvCxnSpPr>
            <p:cNvPr id="255" name="Straight Arrow Connector 18">
              <a:extLst>
                <a:ext uri="{FF2B5EF4-FFF2-40B4-BE49-F238E27FC236}">
                  <a16:creationId xmlns:a16="http://schemas.microsoft.com/office/drawing/2014/main" id="{D28D7BF6-F166-43CB-AAEF-2331F4E30E56}"/>
                </a:ext>
              </a:extLst>
            </p:cNvPr>
            <p:cNvCxnSpPr>
              <a:cxnSpLocks noChangeShapeType="1"/>
            </p:cNvCxnSpPr>
            <p:nvPr/>
          </p:nvCxnSpPr>
          <p:spPr bwMode="auto">
            <a:xfrm>
              <a:off x="4207579" y="3396396"/>
              <a:ext cx="0" cy="498990"/>
            </a:xfrm>
            <a:prstGeom prst="straightConnector1">
              <a:avLst/>
            </a:prstGeom>
            <a:noFill/>
            <a:ln w="38100" algn="ctr">
              <a:solidFill>
                <a:srgbClr val="FFFFFF">
                  <a:lumMod val="50000"/>
                </a:srgbClr>
              </a:solidFill>
              <a:round/>
              <a:headEnd type="triangle" w="med" len="med"/>
              <a:tailEnd type="triangle" w="med" len="med"/>
            </a:ln>
          </p:spPr>
        </p:cxnSp>
        <p:sp>
          <p:nvSpPr>
            <p:cNvPr id="256" name="Rectangle 255">
              <a:extLst>
                <a:ext uri="{FF2B5EF4-FFF2-40B4-BE49-F238E27FC236}">
                  <a16:creationId xmlns:a16="http://schemas.microsoft.com/office/drawing/2014/main" id="{F703078F-29DA-45BC-B61F-CF8DBAA782BC}"/>
                </a:ext>
              </a:extLst>
            </p:cNvPr>
            <p:cNvSpPr/>
            <p:nvPr/>
          </p:nvSpPr>
          <p:spPr>
            <a:xfrm>
              <a:off x="1930338"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lIns="36000" r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Business Suite</a:t>
              </a:r>
            </a:p>
          </p:txBody>
        </p:sp>
        <p:sp>
          <p:nvSpPr>
            <p:cNvPr id="257" name="Rectangle 256">
              <a:extLst>
                <a:ext uri="{FF2B5EF4-FFF2-40B4-BE49-F238E27FC236}">
                  <a16:creationId xmlns:a16="http://schemas.microsoft.com/office/drawing/2014/main" id="{EDDDA261-C083-463D-800B-8237BA26118E}"/>
                </a:ext>
              </a:extLst>
            </p:cNvPr>
            <p:cNvSpPr/>
            <p:nvPr/>
          </p:nvSpPr>
          <p:spPr>
            <a:xfrm>
              <a:off x="2812878"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sp>
          <p:nvSpPr>
            <p:cNvPr id="258" name="Rectangle 257">
              <a:extLst>
                <a:ext uri="{FF2B5EF4-FFF2-40B4-BE49-F238E27FC236}">
                  <a16:creationId xmlns:a16="http://schemas.microsoft.com/office/drawing/2014/main" id="{0BC1FF96-9F94-4D4A-8869-55881AC20EBD}"/>
                </a:ext>
              </a:extLst>
            </p:cNvPr>
            <p:cNvSpPr/>
            <p:nvPr/>
          </p:nvSpPr>
          <p:spPr>
            <a:xfrm>
              <a:off x="3849345"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Non</a:t>
              </a:r>
              <a:b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b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SAP</a:t>
              </a:r>
            </a:p>
          </p:txBody>
        </p:sp>
        <p:sp>
          <p:nvSpPr>
            <p:cNvPr id="259" name="Oval 258">
              <a:extLst>
                <a:ext uri="{FF2B5EF4-FFF2-40B4-BE49-F238E27FC236}">
                  <a16:creationId xmlns:a16="http://schemas.microsoft.com/office/drawing/2014/main" id="{6547F191-C9E2-4C08-B00D-4AE9CB0BA3CF}"/>
                </a:ext>
              </a:extLst>
            </p:cNvPr>
            <p:cNvSpPr/>
            <p:nvPr/>
          </p:nvSpPr>
          <p:spPr bwMode="gray">
            <a:xfrm rot="16200000">
              <a:off x="654790" y="4144037"/>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60" name="Oval 259">
              <a:extLst>
                <a:ext uri="{FF2B5EF4-FFF2-40B4-BE49-F238E27FC236}">
                  <a16:creationId xmlns:a16="http://schemas.microsoft.com/office/drawing/2014/main" id="{E98C3F6C-27D3-4CC9-B7B4-16BB1E3C7705}"/>
                </a:ext>
              </a:extLst>
            </p:cNvPr>
            <p:cNvSpPr/>
            <p:nvPr/>
          </p:nvSpPr>
          <p:spPr bwMode="gray">
            <a:xfrm rot="16200000">
              <a:off x="5344039" y="3644253"/>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61" name="Oval 260">
              <a:extLst>
                <a:ext uri="{FF2B5EF4-FFF2-40B4-BE49-F238E27FC236}">
                  <a16:creationId xmlns:a16="http://schemas.microsoft.com/office/drawing/2014/main" id="{5C8CAC3F-6F3D-46E1-A399-1A48C39A7897}"/>
                </a:ext>
              </a:extLst>
            </p:cNvPr>
            <p:cNvSpPr/>
            <p:nvPr/>
          </p:nvSpPr>
          <p:spPr bwMode="gray">
            <a:xfrm rot="16200000">
              <a:off x="5344039" y="3197900"/>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62" name="Oval 261">
              <a:extLst>
                <a:ext uri="{FF2B5EF4-FFF2-40B4-BE49-F238E27FC236}">
                  <a16:creationId xmlns:a16="http://schemas.microsoft.com/office/drawing/2014/main" id="{2C13D6D5-2F2E-4AE7-94A2-7EDD610D92F4}"/>
                </a:ext>
              </a:extLst>
            </p:cNvPr>
            <p:cNvSpPr/>
            <p:nvPr/>
          </p:nvSpPr>
          <p:spPr bwMode="gray">
            <a:xfrm rot="16200000">
              <a:off x="5344039" y="2751546"/>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63" name="Oval 262">
              <a:extLst>
                <a:ext uri="{FF2B5EF4-FFF2-40B4-BE49-F238E27FC236}">
                  <a16:creationId xmlns:a16="http://schemas.microsoft.com/office/drawing/2014/main" id="{300B9BFF-CAFB-426D-90C4-4AB4F6824DDE}"/>
                </a:ext>
              </a:extLst>
            </p:cNvPr>
            <p:cNvSpPr/>
            <p:nvPr/>
          </p:nvSpPr>
          <p:spPr bwMode="gray">
            <a:xfrm rot="16200000">
              <a:off x="5344039" y="4090608"/>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64" name="TextBox 263">
              <a:extLst>
                <a:ext uri="{FF2B5EF4-FFF2-40B4-BE49-F238E27FC236}">
                  <a16:creationId xmlns:a16="http://schemas.microsoft.com/office/drawing/2014/main" id="{EF2C3705-2136-490E-B3EF-A6B9510F6079}"/>
                </a:ext>
              </a:extLst>
            </p:cNvPr>
            <p:cNvSpPr txBox="1"/>
            <p:nvPr/>
          </p:nvSpPr>
          <p:spPr>
            <a:xfrm>
              <a:off x="2658527" y="2565585"/>
              <a:ext cx="509440" cy="276291"/>
            </a:xfrm>
            <a:prstGeom prst="rect">
              <a:avLst/>
            </a:prstGeom>
            <a:noFill/>
          </p:spPr>
          <p:txBody>
            <a:bodyPr wrap="square" rtlCol="0">
              <a:spAutoFit/>
            </a:bodyPr>
            <a:lstStyle/>
            <a:p>
              <a:pPr defTabSz="1088776"/>
              <a:r>
                <a:rPr lang="en-US" sz="1200" dirty="0">
                  <a:solidFill>
                    <a:srgbClr val="000000"/>
                  </a:solidFill>
                  <a:latin typeface="Arial" panose="020B0604020202020204" pitchFamily="34" charset="0"/>
                  <a:cs typeface="Arial" panose="020B0604020202020204" pitchFamily="34" charset="0"/>
                </a:rPr>
                <a:t>…</a:t>
              </a:r>
            </a:p>
          </p:txBody>
        </p:sp>
        <p:sp>
          <p:nvSpPr>
            <p:cNvPr id="265" name="TextBox 264">
              <a:extLst>
                <a:ext uri="{FF2B5EF4-FFF2-40B4-BE49-F238E27FC236}">
                  <a16:creationId xmlns:a16="http://schemas.microsoft.com/office/drawing/2014/main" id="{23BD1323-2204-46E8-9F42-9187E8E511F6}"/>
                </a:ext>
              </a:extLst>
            </p:cNvPr>
            <p:cNvSpPr txBox="1"/>
            <p:nvPr/>
          </p:nvSpPr>
          <p:spPr>
            <a:xfrm>
              <a:off x="2225278" y="2747039"/>
              <a:ext cx="655254" cy="199544"/>
            </a:xfrm>
            <a:prstGeom prst="rect">
              <a:avLst/>
            </a:prstGeom>
            <a:noFill/>
          </p:spPr>
          <p:txBody>
            <a:bodyPr wrap="square" rtlCol="0">
              <a:spAutoFit/>
            </a:bodyPr>
            <a:lstStyle/>
            <a:p>
              <a:pPr defTabSz="1088776"/>
              <a:r>
                <a:rPr lang="en-US" sz="700" dirty="0">
                  <a:solidFill>
                    <a:srgbClr val="000000">
                      <a:lumMod val="65000"/>
                      <a:lumOff val="35000"/>
                    </a:srgbClr>
                  </a:solidFill>
                  <a:latin typeface="Arial" panose="020B0604020202020204" pitchFamily="34" charset="0"/>
                  <a:cs typeface="Arial" panose="020B0604020202020204" pitchFamily="34" charset="0"/>
                </a:rPr>
                <a:t>C/4 HANA</a:t>
              </a:r>
            </a:p>
          </p:txBody>
        </p:sp>
        <p:pic>
          <p:nvPicPr>
            <p:cNvPr id="266" name="Picture 265">
              <a:extLst>
                <a:ext uri="{FF2B5EF4-FFF2-40B4-BE49-F238E27FC236}">
                  <a16:creationId xmlns:a16="http://schemas.microsoft.com/office/drawing/2014/main" id="{D80577A7-1E3D-4DC3-BCEC-90BEF7CF8792}"/>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2853628" y="4350900"/>
              <a:ext cx="441765" cy="81004"/>
            </a:xfrm>
            <a:prstGeom prst="rect">
              <a:avLst/>
            </a:prstGeom>
            <a:solidFill>
              <a:srgbClr val="FFFFFF"/>
            </a:solidFill>
            <a:ln>
              <a:solidFill>
                <a:srgbClr val="FFFFFF"/>
              </a:solidFill>
            </a:ln>
          </p:spPr>
        </p:pic>
        <p:pic>
          <p:nvPicPr>
            <p:cNvPr id="267" name="Picture 266">
              <a:extLst>
                <a:ext uri="{FF2B5EF4-FFF2-40B4-BE49-F238E27FC236}">
                  <a16:creationId xmlns:a16="http://schemas.microsoft.com/office/drawing/2014/main" id="{293D434B-1260-470F-A407-BC3B06B2DCD3}"/>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1962709" y="3010787"/>
              <a:ext cx="441765" cy="81004"/>
            </a:xfrm>
            <a:prstGeom prst="rect">
              <a:avLst/>
            </a:prstGeom>
            <a:solidFill>
              <a:srgbClr val="FFFFFF"/>
            </a:solidFill>
            <a:ln>
              <a:solidFill>
                <a:srgbClr val="FFFFFF"/>
              </a:solidFill>
            </a:ln>
          </p:spPr>
        </p:pic>
        <p:pic>
          <p:nvPicPr>
            <p:cNvPr id="268" name="Picture 267" descr="SAP_grad_R_pref.png">
              <a:extLst>
                <a:ext uri="{FF2B5EF4-FFF2-40B4-BE49-F238E27FC236}">
                  <a16:creationId xmlns:a16="http://schemas.microsoft.com/office/drawing/2014/main" id="{7BAE68A1-A2F0-4A8B-872D-9A49631168D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08366" y="3941916"/>
              <a:ext cx="444929" cy="239248"/>
            </a:xfrm>
            <a:prstGeom prst="rect">
              <a:avLst/>
            </a:prstGeom>
            <a:noFill/>
            <a:ln>
              <a:noFill/>
            </a:ln>
          </p:spPr>
        </p:pic>
        <p:pic>
          <p:nvPicPr>
            <p:cNvPr id="269" name="Picture 268" descr="SAP_grad_R_pref.png">
              <a:extLst>
                <a:ext uri="{FF2B5EF4-FFF2-40B4-BE49-F238E27FC236}">
                  <a16:creationId xmlns:a16="http://schemas.microsoft.com/office/drawing/2014/main" id="{029F40CB-3321-4452-AC0F-6906AEB0A1B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92164" y="2170050"/>
              <a:ext cx="444929" cy="239248"/>
            </a:xfrm>
            <a:prstGeom prst="rect">
              <a:avLst/>
            </a:prstGeom>
            <a:noFill/>
            <a:ln>
              <a:noFill/>
            </a:ln>
          </p:spPr>
        </p:pic>
        <p:sp>
          <p:nvSpPr>
            <p:cNvPr id="270" name="Rectangle 269">
              <a:extLst>
                <a:ext uri="{FF2B5EF4-FFF2-40B4-BE49-F238E27FC236}">
                  <a16:creationId xmlns:a16="http://schemas.microsoft.com/office/drawing/2014/main" id="{F077BFDE-8629-4678-9C30-DE8FB5C1824F}"/>
                </a:ext>
              </a:extLst>
            </p:cNvPr>
            <p:cNvSpPr/>
            <p:nvPr/>
          </p:nvSpPr>
          <p:spPr bwMode="gray">
            <a:xfrm>
              <a:off x="2672338" y="5233801"/>
              <a:ext cx="971025" cy="633722"/>
            </a:xfrm>
            <a:prstGeom prst="rect">
              <a:avLst/>
            </a:prstGeom>
            <a:solidFill>
              <a:srgbClr val="0076CB"/>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User Integration</a:t>
              </a:r>
            </a:p>
          </p:txBody>
        </p:sp>
        <p:sp>
          <p:nvSpPr>
            <p:cNvPr id="271" name="Rectangle 270">
              <a:extLst>
                <a:ext uri="{FF2B5EF4-FFF2-40B4-BE49-F238E27FC236}">
                  <a16:creationId xmlns:a16="http://schemas.microsoft.com/office/drawing/2014/main" id="{84B76AA2-1149-47D1-91D9-3F0472C7837A}"/>
                </a:ext>
              </a:extLst>
            </p:cNvPr>
            <p:cNvSpPr/>
            <p:nvPr/>
          </p:nvSpPr>
          <p:spPr bwMode="gray">
            <a:xfrm>
              <a:off x="1580023"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Data </a:t>
              </a:r>
              <a:br>
                <a:rPr lang="en-US" sz="1200" kern="0" dirty="0">
                  <a:solidFill>
                    <a:srgbClr val="FFFFFF"/>
                  </a:solidFill>
                  <a:latin typeface="Arial" panose="020B0604020202020204" pitchFamily="34" charset="0"/>
                  <a:cs typeface="Arial" panose="020B0604020202020204" pitchFamily="34" charset="0"/>
                </a:rPr>
              </a:br>
              <a:r>
                <a:rPr lang="en-US" sz="1200" kern="0" dirty="0">
                  <a:solidFill>
                    <a:srgbClr val="FFFFFF"/>
                  </a:solidFill>
                  <a:latin typeface="Arial" panose="020B0604020202020204" pitchFamily="34" charset="0"/>
                  <a:cs typeface="Arial" panose="020B0604020202020204" pitchFamily="34" charset="0"/>
                </a:rPr>
                <a:t>Integration</a:t>
              </a:r>
            </a:p>
          </p:txBody>
        </p:sp>
        <p:sp>
          <p:nvSpPr>
            <p:cNvPr id="272" name="Rectangle 271">
              <a:extLst>
                <a:ext uri="{FF2B5EF4-FFF2-40B4-BE49-F238E27FC236}">
                  <a16:creationId xmlns:a16="http://schemas.microsoft.com/office/drawing/2014/main" id="{EA612AD6-C824-4253-8C7C-8BFB0F88B786}"/>
                </a:ext>
              </a:extLst>
            </p:cNvPr>
            <p:cNvSpPr/>
            <p:nvPr/>
          </p:nvSpPr>
          <p:spPr bwMode="gray">
            <a:xfrm>
              <a:off x="3764653"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Thing</a:t>
              </a:r>
              <a:br>
                <a:rPr lang="en-US" sz="1200" kern="0" dirty="0">
                  <a:solidFill>
                    <a:srgbClr val="FFFFFF"/>
                  </a:solidFill>
                  <a:latin typeface="Arial" panose="020B0604020202020204" pitchFamily="34" charset="0"/>
                  <a:cs typeface="Arial" panose="020B0604020202020204" pitchFamily="34" charset="0"/>
                </a:rPr>
              </a:br>
              <a:r>
                <a:rPr lang="en-US" sz="1200" kern="0" dirty="0">
                  <a:solidFill>
                    <a:srgbClr val="FFFFFF"/>
                  </a:solidFill>
                  <a:latin typeface="Arial" panose="020B0604020202020204" pitchFamily="34" charset="0"/>
                  <a:cs typeface="Arial" panose="020B0604020202020204" pitchFamily="34" charset="0"/>
                </a:rPr>
                <a:t>Integration</a:t>
              </a:r>
            </a:p>
          </p:txBody>
        </p:sp>
        <p:sp>
          <p:nvSpPr>
            <p:cNvPr id="273" name="Rectangle 272">
              <a:extLst>
                <a:ext uri="{FF2B5EF4-FFF2-40B4-BE49-F238E27FC236}">
                  <a16:creationId xmlns:a16="http://schemas.microsoft.com/office/drawing/2014/main" id="{637C1DFA-ABF9-44D7-9C04-A67BB49641C5}"/>
                </a:ext>
              </a:extLst>
            </p:cNvPr>
            <p:cNvSpPr/>
            <p:nvPr/>
          </p:nvSpPr>
          <p:spPr bwMode="gray">
            <a:xfrm>
              <a:off x="4856967"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Cross Use Cases</a:t>
              </a:r>
            </a:p>
          </p:txBody>
        </p:sp>
        <p:cxnSp>
          <p:nvCxnSpPr>
            <p:cNvPr id="274" name="Straight Arrow Connector 18">
              <a:extLst>
                <a:ext uri="{FF2B5EF4-FFF2-40B4-BE49-F238E27FC236}">
                  <a16:creationId xmlns:a16="http://schemas.microsoft.com/office/drawing/2014/main" id="{68B55F41-6416-40B6-A94F-606FD9EDE578}"/>
                </a:ext>
              </a:extLst>
            </p:cNvPr>
            <p:cNvCxnSpPr>
              <a:cxnSpLocks noChangeShapeType="1"/>
            </p:cNvCxnSpPr>
            <p:nvPr/>
          </p:nvCxnSpPr>
          <p:spPr bwMode="auto">
            <a:xfrm>
              <a:off x="2330486" y="3395683"/>
              <a:ext cx="0" cy="492543"/>
            </a:xfrm>
            <a:prstGeom prst="straightConnector1">
              <a:avLst/>
            </a:prstGeom>
            <a:noFill/>
            <a:ln w="38100" algn="ctr">
              <a:solidFill>
                <a:srgbClr val="FFFFFF">
                  <a:lumMod val="50000"/>
                </a:srgbClr>
              </a:solidFill>
              <a:round/>
              <a:headEnd type="triangle" w="med" len="med"/>
              <a:tailEnd type="triangle" w="med" len="med"/>
            </a:ln>
          </p:spPr>
        </p:cxnSp>
        <p:cxnSp>
          <p:nvCxnSpPr>
            <p:cNvPr id="275" name="Straight Arrow Connector 18">
              <a:extLst>
                <a:ext uri="{FF2B5EF4-FFF2-40B4-BE49-F238E27FC236}">
                  <a16:creationId xmlns:a16="http://schemas.microsoft.com/office/drawing/2014/main" id="{2D06BA58-4BFA-42A8-BC37-DC10E1D4A4D4}"/>
                </a:ext>
              </a:extLst>
            </p:cNvPr>
            <p:cNvCxnSpPr>
              <a:cxnSpLocks noChangeShapeType="1"/>
            </p:cNvCxnSpPr>
            <p:nvPr/>
          </p:nvCxnSpPr>
          <p:spPr bwMode="auto">
            <a:xfrm flipH="1">
              <a:off x="2892385" y="2810396"/>
              <a:ext cx="767860" cy="0"/>
            </a:xfrm>
            <a:prstGeom prst="straightConnector1">
              <a:avLst/>
            </a:prstGeom>
            <a:noFill/>
            <a:ln w="38100" algn="ctr">
              <a:solidFill>
                <a:srgbClr val="FFFFFF">
                  <a:lumMod val="50000"/>
                </a:srgbClr>
              </a:solidFill>
              <a:round/>
              <a:headEnd type="triangle" w="med" len="med"/>
              <a:tailEnd type="triangle" w="med" len="med"/>
            </a:ln>
          </p:spPr>
        </p:cxnSp>
        <p:sp>
          <p:nvSpPr>
            <p:cNvPr id="276" name="Rectangle 275">
              <a:extLst>
                <a:ext uri="{FF2B5EF4-FFF2-40B4-BE49-F238E27FC236}">
                  <a16:creationId xmlns:a16="http://schemas.microsoft.com/office/drawing/2014/main" id="{3812F36B-92A8-4659-8EFC-A9E6B762D00B}"/>
                </a:ext>
              </a:extLst>
            </p:cNvPr>
            <p:cNvSpPr/>
            <p:nvPr/>
          </p:nvSpPr>
          <p:spPr bwMode="gray">
            <a:xfrm>
              <a:off x="487708"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Process Integration</a:t>
              </a:r>
            </a:p>
          </p:txBody>
        </p:sp>
        <p:grpSp>
          <p:nvGrpSpPr>
            <p:cNvPr id="277" name="Group 276">
              <a:extLst>
                <a:ext uri="{FF2B5EF4-FFF2-40B4-BE49-F238E27FC236}">
                  <a16:creationId xmlns:a16="http://schemas.microsoft.com/office/drawing/2014/main" id="{2FFFFE7E-A978-437D-B9BF-5375E5513060}"/>
                </a:ext>
              </a:extLst>
            </p:cNvPr>
            <p:cNvGrpSpPr/>
            <p:nvPr/>
          </p:nvGrpSpPr>
          <p:grpSpPr>
            <a:xfrm>
              <a:off x="487708" y="2472384"/>
              <a:ext cx="4093471" cy="3392842"/>
              <a:chOff x="487708" y="2472384"/>
              <a:chExt cx="4093471" cy="3392842"/>
            </a:xfrm>
          </p:grpSpPr>
          <p:grpSp>
            <p:nvGrpSpPr>
              <p:cNvPr id="286" name="Group 285">
                <a:extLst>
                  <a:ext uri="{FF2B5EF4-FFF2-40B4-BE49-F238E27FC236}">
                    <a16:creationId xmlns:a16="http://schemas.microsoft.com/office/drawing/2014/main" id="{56EC366B-7B7B-42BC-AE6C-616CE833D965}"/>
                  </a:ext>
                </a:extLst>
              </p:cNvPr>
              <p:cNvGrpSpPr/>
              <p:nvPr/>
            </p:nvGrpSpPr>
            <p:grpSpPr>
              <a:xfrm>
                <a:off x="2332199" y="2472384"/>
                <a:ext cx="2248980" cy="1423002"/>
                <a:chOff x="2332199" y="2472384"/>
                <a:chExt cx="2248980" cy="1423002"/>
              </a:xfrm>
            </p:grpSpPr>
            <p:sp>
              <p:nvSpPr>
                <p:cNvPr id="288" name="Rectangle 287">
                  <a:extLst>
                    <a:ext uri="{FF2B5EF4-FFF2-40B4-BE49-F238E27FC236}">
                      <a16:creationId xmlns:a16="http://schemas.microsoft.com/office/drawing/2014/main" id="{A9B30CBF-71FE-41A0-96D3-849FFFC4902E}"/>
                    </a:ext>
                  </a:extLst>
                </p:cNvPr>
                <p:cNvSpPr/>
                <p:nvPr/>
              </p:nvSpPr>
              <p:spPr bwMode="gray">
                <a:xfrm>
                  <a:off x="2746740" y="2472384"/>
                  <a:ext cx="915352" cy="189453"/>
                </a:xfrm>
                <a:prstGeom prst="rect">
                  <a:avLst/>
                </a:prstGeom>
                <a:solidFill>
                  <a:schemeClr val="bg1">
                    <a:lumMod val="50000"/>
                  </a:scheme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Cloud2Cloud</a:t>
                  </a:r>
                </a:p>
              </p:txBody>
            </p:sp>
            <p:sp>
              <p:nvSpPr>
                <p:cNvPr id="289" name="Rectangle 288">
                  <a:extLst>
                    <a:ext uri="{FF2B5EF4-FFF2-40B4-BE49-F238E27FC236}">
                      <a16:creationId xmlns:a16="http://schemas.microsoft.com/office/drawing/2014/main" id="{8A899BB0-3271-4A56-A3A6-C5370F7A7D99}"/>
                    </a:ext>
                  </a:extLst>
                </p:cNvPr>
                <p:cNvSpPr/>
                <p:nvPr/>
              </p:nvSpPr>
              <p:spPr bwMode="gray">
                <a:xfrm>
                  <a:off x="2403813" y="3517769"/>
                  <a:ext cx="1127818" cy="221018"/>
                </a:xfrm>
                <a:prstGeom prst="rect">
                  <a:avLst/>
                </a:prstGeom>
                <a:solidFill>
                  <a:schemeClr val="bg1">
                    <a:lumMod val="50000"/>
                  </a:scheme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OnPremise2Cloud</a:t>
                  </a:r>
                </a:p>
              </p:txBody>
            </p:sp>
            <p:sp>
              <p:nvSpPr>
                <p:cNvPr id="290" name="Rectangle 289">
                  <a:extLst>
                    <a:ext uri="{FF2B5EF4-FFF2-40B4-BE49-F238E27FC236}">
                      <a16:creationId xmlns:a16="http://schemas.microsoft.com/office/drawing/2014/main" id="{EBF503C3-791F-4BC9-9CB0-CA0535F1C265}"/>
                    </a:ext>
                  </a:extLst>
                </p:cNvPr>
                <p:cNvSpPr/>
                <p:nvPr/>
              </p:nvSpPr>
              <p:spPr bwMode="gray">
                <a:xfrm>
                  <a:off x="3753035" y="3518387"/>
                  <a:ext cx="325094" cy="221848"/>
                </a:xfrm>
                <a:prstGeom prst="rect">
                  <a:avLst/>
                </a:prstGeom>
                <a:solidFill>
                  <a:schemeClr val="bg1">
                    <a:lumMod val="50000"/>
                  </a:scheme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B2B</a:t>
                  </a:r>
                </a:p>
              </p:txBody>
            </p:sp>
            <p:sp>
              <p:nvSpPr>
                <p:cNvPr id="291" name="Rectangle 290">
                  <a:extLst>
                    <a:ext uri="{FF2B5EF4-FFF2-40B4-BE49-F238E27FC236}">
                      <a16:creationId xmlns:a16="http://schemas.microsoft.com/office/drawing/2014/main" id="{C624EE78-4765-449A-8B93-81867C36C199}"/>
                    </a:ext>
                  </a:extLst>
                </p:cNvPr>
                <p:cNvSpPr/>
                <p:nvPr/>
              </p:nvSpPr>
              <p:spPr bwMode="gray">
                <a:xfrm>
                  <a:off x="4256085" y="3519297"/>
                  <a:ext cx="325094" cy="213496"/>
                </a:xfrm>
                <a:prstGeom prst="rect">
                  <a:avLst/>
                </a:prstGeom>
                <a:solidFill>
                  <a:schemeClr val="bg1">
                    <a:lumMod val="50000"/>
                  </a:scheme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B2G</a:t>
                  </a:r>
                </a:p>
              </p:txBody>
            </p:sp>
            <p:cxnSp>
              <p:nvCxnSpPr>
                <p:cNvPr id="292" name="Straight Arrow Connector 18">
                  <a:extLst>
                    <a:ext uri="{FF2B5EF4-FFF2-40B4-BE49-F238E27FC236}">
                      <a16:creationId xmlns:a16="http://schemas.microsoft.com/office/drawing/2014/main" id="{B0DF7864-36F8-4D6A-B57A-6AC33FE30149}"/>
                    </a:ext>
                  </a:extLst>
                </p:cNvPr>
                <p:cNvCxnSpPr>
                  <a:cxnSpLocks noChangeShapeType="1"/>
                </p:cNvCxnSpPr>
                <p:nvPr/>
              </p:nvCxnSpPr>
              <p:spPr bwMode="auto">
                <a:xfrm>
                  <a:off x="3690523" y="3396396"/>
                  <a:ext cx="0" cy="498990"/>
                </a:xfrm>
                <a:prstGeom prst="straightConnector1">
                  <a:avLst/>
                </a:prstGeom>
                <a:noFill/>
                <a:ln w="38100" algn="ctr">
                  <a:solidFill>
                    <a:schemeClr val="bg1">
                      <a:lumMod val="50000"/>
                    </a:schemeClr>
                  </a:solidFill>
                  <a:round/>
                  <a:headEnd type="triangle" w="med" len="med"/>
                  <a:tailEnd type="triangle" w="med" len="med"/>
                </a:ln>
              </p:spPr>
            </p:cxnSp>
            <p:cxnSp>
              <p:nvCxnSpPr>
                <p:cNvPr id="293" name="Straight Arrow Connector 18">
                  <a:extLst>
                    <a:ext uri="{FF2B5EF4-FFF2-40B4-BE49-F238E27FC236}">
                      <a16:creationId xmlns:a16="http://schemas.microsoft.com/office/drawing/2014/main" id="{A07AD524-6647-4C55-8A46-A3E23A0C921E}"/>
                    </a:ext>
                  </a:extLst>
                </p:cNvPr>
                <p:cNvCxnSpPr>
                  <a:cxnSpLocks noChangeShapeType="1"/>
                </p:cNvCxnSpPr>
                <p:nvPr/>
              </p:nvCxnSpPr>
              <p:spPr bwMode="auto">
                <a:xfrm>
                  <a:off x="4206378" y="3396396"/>
                  <a:ext cx="0" cy="498990"/>
                </a:xfrm>
                <a:prstGeom prst="straightConnector1">
                  <a:avLst/>
                </a:prstGeom>
                <a:noFill/>
                <a:ln w="38100" algn="ctr">
                  <a:solidFill>
                    <a:schemeClr val="bg1">
                      <a:lumMod val="50000"/>
                    </a:schemeClr>
                  </a:solidFill>
                  <a:round/>
                  <a:headEnd type="triangle" w="med" len="med"/>
                  <a:tailEnd type="triangle" w="med" len="med"/>
                </a:ln>
              </p:spPr>
            </p:cxnSp>
            <p:cxnSp>
              <p:nvCxnSpPr>
                <p:cNvPr id="294" name="Straight Arrow Connector 18">
                  <a:extLst>
                    <a:ext uri="{FF2B5EF4-FFF2-40B4-BE49-F238E27FC236}">
                      <a16:creationId xmlns:a16="http://schemas.microsoft.com/office/drawing/2014/main" id="{2FDD5103-3D65-47F2-836B-5E4417C4092A}"/>
                    </a:ext>
                  </a:extLst>
                </p:cNvPr>
                <p:cNvCxnSpPr>
                  <a:cxnSpLocks noChangeShapeType="1"/>
                </p:cNvCxnSpPr>
                <p:nvPr/>
              </p:nvCxnSpPr>
              <p:spPr bwMode="auto">
                <a:xfrm rot="10800000">
                  <a:off x="2925369" y="3055063"/>
                  <a:ext cx="620760" cy="177410"/>
                </a:xfrm>
                <a:prstGeom prst="bentConnector3">
                  <a:avLst>
                    <a:gd name="adj1" fmla="val 50000"/>
                  </a:avLst>
                </a:prstGeom>
                <a:noFill/>
                <a:ln w="38100" algn="ctr">
                  <a:solidFill>
                    <a:schemeClr val="bg1">
                      <a:lumMod val="50000"/>
                    </a:schemeClr>
                  </a:solidFill>
                  <a:round/>
                  <a:headEnd type="triangle" w="med" len="med"/>
                  <a:tailEnd type="triangle" w="med" len="med"/>
                </a:ln>
              </p:spPr>
            </p:cxnSp>
            <p:cxnSp>
              <p:nvCxnSpPr>
                <p:cNvPr id="295" name="Straight Arrow Connector 18">
                  <a:extLst>
                    <a:ext uri="{FF2B5EF4-FFF2-40B4-BE49-F238E27FC236}">
                      <a16:creationId xmlns:a16="http://schemas.microsoft.com/office/drawing/2014/main" id="{8751E606-4D1D-427C-A5D3-417E020D0DB1}"/>
                    </a:ext>
                  </a:extLst>
                </p:cNvPr>
                <p:cNvCxnSpPr>
                  <a:cxnSpLocks noChangeShapeType="1"/>
                </p:cNvCxnSpPr>
                <p:nvPr/>
              </p:nvCxnSpPr>
              <p:spPr bwMode="auto">
                <a:xfrm>
                  <a:off x="2332199" y="3395683"/>
                  <a:ext cx="0" cy="492543"/>
                </a:xfrm>
                <a:prstGeom prst="straightConnector1">
                  <a:avLst/>
                </a:prstGeom>
                <a:noFill/>
                <a:ln w="38100" algn="ctr">
                  <a:solidFill>
                    <a:schemeClr val="bg1">
                      <a:lumMod val="50000"/>
                    </a:schemeClr>
                  </a:solidFill>
                  <a:round/>
                  <a:headEnd type="triangle" w="med" len="med"/>
                  <a:tailEnd type="triangle" w="med" len="med"/>
                </a:ln>
              </p:spPr>
            </p:cxnSp>
            <p:cxnSp>
              <p:nvCxnSpPr>
                <p:cNvPr id="296" name="Straight Arrow Connector 18">
                  <a:extLst>
                    <a:ext uri="{FF2B5EF4-FFF2-40B4-BE49-F238E27FC236}">
                      <a16:creationId xmlns:a16="http://schemas.microsoft.com/office/drawing/2014/main" id="{E29F4AB6-8B6E-4D31-A49F-95C163606D29}"/>
                    </a:ext>
                  </a:extLst>
                </p:cNvPr>
                <p:cNvCxnSpPr>
                  <a:cxnSpLocks noChangeShapeType="1"/>
                </p:cNvCxnSpPr>
                <p:nvPr/>
              </p:nvCxnSpPr>
              <p:spPr bwMode="auto">
                <a:xfrm flipH="1">
                  <a:off x="2892385" y="2812340"/>
                  <a:ext cx="767860" cy="0"/>
                </a:xfrm>
                <a:prstGeom prst="straightConnector1">
                  <a:avLst/>
                </a:prstGeom>
                <a:noFill/>
                <a:ln w="38100" algn="ctr">
                  <a:solidFill>
                    <a:schemeClr val="bg1">
                      <a:lumMod val="50000"/>
                    </a:schemeClr>
                  </a:solidFill>
                  <a:round/>
                  <a:headEnd type="triangle" w="med" len="med"/>
                  <a:tailEnd type="triangle" w="med" len="med"/>
                </a:ln>
              </p:spPr>
            </p:cxnSp>
          </p:grpSp>
          <p:sp>
            <p:nvSpPr>
              <p:cNvPr id="287" name="Rectangle 286">
                <a:extLst>
                  <a:ext uri="{FF2B5EF4-FFF2-40B4-BE49-F238E27FC236}">
                    <a16:creationId xmlns:a16="http://schemas.microsoft.com/office/drawing/2014/main" id="{4BAC6AE8-D27D-44B3-BC5C-BEFAB313F63E}"/>
                  </a:ext>
                </a:extLst>
              </p:cNvPr>
              <p:cNvSpPr/>
              <p:nvPr/>
            </p:nvSpPr>
            <p:spPr bwMode="gray">
              <a:xfrm>
                <a:off x="487708" y="5231504"/>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Process Integration</a:t>
                </a:r>
              </a:p>
            </p:txBody>
          </p:sp>
        </p:grpSp>
        <p:pic>
          <p:nvPicPr>
            <p:cNvPr id="278" name="Picture 277">
              <a:extLst>
                <a:ext uri="{FF2B5EF4-FFF2-40B4-BE49-F238E27FC236}">
                  <a16:creationId xmlns:a16="http://schemas.microsoft.com/office/drawing/2014/main" id="{DD517729-AE15-4132-9BC8-ED3F14A5DFDF}"/>
                </a:ext>
              </a:extLst>
            </p:cNvPr>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683798" y="3250506"/>
              <a:ext cx="277070" cy="277070"/>
            </a:xfrm>
            <a:prstGeom prst="rect">
              <a:avLst/>
            </a:prstGeom>
          </p:spPr>
        </p:pic>
        <p:pic>
          <p:nvPicPr>
            <p:cNvPr id="279" name="Picture 278">
              <a:extLst>
                <a:ext uri="{FF2B5EF4-FFF2-40B4-BE49-F238E27FC236}">
                  <a16:creationId xmlns:a16="http://schemas.microsoft.com/office/drawing/2014/main" id="{B141F6C6-ADCC-4344-A44D-2459FCD9C291}"/>
                </a:ext>
              </a:extLst>
            </p:cNvPr>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683798" y="2779368"/>
              <a:ext cx="296480" cy="296480"/>
            </a:xfrm>
            <a:prstGeom prst="rect">
              <a:avLst/>
            </a:prstGeom>
          </p:spPr>
        </p:pic>
        <p:pic>
          <p:nvPicPr>
            <p:cNvPr id="280" name="Picture 279">
              <a:extLst>
                <a:ext uri="{FF2B5EF4-FFF2-40B4-BE49-F238E27FC236}">
                  <a16:creationId xmlns:a16="http://schemas.microsoft.com/office/drawing/2014/main" id="{752212BE-90E5-45D8-A9AE-49495CBA6D0F}"/>
                </a:ext>
              </a:extLst>
            </p:cNvPr>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rot="5400000">
              <a:off x="686811" y="3712554"/>
              <a:ext cx="274850" cy="274850"/>
            </a:xfrm>
            <a:prstGeom prst="rect">
              <a:avLst/>
            </a:prstGeom>
          </p:spPr>
        </p:pic>
        <p:pic>
          <p:nvPicPr>
            <p:cNvPr id="281" name="Picture 280">
              <a:extLst>
                <a:ext uri="{FF2B5EF4-FFF2-40B4-BE49-F238E27FC236}">
                  <a16:creationId xmlns:a16="http://schemas.microsoft.com/office/drawing/2014/main" id="{95F7F608-2DFC-4BDF-B5FB-3F5968189835}"/>
                </a:ext>
              </a:extLst>
            </p:cNvPr>
            <p:cNvPicPr>
              <a:picLocks noChangeAspect="1"/>
            </p:cNvPicPr>
            <p:nvPr/>
          </p:nvPicPr>
          <p:blipFill>
            <a:blip r:embed="rId13" cstate="screen">
              <a:grayscl/>
              <a:extLst>
                <a:ext uri="{28A0092B-C50C-407E-A947-70E740481C1C}">
                  <a14:useLocalDpi xmlns:a14="http://schemas.microsoft.com/office/drawing/2010/main"/>
                </a:ext>
              </a:extLst>
            </a:blip>
            <a:stretch>
              <a:fillRect/>
            </a:stretch>
          </p:blipFill>
          <p:spPr>
            <a:xfrm>
              <a:off x="706245" y="4208698"/>
              <a:ext cx="230127" cy="230127"/>
            </a:xfrm>
            <a:prstGeom prst="rect">
              <a:avLst/>
            </a:prstGeom>
          </p:spPr>
        </p:pic>
        <p:pic>
          <p:nvPicPr>
            <p:cNvPr id="282" name="Picture 281">
              <a:extLst>
                <a:ext uri="{FF2B5EF4-FFF2-40B4-BE49-F238E27FC236}">
                  <a16:creationId xmlns:a16="http://schemas.microsoft.com/office/drawing/2014/main" id="{EA533C09-4511-49E7-B26A-AF77891A01A7}"/>
                </a:ext>
              </a:extLst>
            </p:cNvPr>
            <p:cNvPicPr>
              <a:picLocks noChangeAspect="1"/>
            </p:cNvPicPr>
            <p:nvPr/>
          </p:nvPicPr>
          <p:blipFill>
            <a:blip r:embed="rId14" cstate="screen">
              <a:grayscl/>
              <a:extLst>
                <a:ext uri="{28A0092B-C50C-407E-A947-70E740481C1C}">
                  <a14:useLocalDpi xmlns:a14="http://schemas.microsoft.com/office/drawing/2010/main"/>
                </a:ext>
              </a:extLst>
            </a:blip>
            <a:stretch>
              <a:fillRect/>
            </a:stretch>
          </p:blipFill>
          <p:spPr>
            <a:xfrm>
              <a:off x="5364686" y="3216599"/>
              <a:ext cx="288948" cy="288948"/>
            </a:xfrm>
            <a:prstGeom prst="rect">
              <a:avLst/>
            </a:prstGeom>
          </p:spPr>
        </p:pic>
        <p:pic>
          <p:nvPicPr>
            <p:cNvPr id="283" name="Picture 282">
              <a:extLst>
                <a:ext uri="{FF2B5EF4-FFF2-40B4-BE49-F238E27FC236}">
                  <a16:creationId xmlns:a16="http://schemas.microsoft.com/office/drawing/2014/main" id="{9835A1B1-F253-43DE-A0DC-435ADA996FB8}"/>
                </a:ext>
              </a:extLst>
            </p:cNvPr>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5373796" y="4110419"/>
              <a:ext cx="290842" cy="290842"/>
            </a:xfrm>
            <a:prstGeom prst="rect">
              <a:avLst/>
            </a:prstGeom>
          </p:spPr>
        </p:pic>
        <p:pic>
          <p:nvPicPr>
            <p:cNvPr id="284" name="Picture 283">
              <a:extLst>
                <a:ext uri="{FF2B5EF4-FFF2-40B4-BE49-F238E27FC236}">
                  <a16:creationId xmlns:a16="http://schemas.microsoft.com/office/drawing/2014/main" id="{56B1A89B-E477-467A-997D-E57B787DB249}"/>
                </a:ext>
              </a:extLst>
            </p:cNvPr>
            <p:cNvPicPr>
              <a:picLocks noChangeAspect="1"/>
            </p:cNvPicPr>
            <p:nvPr/>
          </p:nvPicPr>
          <p:blipFill>
            <a:blip r:embed="rId16" cstate="screen">
              <a:grayscl/>
              <a:extLst>
                <a:ext uri="{28A0092B-C50C-407E-A947-70E740481C1C}">
                  <a14:useLocalDpi xmlns:a14="http://schemas.microsoft.com/office/drawing/2010/main"/>
                </a:ext>
              </a:extLst>
            </a:blip>
            <a:stretch>
              <a:fillRect/>
            </a:stretch>
          </p:blipFill>
          <p:spPr>
            <a:xfrm>
              <a:off x="5384881" y="2782080"/>
              <a:ext cx="268753" cy="268753"/>
            </a:xfrm>
            <a:prstGeom prst="rect">
              <a:avLst/>
            </a:prstGeom>
          </p:spPr>
        </p:pic>
        <p:pic>
          <p:nvPicPr>
            <p:cNvPr id="285" name="Picture 284">
              <a:extLst>
                <a:ext uri="{FF2B5EF4-FFF2-40B4-BE49-F238E27FC236}">
                  <a16:creationId xmlns:a16="http://schemas.microsoft.com/office/drawing/2014/main" id="{F52166BF-DA61-4920-8B0A-D15254BA647B}"/>
                </a:ext>
              </a:extLst>
            </p:cNvPr>
            <p:cNvPicPr>
              <a:picLocks noChangeAspect="1"/>
            </p:cNvPicPr>
            <p:nvPr/>
          </p:nvPicPr>
          <p:blipFill>
            <a:blip r:embed="rId17" cstate="screen">
              <a:grayscl/>
              <a:extLst>
                <a:ext uri="{28A0092B-C50C-407E-A947-70E740481C1C}">
                  <a14:useLocalDpi xmlns:a14="http://schemas.microsoft.com/office/drawing/2010/main"/>
                </a:ext>
              </a:extLst>
            </a:blip>
            <a:stretch>
              <a:fillRect/>
            </a:stretch>
          </p:blipFill>
          <p:spPr>
            <a:xfrm>
              <a:off x="5398312" y="3698885"/>
              <a:ext cx="227449" cy="227449"/>
            </a:xfrm>
            <a:prstGeom prst="rect">
              <a:avLst/>
            </a:prstGeom>
          </p:spPr>
        </p:pic>
      </p:grpSp>
      <p:sp>
        <p:nvSpPr>
          <p:cNvPr id="298" name="Text Placeholder">
            <a:extLst>
              <a:ext uri="{FF2B5EF4-FFF2-40B4-BE49-F238E27FC236}">
                <a16:creationId xmlns:a16="http://schemas.microsoft.com/office/drawing/2014/main" id="{8C0EF84B-5571-4595-A074-2683859932C6}"/>
              </a:ext>
            </a:extLst>
          </p:cNvPr>
          <p:cNvSpPr txBox="1">
            <a:spLocks/>
          </p:cNvSpPr>
          <p:nvPr/>
        </p:nvSpPr>
        <p:spPr bwMode="gray">
          <a:xfrm>
            <a:off x="6323037" y="2051584"/>
            <a:ext cx="5564163" cy="4716000"/>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Clr>
                <a:srgbClr val="F0AB00"/>
              </a:buClr>
            </a:pPr>
            <a:r>
              <a:rPr lang="en-US" sz="1400" b="1" dirty="0">
                <a:solidFill>
                  <a:srgbClr val="000000"/>
                </a:solidFill>
                <a:latin typeface="Arial"/>
              </a:rPr>
              <a:t>SAP Fiori Launchpad</a:t>
            </a:r>
          </a:p>
          <a:p>
            <a:pPr lvl="1">
              <a:buClrTx/>
            </a:pPr>
            <a:r>
              <a:rPr lang="en-US" sz="1400" dirty="0">
                <a:solidFill>
                  <a:srgbClr val="000000"/>
                </a:solidFill>
                <a:latin typeface="Arial"/>
              </a:rPr>
              <a:t>Single point of entry for business applications</a:t>
            </a:r>
          </a:p>
          <a:p>
            <a:pPr lvl="1">
              <a:buClrTx/>
            </a:pPr>
            <a:r>
              <a:rPr lang="en-US" sz="1400" dirty="0">
                <a:solidFill>
                  <a:srgbClr val="000000"/>
                </a:solidFill>
                <a:latin typeface="Arial"/>
              </a:rPr>
              <a:t>Based on SAP Fiori User Experience </a:t>
            </a:r>
          </a:p>
          <a:p>
            <a:pPr lvl="1">
              <a:buClrTx/>
            </a:pPr>
            <a:r>
              <a:rPr lang="en-US" sz="1400" dirty="0">
                <a:solidFill>
                  <a:srgbClr val="000000"/>
                </a:solidFill>
                <a:latin typeface="Arial"/>
              </a:rPr>
              <a:t>Responsive design to run on multiple platforms</a:t>
            </a:r>
          </a:p>
          <a:p>
            <a:pPr lvl="1">
              <a:buClrTx/>
            </a:pPr>
            <a:r>
              <a:rPr lang="en-US" sz="1400" dirty="0">
                <a:solidFill>
                  <a:srgbClr val="000000"/>
                </a:solidFill>
                <a:latin typeface="Arial"/>
              </a:rPr>
              <a:t>Support of multiple deployment options</a:t>
            </a:r>
          </a:p>
          <a:p>
            <a:pPr>
              <a:spcBef>
                <a:spcPts val="3000"/>
              </a:spcBef>
              <a:buClr>
                <a:srgbClr val="F0AB00"/>
              </a:buClr>
            </a:pPr>
            <a:r>
              <a:rPr lang="en-US" sz="1400" b="1" dirty="0">
                <a:solidFill>
                  <a:srgbClr val="000000"/>
                </a:solidFill>
                <a:latin typeface="Arial"/>
              </a:rPr>
              <a:t>Key Characteristics</a:t>
            </a:r>
          </a:p>
          <a:p>
            <a:pPr lvl="1">
              <a:buClrTx/>
            </a:pPr>
            <a:r>
              <a:rPr lang="en-US" sz="1400" dirty="0">
                <a:solidFill>
                  <a:srgbClr val="000000"/>
                </a:solidFill>
                <a:latin typeface="Arial"/>
              </a:rPr>
              <a:t>Role-based access </a:t>
            </a:r>
          </a:p>
          <a:p>
            <a:pPr lvl="1">
              <a:buClrTx/>
            </a:pPr>
            <a:r>
              <a:rPr lang="en-US" sz="1400" dirty="0">
                <a:solidFill>
                  <a:srgbClr val="000000"/>
                </a:solidFill>
                <a:latin typeface="Arial"/>
              </a:rPr>
              <a:t>Personalization</a:t>
            </a:r>
          </a:p>
          <a:p>
            <a:pPr lvl="1">
              <a:buClrTx/>
            </a:pPr>
            <a:r>
              <a:rPr lang="en-US" sz="1400" dirty="0">
                <a:solidFill>
                  <a:srgbClr val="000000"/>
                </a:solidFill>
                <a:latin typeface="Arial"/>
              </a:rPr>
              <a:t>Theming and branding via UI theme designer</a:t>
            </a:r>
          </a:p>
          <a:p>
            <a:pPr lvl="1">
              <a:buClrTx/>
            </a:pPr>
            <a:r>
              <a:rPr lang="en-US" sz="1400" dirty="0">
                <a:solidFill>
                  <a:srgbClr val="000000"/>
                </a:solidFill>
                <a:latin typeface="Arial"/>
              </a:rPr>
              <a:t>Open and extensible</a:t>
            </a:r>
          </a:p>
          <a:p>
            <a:pPr marL="0" lvl="1" indent="0">
              <a:buClr>
                <a:srgbClr val="F0AB00"/>
              </a:buClr>
              <a:buFont typeface="Wingdings" pitchFamily="2" charset="2"/>
              <a:buNone/>
            </a:pPr>
            <a:endParaRPr lang="en-US" sz="1400" dirty="0">
              <a:solidFill>
                <a:srgbClr val="000000"/>
              </a:solidFill>
              <a:latin typeface="Arial"/>
            </a:endParaRPr>
          </a:p>
        </p:txBody>
      </p:sp>
    </p:spTree>
    <p:extLst>
      <p:ext uri="{BB962C8B-B14F-4D97-AF65-F5344CB8AC3E}">
        <p14:creationId xmlns:p14="http://schemas.microsoft.com/office/powerpoint/2010/main" val="2416620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D64971-9443-4C33-B185-B8CEEF039439}"/>
              </a:ext>
            </a:extLst>
          </p:cNvPr>
          <p:cNvSpPr>
            <a:spLocks noGrp="1"/>
          </p:cNvSpPr>
          <p:nvPr>
            <p:ph type="sldNum" sz="quarter" idx="12"/>
          </p:nvPr>
        </p:nvSpPr>
        <p:spPr/>
        <p:txBody>
          <a:bodyPr/>
          <a:lstStyle/>
          <a:p>
            <a:fld id="{DB6A9238-A6DB-4432-B073-8C8D0256CD0B}" type="slidenum">
              <a:rPr lang="de-DE" sz="1000" smtClean="0"/>
              <a:pPr/>
              <a:t>59</a:t>
            </a:fld>
            <a:endParaRPr lang="de-DE" sz="1000" dirty="0"/>
          </a:p>
        </p:txBody>
      </p:sp>
      <p:grpSp>
        <p:nvGrpSpPr>
          <p:cNvPr id="113" name="Group 112">
            <a:extLst>
              <a:ext uri="{FF2B5EF4-FFF2-40B4-BE49-F238E27FC236}">
                <a16:creationId xmlns:a16="http://schemas.microsoft.com/office/drawing/2014/main" id="{85E3F670-F5B4-4A4F-B862-884EEB91B621}"/>
              </a:ext>
            </a:extLst>
          </p:cNvPr>
          <p:cNvGrpSpPr/>
          <p:nvPr/>
        </p:nvGrpSpPr>
        <p:grpSpPr>
          <a:xfrm>
            <a:off x="8372079" y="467378"/>
            <a:ext cx="3410607" cy="677108"/>
            <a:chOff x="8348701" y="504000"/>
            <a:chExt cx="3410607" cy="677108"/>
          </a:xfrm>
        </p:grpSpPr>
        <p:sp>
          <p:nvSpPr>
            <p:cNvPr id="114" name="Rectangle 113">
              <a:extLst>
                <a:ext uri="{FF2B5EF4-FFF2-40B4-BE49-F238E27FC236}">
                  <a16:creationId xmlns:a16="http://schemas.microsoft.com/office/drawing/2014/main" id="{05A3A720-C60C-4A49-98B9-0EC36CCE47B1}"/>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115" name="Rectangle 114">
              <a:extLst>
                <a:ext uri="{FF2B5EF4-FFF2-40B4-BE49-F238E27FC236}">
                  <a16:creationId xmlns:a16="http://schemas.microsoft.com/office/drawing/2014/main" id="{AB0D4F95-289B-4231-A214-469ABC813677}"/>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116" name="Rectangle 115">
              <a:extLst>
                <a:ext uri="{FF2B5EF4-FFF2-40B4-BE49-F238E27FC236}">
                  <a16:creationId xmlns:a16="http://schemas.microsoft.com/office/drawing/2014/main" id="{59226FB5-F646-4DBF-8D2F-7A5F6FBBEFF6}"/>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117" name="Straight Arrow Connector 116">
              <a:extLst>
                <a:ext uri="{FF2B5EF4-FFF2-40B4-BE49-F238E27FC236}">
                  <a16:creationId xmlns:a16="http://schemas.microsoft.com/office/drawing/2014/main" id="{9F8134FE-0DFC-4061-8D1E-D51364F4753A}"/>
                </a:ext>
              </a:extLst>
            </p:cNvPr>
            <p:cNvCxnSpPr>
              <a:stCxn id="114" idx="3"/>
              <a:endCxn id="115"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43AE869-230A-4115-B4EC-3A9A8894EF4A}"/>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19" name="Title 3">
            <a:extLst>
              <a:ext uri="{FF2B5EF4-FFF2-40B4-BE49-F238E27FC236}">
                <a16:creationId xmlns:a16="http://schemas.microsoft.com/office/drawing/2014/main" id="{705127E7-D904-477D-BD65-F445AB697DE4}"/>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User Integration Style</a:t>
            </a:r>
            <a:br>
              <a:rPr lang="en-US" dirty="0">
                <a:solidFill>
                  <a:srgbClr val="000000"/>
                </a:solidFill>
                <a:latin typeface="Arial"/>
              </a:rPr>
            </a:br>
            <a:r>
              <a:rPr lang="en-US" sz="2000" b="0" dirty="0">
                <a:solidFill>
                  <a:srgbClr val="000000"/>
                </a:solidFill>
                <a:latin typeface="Arial"/>
              </a:rPr>
              <a:t>Decision Table Template</a:t>
            </a:r>
            <a:endParaRPr lang="de-DE" b="0" dirty="0">
              <a:solidFill>
                <a:srgbClr val="000000"/>
              </a:solidFill>
              <a:latin typeface="Arial"/>
            </a:endParaRPr>
          </a:p>
        </p:txBody>
      </p:sp>
      <p:graphicFrame>
        <p:nvGraphicFramePr>
          <p:cNvPr id="107" name="Table 106">
            <a:extLst>
              <a:ext uri="{FF2B5EF4-FFF2-40B4-BE49-F238E27FC236}">
                <a16:creationId xmlns:a16="http://schemas.microsoft.com/office/drawing/2014/main" id="{62A965E0-7065-45E2-8C63-0DB1B82D3885}"/>
              </a:ext>
            </a:extLst>
          </p:cNvPr>
          <p:cNvGraphicFramePr>
            <a:graphicFrameLocks noGrp="1"/>
          </p:cNvGraphicFramePr>
          <p:nvPr>
            <p:extLst>
              <p:ext uri="{D42A27DB-BD31-4B8C-83A1-F6EECF244321}">
                <p14:modId xmlns:p14="http://schemas.microsoft.com/office/powerpoint/2010/main" val="1224249650"/>
              </p:ext>
            </p:extLst>
          </p:nvPr>
        </p:nvGraphicFramePr>
        <p:xfrm>
          <a:off x="504001" y="1486586"/>
          <a:ext cx="11275540" cy="3457941"/>
        </p:xfrm>
        <a:graphic>
          <a:graphicData uri="http://schemas.openxmlformats.org/drawingml/2006/table">
            <a:tbl>
              <a:tblPr firstRow="1" bandRow="1"/>
              <a:tblGrid>
                <a:gridCol w="2713266">
                  <a:extLst>
                    <a:ext uri="{9D8B030D-6E8A-4147-A177-3AD203B41FA5}">
                      <a16:colId xmlns:a16="http://schemas.microsoft.com/office/drawing/2014/main" val="20000"/>
                    </a:ext>
                  </a:extLst>
                </a:gridCol>
                <a:gridCol w="2232248">
                  <a:extLst>
                    <a:ext uri="{9D8B030D-6E8A-4147-A177-3AD203B41FA5}">
                      <a16:colId xmlns:a16="http://schemas.microsoft.com/office/drawing/2014/main" val="20001"/>
                    </a:ext>
                  </a:extLst>
                </a:gridCol>
                <a:gridCol w="4680520">
                  <a:extLst>
                    <a:ext uri="{9D8B030D-6E8A-4147-A177-3AD203B41FA5}">
                      <a16:colId xmlns:a16="http://schemas.microsoft.com/office/drawing/2014/main" val="20002"/>
                    </a:ext>
                  </a:extLst>
                </a:gridCol>
                <a:gridCol w="824753">
                  <a:extLst>
                    <a:ext uri="{9D8B030D-6E8A-4147-A177-3AD203B41FA5}">
                      <a16:colId xmlns:a16="http://schemas.microsoft.com/office/drawing/2014/main" val="20003"/>
                    </a:ext>
                  </a:extLst>
                </a:gridCol>
                <a:gridCol w="824753">
                  <a:extLst>
                    <a:ext uri="{9D8B030D-6E8A-4147-A177-3AD203B41FA5}">
                      <a16:colId xmlns:a16="http://schemas.microsoft.com/office/drawing/2014/main" val="20004"/>
                    </a:ext>
                  </a:extLst>
                </a:gridCol>
              </a:tblGrid>
              <a:tr h="219778">
                <a:tc gridSpan="5">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r>
                        <a:rPr lang="en-US" sz="1100" b="1" baseline="0" noProof="0" dirty="0">
                          <a:solidFill>
                            <a:schemeClr val="bg1"/>
                          </a:solidFill>
                        </a:rPr>
                        <a:t>Integration Guidelines</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76CB"/>
                    </a:solidFill>
                  </a:tcPr>
                </a:tc>
                <a:tc hMerge="1">
                  <a:txBody>
                    <a:bodyPr/>
                    <a:lstStyle/>
                    <a:p>
                      <a:endParaRPr lang="en-US" sz="1400" b="1" noProof="0" dirty="0">
                        <a:solidFill>
                          <a:schemeClr val="bg1"/>
                        </a:solidFill>
                      </a:endParaRPr>
                    </a:p>
                  </a:txBody>
                  <a:tcPr>
                    <a:solidFill>
                      <a:schemeClr val="bg1">
                        <a:lumMod val="85000"/>
                      </a:schemeClr>
                    </a:solidFill>
                  </a:tcPr>
                </a:tc>
                <a:tc hMerge="1">
                  <a:txBody>
                    <a:bodyPr/>
                    <a:lstStyle/>
                    <a:p>
                      <a:endParaRPr lang="en-US" sz="1400" b="1" noProof="0" dirty="0">
                        <a:solidFill>
                          <a:schemeClr val="bg1"/>
                        </a:solidFill>
                      </a:endParaRPr>
                    </a:p>
                  </a:txBody>
                  <a:tcPr>
                    <a:solidFill>
                      <a:schemeClr val="bg1">
                        <a:lumMod val="85000"/>
                      </a:scheme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85000"/>
                      </a:scheme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75000"/>
                      </a:schemeClr>
                    </a:solidFill>
                  </a:tcPr>
                </a:tc>
                <a:extLst>
                  <a:ext uri="{0D108BD9-81ED-4DB2-BD59-A6C34878D82A}">
                    <a16:rowId xmlns:a16="http://schemas.microsoft.com/office/drawing/2014/main" val="10000"/>
                  </a:ext>
                </a:extLst>
              </a:tr>
              <a:tr h="473598">
                <a:tc rowSpan="2">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r>
                        <a:rPr lang="en-US" sz="1100" b="1" u="none" noProof="0" dirty="0">
                          <a:solidFill>
                            <a:schemeClr val="tx1"/>
                          </a:solidFill>
                        </a:rPr>
                        <a:t>Integration</a:t>
                      </a:r>
                      <a:r>
                        <a:rPr lang="en-US" sz="1100" b="1" u="none" baseline="0" noProof="0" dirty="0">
                          <a:solidFill>
                            <a:schemeClr val="tx1"/>
                          </a:solidFill>
                        </a:rPr>
                        <a:t> Technology / Service</a:t>
                      </a:r>
                      <a:br>
                        <a:rPr lang="en-US" sz="1100" b="1" u="none" baseline="0" noProof="0" dirty="0">
                          <a:solidFill>
                            <a:schemeClr val="tx1"/>
                          </a:solidFill>
                        </a:rPr>
                      </a:br>
                      <a:r>
                        <a:rPr lang="en-US" sz="1100" b="0" u="sng" baseline="0" noProof="0" dirty="0">
                          <a:solidFill>
                            <a:schemeClr val="tx1"/>
                          </a:solidFill>
                        </a:rPr>
                        <a:t>Sample Values: </a:t>
                      </a:r>
                      <a:br>
                        <a:rPr lang="en-US" sz="1100" b="1" baseline="0" noProof="0" dirty="0">
                          <a:solidFill>
                            <a:schemeClr val="tx1"/>
                          </a:solidFill>
                        </a:rPr>
                      </a:br>
                      <a:r>
                        <a:rPr lang="en-US" sz="1100" b="0" baseline="0" noProof="0" dirty="0">
                          <a:solidFill>
                            <a:schemeClr val="tx1"/>
                          </a:solidFill>
                        </a:rPr>
                        <a:t>1) SAP Fiori Launchpad</a:t>
                      </a:r>
                    </a:p>
                    <a:p>
                      <a:r>
                        <a:rPr lang="en-US" sz="1100" b="0" baseline="0" noProof="0" dirty="0">
                          <a:solidFill>
                            <a:schemeClr val="tx1"/>
                          </a:solidFill>
                        </a:rPr>
                        <a:t>2) SAP Cloud Platform Mobile Services</a:t>
                      </a:r>
                    </a:p>
                    <a:p>
                      <a:r>
                        <a:rPr lang="en-US" sz="1100" b="0" baseline="0" noProof="0" dirty="0">
                          <a:solidFill>
                            <a:schemeClr val="tx1"/>
                          </a:solidFill>
                        </a:rPr>
                        <a:t>3) SAP Cloud Platform Portal</a:t>
                      </a:r>
                      <a:br>
                        <a:rPr lang="en-US" sz="1100" b="0" baseline="0" noProof="0" dirty="0">
                          <a:solidFill>
                            <a:schemeClr val="tx1"/>
                          </a:solidFill>
                        </a:rPr>
                      </a:br>
                      <a:r>
                        <a:rPr lang="en-US" sz="1100" b="0" baseline="0" noProof="0" dirty="0">
                          <a:solidFill>
                            <a:schemeClr val="tx1"/>
                          </a:solidFill>
                        </a:rPr>
                        <a:t>4) Non-SAP</a:t>
                      </a:r>
                    </a:p>
                    <a:p>
                      <a:r>
                        <a:rPr lang="en-US" sz="1100" b="0" baseline="0" noProof="0" dirty="0">
                          <a:solidFill>
                            <a:schemeClr val="tx1"/>
                          </a:solidFill>
                        </a:rPr>
                        <a:t>…</a:t>
                      </a:r>
                    </a:p>
                  </a:txBody>
                  <a:tcPr marR="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76CB">
                        <a:alpha val="21000"/>
                      </a:srgbClr>
                    </a:solidFill>
                  </a:tcPr>
                </a:tc>
                <a:tc rowSpan="2">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r>
                        <a:rPr lang="en-US" sz="1100" b="1" u="none" noProof="0" dirty="0">
                          <a:solidFill>
                            <a:schemeClr val="tx1"/>
                          </a:solidFill>
                        </a:rPr>
                        <a:t>Recommendation Degree</a:t>
                      </a:r>
                      <a:br>
                        <a:rPr lang="en-US" sz="1100" b="1" baseline="0" noProof="0" dirty="0">
                          <a:solidFill>
                            <a:schemeClr val="tx1"/>
                          </a:solidFill>
                        </a:rPr>
                      </a:br>
                      <a:r>
                        <a:rPr lang="en-US" sz="1100" b="0" u="sng" baseline="0" noProof="0" dirty="0">
                          <a:solidFill>
                            <a:schemeClr val="tx1"/>
                          </a:solidFill>
                        </a:rPr>
                        <a:t>Sample Values: </a:t>
                      </a:r>
                      <a:endParaRPr lang="en-US" sz="1100" b="1" baseline="0" noProof="0" dirty="0">
                        <a:solidFill>
                          <a:schemeClr val="tx1"/>
                        </a:solidFill>
                      </a:endParaRPr>
                    </a:p>
                    <a:p>
                      <a:r>
                        <a:rPr lang="en-US" sz="1100" b="0" baseline="0" noProof="0" dirty="0">
                          <a:solidFill>
                            <a:schemeClr val="tx1"/>
                          </a:solidFill>
                        </a:rPr>
                        <a:t>1) General Recommendation </a:t>
                      </a:r>
                      <a:br>
                        <a:rPr lang="en-US" sz="1100" b="0" baseline="0" noProof="0" dirty="0">
                          <a:solidFill>
                            <a:schemeClr val="tx1"/>
                          </a:solidFill>
                        </a:rPr>
                      </a:br>
                      <a:r>
                        <a:rPr lang="en-US" sz="1100" b="0" baseline="0" noProof="0" dirty="0">
                          <a:solidFill>
                            <a:schemeClr val="tx1"/>
                          </a:solidFill>
                        </a:rPr>
                        <a:t>2) Reasonable Alternative </a:t>
                      </a:r>
                      <a:br>
                        <a:rPr lang="en-US" sz="1100" b="0" baseline="0" noProof="0" dirty="0">
                          <a:solidFill>
                            <a:schemeClr val="tx1"/>
                          </a:solidFill>
                        </a:rPr>
                      </a:br>
                      <a:r>
                        <a:rPr lang="en-US" sz="1100" b="0" baseline="0" noProof="0" dirty="0">
                          <a:solidFill>
                            <a:schemeClr val="tx1"/>
                          </a:solidFill>
                        </a:rPr>
                        <a:t>3) Possible Exception </a:t>
                      </a:r>
                    </a:p>
                    <a:p>
                      <a:pPr marL="0" marR="0" indent="0" algn="l" defTabSz="1220084" rtl="0" eaLnBrk="1" fontAlgn="auto" latinLnBrk="0" hangingPunct="1">
                        <a:lnSpc>
                          <a:spcPct val="100000"/>
                        </a:lnSpc>
                        <a:spcBef>
                          <a:spcPts val="0"/>
                        </a:spcBef>
                        <a:spcAft>
                          <a:spcPts val="0"/>
                        </a:spcAft>
                        <a:buClrTx/>
                        <a:buSzTx/>
                        <a:buFontTx/>
                        <a:buNone/>
                        <a:tabLst/>
                        <a:defRPr/>
                      </a:pPr>
                      <a:r>
                        <a:rPr lang="en-US" sz="1100" b="0" baseline="0" noProof="0" dirty="0">
                          <a:solidFill>
                            <a:schemeClr val="tx1"/>
                          </a:solidFill>
                        </a:rPr>
                        <a:t>4) To be avoided </a:t>
                      </a:r>
                    </a:p>
                    <a:p>
                      <a:r>
                        <a:rPr lang="en-US" sz="1100" b="0" baseline="0" noProof="0" dirty="0">
                          <a:solidFill>
                            <a:schemeClr val="tx1"/>
                          </a:solidFill>
                        </a:rPr>
                        <a:t>…</a:t>
                      </a:r>
                      <a:endParaRPr lang="en-US" sz="1100" b="0" noProof="0" dirty="0">
                        <a:solidFill>
                          <a:schemeClr val="tx1"/>
                        </a:solidFill>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76CB">
                        <a:alpha val="21000"/>
                      </a:srgbClr>
                    </a:solidFill>
                  </a:tcPr>
                </a:tc>
                <a:tc rowSpan="2">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r>
                        <a:rPr lang="en-US" sz="1100" b="1" u="none" baseline="0" noProof="0" dirty="0">
                          <a:solidFill>
                            <a:schemeClr val="tx1"/>
                          </a:solidFill>
                        </a:rPr>
                        <a:t>Description </a:t>
                      </a:r>
                    </a:p>
                    <a:p>
                      <a:pPr marL="0" marR="0" indent="0" algn="l" defTabSz="1088776" rtl="0" eaLnBrk="1" fontAlgn="auto" latinLnBrk="0" hangingPunct="1">
                        <a:lnSpc>
                          <a:spcPct val="100000"/>
                        </a:lnSpc>
                        <a:spcBef>
                          <a:spcPts val="0"/>
                        </a:spcBef>
                        <a:spcAft>
                          <a:spcPts val="0"/>
                        </a:spcAft>
                        <a:buClrTx/>
                        <a:buSzTx/>
                        <a:buFontTx/>
                        <a:buNone/>
                        <a:tabLst/>
                        <a:defRPr/>
                      </a:pPr>
                      <a:r>
                        <a:rPr lang="en-US" sz="1100" b="0" baseline="0" noProof="0" dirty="0">
                          <a:solidFill>
                            <a:schemeClr val="tx1"/>
                          </a:solidFill>
                        </a:rPr>
                        <a:t>Optionally: refer to use case patterns</a:t>
                      </a:r>
                      <a:endParaRPr lang="en-US" sz="1100" b="0" u="none" noProof="0" dirty="0">
                        <a:solidFill>
                          <a:schemeClr val="tx1"/>
                        </a:solidFill>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76CB">
                        <a:alpha val="21000"/>
                      </a:srgbClr>
                    </a:solidFill>
                  </a:tcPr>
                </a:tc>
                <a:tc gridSpan="2">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ctr" defTabSz="1087795" rtl="0" eaLnBrk="1" fontAlgn="auto" latinLnBrk="0" hangingPunct="1">
                        <a:lnSpc>
                          <a:spcPct val="100000"/>
                        </a:lnSpc>
                        <a:spcBef>
                          <a:spcPts val="0"/>
                        </a:spcBef>
                        <a:spcAft>
                          <a:spcPts val="0"/>
                        </a:spcAft>
                        <a:buClrTx/>
                        <a:buSzTx/>
                        <a:buFontTx/>
                        <a:buNone/>
                        <a:tabLst/>
                        <a:defRPr/>
                      </a:pPr>
                      <a:r>
                        <a:rPr lang="en-US" sz="1100" b="1" u="none" baseline="0" noProof="0" dirty="0">
                          <a:solidFill>
                            <a:schemeClr val="tx1"/>
                          </a:solidFill>
                        </a:rPr>
                        <a:t>Relevant</a:t>
                      </a:r>
                      <a:br>
                        <a:rPr lang="en-US" sz="1100" b="1" u="none" baseline="0" noProof="0" dirty="0">
                          <a:solidFill>
                            <a:schemeClr val="tx1"/>
                          </a:solidFill>
                        </a:rPr>
                      </a:br>
                      <a:r>
                        <a:rPr lang="en-US" sz="1100" b="1" u="none" baseline="0" noProof="0" dirty="0">
                          <a:solidFill>
                            <a:schemeClr val="tx1"/>
                          </a:solidFill>
                        </a:rPr>
                        <a:t>Integration Domains</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76CB">
                        <a:alpha val="21000"/>
                      </a:srgb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75000"/>
                      </a:schemeClr>
                    </a:solidFill>
                  </a:tcPr>
                </a:tc>
                <a:extLst>
                  <a:ext uri="{0D108BD9-81ED-4DB2-BD59-A6C34878D82A}">
                    <a16:rowId xmlns:a16="http://schemas.microsoft.com/office/drawing/2014/main" val="10001"/>
                  </a:ext>
                </a:extLst>
              </a:tr>
              <a:tr h="1215292">
                <a:tc vMerge="1">
                  <a:txBody>
                    <a:bodyPr/>
                    <a:lstStyle/>
                    <a:p>
                      <a:endParaRPr lang="en-US" sz="1400" b="1" baseline="0" noProof="0" dirty="0">
                        <a:solidFill>
                          <a:schemeClr val="tx1"/>
                        </a:solidFill>
                      </a:endParaRPr>
                    </a:p>
                  </a:txBody>
                  <a:tcPr>
                    <a:solidFill>
                      <a:schemeClr val="bg1"/>
                    </a:solidFill>
                  </a:tcPr>
                </a:tc>
                <a:tc vMerge="1">
                  <a:txBody>
                    <a:bodyPr/>
                    <a:lstStyle/>
                    <a:p>
                      <a:endParaRPr lang="en-US" sz="1400" b="1" noProof="0" dirty="0">
                        <a:solidFill>
                          <a:schemeClr val="tx1"/>
                        </a:solidFill>
                      </a:endParaRPr>
                    </a:p>
                  </a:txBody>
                  <a:tcPr>
                    <a:solidFill>
                      <a:schemeClr val="bg1"/>
                    </a:solidFill>
                  </a:tcPr>
                </a:tc>
                <a:tc vMerge="1">
                  <a:txBody>
                    <a:bodyPr/>
                    <a:lstStyle/>
                    <a:p>
                      <a:endParaRPr lang="en-US" sz="1400" b="1" u="sng" noProof="0" dirty="0">
                        <a:solidFill>
                          <a:schemeClr val="tx1"/>
                        </a:solidFill>
                      </a:endParaRPr>
                    </a:p>
                  </a:txBody>
                  <a:tcPr>
                    <a:solidFill>
                      <a:schemeClr val="bg1"/>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b="0" u="none" baseline="0" noProof="0" dirty="0">
                          <a:solidFill>
                            <a:schemeClr val="tx1"/>
                          </a:solidFill>
                        </a:rPr>
                        <a:t>User2OnPremise</a:t>
                      </a:r>
                    </a:p>
                  </a:txBody>
                  <a:tcPr vert="vert27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76CB">
                        <a:alpha val="21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b="0" u="none" baseline="0" noProof="0" dirty="0">
                          <a:solidFill>
                            <a:schemeClr val="tx1"/>
                          </a:solidFill>
                        </a:rPr>
                        <a:t>User2Cloud</a:t>
                      </a:r>
                    </a:p>
                  </a:txBody>
                  <a:tcPr vert="vert27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76CB">
                        <a:alpha val="21000"/>
                      </a:srgbClr>
                    </a:solidFill>
                  </a:tcPr>
                </a:tc>
                <a:extLst>
                  <a:ext uri="{0D108BD9-81ED-4DB2-BD59-A6C34878D82A}">
                    <a16:rowId xmlns:a16="http://schemas.microsoft.com/office/drawing/2014/main" val="10002"/>
                  </a:ext>
                </a:extLst>
              </a:tr>
              <a:tr h="473598">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100" noProof="0" dirty="0">
                          <a:latin typeface="Arial" panose="020B0604020202020204" pitchFamily="34" charset="0"/>
                          <a:cs typeface="Arial" panose="020B0604020202020204" pitchFamily="34" charset="0"/>
                        </a:rPr>
                        <a:t>SAP Fiori Launchpad</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General Recommendation</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Use as central entry point for business applications (relates to the UI Integration use case pattern). </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0070C0"/>
                          </a:solidFill>
                          <a:effectLst/>
                          <a:uLnTx/>
                          <a:uFillTx/>
                          <a:latin typeface="Arial" panose="020B0604020202020204" pitchFamily="34" charset="0"/>
                          <a:ea typeface=""/>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0070C0"/>
                        </a:solidFill>
                        <a:effectLst/>
                        <a:uLnTx/>
                        <a:uFillTx/>
                        <a:latin typeface="Arial" panose="020B0604020202020204" pitchFamily="34" charset="0"/>
                        <a:ea typeface=""/>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73598">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de-DE" sz="1100" kern="1200" dirty="0">
                          <a:solidFill>
                            <a:schemeClr val="tx1"/>
                          </a:solidFill>
                          <a:latin typeface="Arial" panose="020B0604020202020204" pitchFamily="34" charset="0"/>
                          <a:cs typeface="Arial" panose="020B0604020202020204" pitchFamily="34" charset="0"/>
                        </a:rPr>
                        <a:t>SAP Cloud Platform Mobile Services</a:t>
                      </a:r>
                    </a:p>
                  </a:txBody>
                  <a:tcP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rPr>
                        <a:t>General Recommendation</a:t>
                      </a:r>
                    </a:p>
                  </a:txBody>
                  <a:tcP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rPr>
                        <a:t>Use to develop mobile apps (e.g. </a:t>
                      </a:r>
                      <a:r>
                        <a:rPr lang="en-US" sz="1100" u="none" noProof="0" dirty="0">
                          <a:latin typeface="Arial" panose="020B0604020202020204" pitchFamily="34" charset="0"/>
                          <a:cs typeface="Arial" panose="020B0604020202020204" pitchFamily="34" charset="0"/>
                        </a:rPr>
                        <a:t>iOS and Android apps) and integrate them with backend applications (relates to the Mobile Integration use case pattern).</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0070C0"/>
                          </a:solidFill>
                          <a:effectLst/>
                          <a:uLnTx/>
                          <a:uFillTx/>
                          <a:latin typeface="Arial" panose="020B0604020202020204" pitchFamily="34" charset="0"/>
                          <a:ea typeface=""/>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0070C0"/>
                        </a:solidFill>
                        <a:effectLst/>
                        <a:uLnTx/>
                        <a:uFillTx/>
                        <a:latin typeface="Arial" panose="020B0604020202020204" pitchFamily="34" charset="0"/>
                        <a:ea typeface=""/>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42013">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noProof="0" dirty="0">
                          <a:latin typeface="Arial" panose="020B0604020202020204" pitchFamily="34" charset="0"/>
                          <a:cs typeface="Arial" panose="020B0604020202020204" pitchFamily="34" charset="0"/>
                        </a:rPr>
                        <a:t>…</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354752826"/>
                  </a:ext>
                </a:extLst>
              </a:tr>
            </a:tbl>
          </a:graphicData>
        </a:graphic>
      </p:graphicFrame>
      <p:grpSp>
        <p:nvGrpSpPr>
          <p:cNvPr id="28" name="Group 27">
            <a:extLst>
              <a:ext uri="{FF2B5EF4-FFF2-40B4-BE49-F238E27FC236}">
                <a16:creationId xmlns:a16="http://schemas.microsoft.com/office/drawing/2014/main" id="{8B03BC0A-EC53-4A07-959F-3955D6D5C4AE}"/>
              </a:ext>
            </a:extLst>
          </p:cNvPr>
          <p:cNvGrpSpPr/>
          <p:nvPr/>
        </p:nvGrpSpPr>
        <p:grpSpPr>
          <a:xfrm>
            <a:off x="504000" y="5222017"/>
            <a:ext cx="11275539" cy="1253916"/>
            <a:chOff x="778585" y="5893201"/>
            <a:chExt cx="10581829" cy="709707"/>
          </a:xfrm>
        </p:grpSpPr>
        <p:sp>
          <p:nvSpPr>
            <p:cNvPr id="29" name="TextBox 28">
              <a:extLst>
                <a:ext uri="{FF2B5EF4-FFF2-40B4-BE49-F238E27FC236}">
                  <a16:creationId xmlns:a16="http://schemas.microsoft.com/office/drawing/2014/main" id="{F180AF72-8A09-4F99-8943-C3D0DBD54E29}"/>
                </a:ext>
              </a:extLst>
            </p:cNvPr>
            <p:cNvSpPr txBox="1"/>
            <p:nvPr/>
          </p:nvSpPr>
          <p:spPr>
            <a:xfrm>
              <a:off x="2235704" y="5893205"/>
              <a:ext cx="9124710" cy="709698"/>
            </a:xfrm>
            <a:prstGeom prst="rect">
              <a:avLst/>
            </a:prstGeom>
            <a:solidFill>
              <a:schemeClr val="bg1">
                <a:lumMod val="85000"/>
              </a:schemeClr>
            </a:solidFill>
          </p:spPr>
          <p:txBody>
            <a:bodyPr wrap="square" lIns="72000" tIns="36000" rIns="72000" bIns="36000" rtlCol="0" anchor="ctr">
              <a:noAutofit/>
            </a:bodyPr>
            <a:lstStyle/>
            <a:p>
              <a:pPr lvl="0" defTabSz="661988" eaLnBrk="0" fontAlgn="base" hangingPunct="0">
                <a:spcBef>
                  <a:spcPts val="600"/>
                </a:spcBef>
                <a:spcAft>
                  <a:spcPct val="0"/>
                </a:spcAft>
                <a:defRPr/>
              </a:pPr>
              <a:r>
                <a:rPr lang="en-US" sz="1000" kern="0" dirty="0">
                  <a:solidFill>
                    <a:srgbClr val="000000"/>
                  </a:solidFill>
                  <a:latin typeface="Arial"/>
                </a:rPr>
                <a:t>This table allows you to define integration guidelines for the </a:t>
              </a:r>
              <a:r>
                <a:rPr lang="en-US" sz="1000" b="1" kern="0" dirty="0">
                  <a:solidFill>
                    <a:srgbClr val="000000"/>
                  </a:solidFill>
                  <a:latin typeface="Arial"/>
                </a:rPr>
                <a:t>user integration style</a:t>
              </a:r>
              <a:r>
                <a:rPr lang="en-US" sz="1000" kern="0" dirty="0">
                  <a:solidFill>
                    <a:srgbClr val="000000"/>
                  </a:solidFill>
                  <a:latin typeface="Arial"/>
                </a:rPr>
                <a:t> for your organization. Per row, you  can add one integration guideline: In </a:t>
              </a:r>
              <a:r>
                <a:rPr lang="en-US" sz="1000" b="1" kern="0" dirty="0">
                  <a:solidFill>
                    <a:srgbClr val="000000"/>
                  </a:solidFill>
                  <a:latin typeface="Arial"/>
                </a:rPr>
                <a:t>column 1</a:t>
              </a:r>
              <a:r>
                <a:rPr lang="en-US" sz="1000" kern="0" dirty="0">
                  <a:solidFill>
                    <a:srgbClr val="000000"/>
                  </a:solidFill>
                  <a:latin typeface="Arial"/>
                </a:rPr>
                <a:t>, you can select the relevant integration technology/service for which you want to define the guideline (e.g. SAP Fiori Launchpad). In </a:t>
              </a:r>
              <a:r>
                <a:rPr lang="en-US" sz="1000" b="1" kern="0" dirty="0">
                  <a:solidFill>
                    <a:srgbClr val="000000"/>
                  </a:solidFill>
                  <a:latin typeface="Arial"/>
                </a:rPr>
                <a:t>column 2</a:t>
              </a:r>
              <a:r>
                <a:rPr lang="en-US" sz="1000" kern="0" dirty="0">
                  <a:solidFill>
                    <a:srgbClr val="000000"/>
                  </a:solidFill>
                  <a:latin typeface="Arial"/>
                </a:rPr>
                <a:t>, you can define the recommendation degree that you would like to assign to the integration technology/service within your organization (e.g. General Recommendation). In </a:t>
              </a:r>
              <a:r>
                <a:rPr lang="en-US" sz="1000" b="1" kern="0" dirty="0">
                  <a:solidFill>
                    <a:srgbClr val="000000"/>
                  </a:solidFill>
                  <a:latin typeface="Arial"/>
                </a:rPr>
                <a:t>column 3</a:t>
              </a:r>
              <a:r>
                <a:rPr lang="en-US" sz="1000" kern="0" dirty="0">
                  <a:solidFill>
                    <a:srgbClr val="000000"/>
                  </a:solidFill>
                  <a:latin typeface="Arial"/>
                </a:rPr>
                <a:t>, you can further describe your integration guideline, optionally by referring to the relevant use case patterns. </a:t>
              </a:r>
              <a:r>
                <a:rPr lang="en-US" sz="1000" b="1" kern="0" dirty="0">
                  <a:solidFill>
                    <a:srgbClr val="000000"/>
                  </a:solidFill>
                  <a:latin typeface="Arial"/>
                </a:rPr>
                <a:t>Column 4 </a:t>
              </a:r>
              <a:r>
                <a:rPr lang="en-US" sz="1000" kern="0" dirty="0">
                  <a:solidFill>
                    <a:srgbClr val="000000"/>
                  </a:solidFill>
                  <a:latin typeface="Arial"/>
                </a:rPr>
                <a:t>allows you to assign the integration technology/service to the relevant integration domain(s), e.g. User2Cloud or User2OnPremise.</a:t>
              </a:r>
            </a:p>
            <a:p>
              <a:pPr defTabSz="661988" eaLnBrk="0" fontAlgn="base" hangingPunct="0">
                <a:spcBef>
                  <a:spcPts val="600"/>
                </a:spcBef>
                <a:spcAft>
                  <a:spcPct val="0"/>
                </a:spcAft>
                <a:defRPr/>
              </a:pPr>
              <a:r>
                <a:rPr lang="en-US" sz="1000" kern="0" dirty="0">
                  <a:solidFill>
                    <a:srgbClr val="E35500"/>
                  </a:solidFill>
                  <a:latin typeface="Arial"/>
                </a:rPr>
                <a:t>Important Note: The sample technology mappings shown in the table above are only illustrative examples that need to be aligned with your specific context and requirements. Also the inclusion of Non-SAP integration technologies / services is possible.</a:t>
              </a:r>
            </a:p>
          </p:txBody>
        </p:sp>
        <p:sp>
          <p:nvSpPr>
            <p:cNvPr id="30" name="TextBox 29">
              <a:extLst>
                <a:ext uri="{FF2B5EF4-FFF2-40B4-BE49-F238E27FC236}">
                  <a16:creationId xmlns:a16="http://schemas.microsoft.com/office/drawing/2014/main" id="{CCDA0294-8EE2-4983-B40A-096228C2BA5C}"/>
                </a:ext>
              </a:extLst>
            </p:cNvPr>
            <p:cNvSpPr txBox="1"/>
            <p:nvPr/>
          </p:nvSpPr>
          <p:spPr>
            <a:xfrm>
              <a:off x="1129034" y="5893205"/>
              <a:ext cx="1106669" cy="709703"/>
            </a:xfrm>
            <a:prstGeom prst="rect">
              <a:avLst/>
            </a:prstGeom>
            <a:solidFill>
              <a:schemeClr val="tx1"/>
            </a:solidFill>
          </p:spPr>
          <p:txBody>
            <a:bodyPr wrap="square" lIns="72000" tIns="864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31" name="TextBox 30">
              <a:extLst>
                <a:ext uri="{FF2B5EF4-FFF2-40B4-BE49-F238E27FC236}">
                  <a16:creationId xmlns:a16="http://schemas.microsoft.com/office/drawing/2014/main" id="{9EDF2F74-8C40-49FB-904A-E09881CBFC3F}"/>
                </a:ext>
              </a:extLst>
            </p:cNvPr>
            <p:cNvSpPr txBox="1"/>
            <p:nvPr/>
          </p:nvSpPr>
          <p:spPr>
            <a:xfrm>
              <a:off x="778585" y="5893201"/>
              <a:ext cx="432191" cy="709703"/>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32" name="Straight Connector 31">
              <a:extLst>
                <a:ext uri="{FF2B5EF4-FFF2-40B4-BE49-F238E27FC236}">
                  <a16:creationId xmlns:a16="http://schemas.microsoft.com/office/drawing/2014/main" id="{3063396E-BED8-4B20-8421-1DF47F0650CB}"/>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42E2E78-511B-4F3B-A69C-048A0618502C}"/>
                </a:ext>
              </a:extLst>
            </p:cNvPr>
            <p:cNvCxnSpPr>
              <a:cxnSpLocks/>
            </p:cNvCxnSpPr>
            <p:nvPr/>
          </p:nvCxnSpPr>
          <p:spPr>
            <a:xfrm flipH="1">
              <a:off x="1175799" y="6524766"/>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10AE321F-264C-4ECA-A13B-B014E1AB2D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637" y="5368115"/>
            <a:ext cx="683802" cy="683802"/>
          </a:xfrm>
          <a:prstGeom prst="rect">
            <a:avLst/>
          </a:prstGeom>
        </p:spPr>
      </p:pic>
    </p:spTree>
    <p:extLst>
      <p:ext uri="{BB962C8B-B14F-4D97-AF65-F5344CB8AC3E}">
        <p14:creationId xmlns:p14="http://schemas.microsoft.com/office/powerpoint/2010/main" val="368007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44623F31-1968-4441-B077-63F863B519D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ISA-M Template</a:t>
            </a:r>
            <a:br>
              <a:rPr lang="en-US" dirty="0">
                <a:solidFill>
                  <a:srgbClr val="000000"/>
                </a:solidFill>
                <a:latin typeface="Arial"/>
              </a:rPr>
            </a:br>
            <a:r>
              <a:rPr lang="en-US" sz="2000" b="0" dirty="0">
                <a:solidFill>
                  <a:srgbClr val="000000"/>
                </a:solidFill>
                <a:latin typeface="Arial"/>
              </a:rPr>
              <a:t>Adapt and Customize To Your Specific Needs</a:t>
            </a:r>
            <a:endParaRPr lang="de-DE" b="0" dirty="0">
              <a:solidFill>
                <a:srgbClr val="000000"/>
              </a:solidFill>
              <a:latin typeface="Arial"/>
            </a:endParaRPr>
          </a:p>
        </p:txBody>
      </p:sp>
      <p:sp>
        <p:nvSpPr>
          <p:cNvPr id="5" name="Slide Number Placeholder 4">
            <a:extLst>
              <a:ext uri="{FF2B5EF4-FFF2-40B4-BE49-F238E27FC236}">
                <a16:creationId xmlns:a16="http://schemas.microsoft.com/office/drawing/2014/main" id="{2272113A-2B70-4E0B-AA27-C5A5603E4284}"/>
              </a:ext>
            </a:extLst>
          </p:cNvPr>
          <p:cNvSpPr>
            <a:spLocks noGrp="1"/>
          </p:cNvSpPr>
          <p:nvPr>
            <p:ph type="sldNum" sz="quarter" idx="12"/>
          </p:nvPr>
        </p:nvSpPr>
        <p:spPr/>
        <p:txBody>
          <a:bodyPr/>
          <a:lstStyle/>
          <a:p>
            <a:fld id="{DB6A9238-A6DB-4432-B073-8C8D0256CD0B}" type="slidenum">
              <a:rPr lang="de-DE" sz="1000" smtClean="0"/>
              <a:pPr/>
              <a:t>6</a:t>
            </a:fld>
            <a:endParaRPr lang="de-DE" sz="1000" dirty="0"/>
          </a:p>
        </p:txBody>
      </p:sp>
      <p:sp>
        <p:nvSpPr>
          <p:cNvPr id="8" name="Rectangle 7">
            <a:extLst>
              <a:ext uri="{FF2B5EF4-FFF2-40B4-BE49-F238E27FC236}">
                <a16:creationId xmlns:a16="http://schemas.microsoft.com/office/drawing/2014/main" id="{A944CACF-893B-4BB1-8B35-44369D26A8ED}"/>
              </a:ext>
            </a:extLst>
          </p:cNvPr>
          <p:cNvSpPr/>
          <p:nvPr/>
        </p:nvSpPr>
        <p:spPr bwMode="gray">
          <a:xfrm>
            <a:off x="10579472" y="467378"/>
            <a:ext cx="1192701" cy="700782"/>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defRPr/>
            </a:pPr>
            <a:r>
              <a:rPr lang="en-US" sz="1000" kern="0" dirty="0">
                <a:solidFill>
                  <a:srgbClr val="FFFFFF"/>
                </a:solidFill>
                <a:latin typeface="Arial" panose="020B0604020202020204" pitchFamily="34" charset="0"/>
                <a:cs typeface="Arial" panose="020B0604020202020204" pitchFamily="34" charset="0"/>
              </a:rPr>
              <a:t>Overview</a:t>
            </a:r>
          </a:p>
        </p:txBody>
      </p:sp>
      <p:pic>
        <p:nvPicPr>
          <p:cNvPr id="12" name="Picture 11">
            <a:extLst>
              <a:ext uri="{FF2B5EF4-FFF2-40B4-BE49-F238E27FC236}">
                <a16:creationId xmlns:a16="http://schemas.microsoft.com/office/drawing/2014/main" id="{2A03953C-2A9E-4DA8-BA23-87B00F5BC8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1965" y="1049656"/>
            <a:ext cx="3870198" cy="3870198"/>
          </a:xfrm>
          <a:prstGeom prst="rect">
            <a:avLst/>
          </a:prstGeom>
        </p:spPr>
      </p:pic>
      <p:grpSp>
        <p:nvGrpSpPr>
          <p:cNvPr id="14" name="Group 13">
            <a:extLst>
              <a:ext uri="{FF2B5EF4-FFF2-40B4-BE49-F238E27FC236}">
                <a16:creationId xmlns:a16="http://schemas.microsoft.com/office/drawing/2014/main" id="{FF83F8F8-6CAC-497D-9449-E8A1DE494BEA}"/>
              </a:ext>
            </a:extLst>
          </p:cNvPr>
          <p:cNvGrpSpPr/>
          <p:nvPr/>
        </p:nvGrpSpPr>
        <p:grpSpPr>
          <a:xfrm>
            <a:off x="1489075" y="4764848"/>
            <a:ext cx="9433048" cy="642701"/>
            <a:chOff x="504001" y="6109900"/>
            <a:chExt cx="9221029" cy="642701"/>
          </a:xfrm>
        </p:grpSpPr>
        <p:sp>
          <p:nvSpPr>
            <p:cNvPr id="15" name="TextBox 14">
              <a:extLst>
                <a:ext uri="{FF2B5EF4-FFF2-40B4-BE49-F238E27FC236}">
                  <a16:creationId xmlns:a16="http://schemas.microsoft.com/office/drawing/2014/main" id="{C412B800-3AA0-49A2-810D-8EA86AF5418A}"/>
                </a:ext>
              </a:extLst>
            </p:cNvPr>
            <p:cNvSpPr txBox="1"/>
            <p:nvPr/>
          </p:nvSpPr>
          <p:spPr>
            <a:xfrm>
              <a:off x="1995264" y="6133454"/>
              <a:ext cx="7729766" cy="619147"/>
            </a:xfrm>
            <a:prstGeom prst="rect">
              <a:avLst/>
            </a:prstGeom>
            <a:solidFill>
              <a:schemeClr val="bg1">
                <a:lumMod val="85000"/>
              </a:schemeClr>
            </a:solidFill>
          </p:spPr>
          <p:txBody>
            <a:bodyPr wrap="square" lIns="72000" tIns="36000" rIns="72000" bIns="36000" rtlCol="0" anchor="ctr">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lang="en-US" sz="1200" kern="0" dirty="0">
                  <a:solidFill>
                    <a:srgbClr val="000000"/>
                  </a:solidFill>
                  <a:latin typeface="Arial"/>
                </a:rPr>
                <a:t>This element is used to introduce and describe concepts of the methodology and/or related product information. </a:t>
              </a:r>
              <a:endParaRPr kumimoji="0" lang="en-US" sz="1200" b="0" i="0" u="none" strike="noStrike" kern="0" cap="none" spc="0" normalizeH="0" baseline="0" noProof="0" dirty="0">
                <a:ln>
                  <a:noFill/>
                </a:ln>
                <a:solidFill>
                  <a:srgbClr val="000000"/>
                </a:solidFill>
                <a:effectLst/>
                <a:uLnTx/>
                <a:uFillTx/>
                <a:latin typeface="Arial"/>
              </a:endParaRPr>
            </a:p>
          </p:txBody>
        </p:sp>
        <p:grpSp>
          <p:nvGrpSpPr>
            <p:cNvPr id="17" name="Group 16">
              <a:extLst>
                <a:ext uri="{FF2B5EF4-FFF2-40B4-BE49-F238E27FC236}">
                  <a16:creationId xmlns:a16="http://schemas.microsoft.com/office/drawing/2014/main" id="{7F9CE291-C526-4DAD-B13C-A835D4955440}"/>
                </a:ext>
              </a:extLst>
            </p:cNvPr>
            <p:cNvGrpSpPr/>
            <p:nvPr/>
          </p:nvGrpSpPr>
          <p:grpSpPr>
            <a:xfrm>
              <a:off x="590093" y="6137243"/>
              <a:ext cx="1405171" cy="615357"/>
              <a:chOff x="539890" y="5608167"/>
              <a:chExt cx="1405171" cy="1120882"/>
            </a:xfrm>
          </p:grpSpPr>
          <p:sp>
            <p:nvSpPr>
              <p:cNvPr id="21" name="TextBox 20">
                <a:extLst>
                  <a:ext uri="{FF2B5EF4-FFF2-40B4-BE49-F238E27FC236}">
                    <a16:creationId xmlns:a16="http://schemas.microsoft.com/office/drawing/2014/main" id="{70FBB062-6F2C-401A-8378-C71E61A14055}"/>
                  </a:ext>
                </a:extLst>
              </p:cNvPr>
              <p:cNvSpPr txBox="1"/>
              <p:nvPr/>
            </p:nvSpPr>
            <p:spPr>
              <a:xfrm>
                <a:off x="890339" y="5608169"/>
                <a:ext cx="1054722" cy="1120880"/>
              </a:xfrm>
              <a:prstGeom prst="rect">
                <a:avLst/>
              </a:prstGeom>
              <a:solidFill>
                <a:schemeClr val="tx1"/>
              </a:solidFill>
            </p:spPr>
            <p:txBody>
              <a:bodyPr wrap="square" lIns="72000" tIns="288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Explanation</a:t>
                </a:r>
              </a:p>
            </p:txBody>
          </p:sp>
          <p:sp>
            <p:nvSpPr>
              <p:cNvPr id="22" name="TextBox 21">
                <a:extLst>
                  <a:ext uri="{FF2B5EF4-FFF2-40B4-BE49-F238E27FC236}">
                    <a16:creationId xmlns:a16="http://schemas.microsoft.com/office/drawing/2014/main" id="{E1AD5F9C-B244-422A-B6BB-2182A5CF495C}"/>
                  </a:ext>
                </a:extLst>
              </p:cNvPr>
              <p:cNvSpPr txBox="1"/>
              <p:nvPr/>
            </p:nvSpPr>
            <p:spPr>
              <a:xfrm>
                <a:off x="539890" y="5608167"/>
                <a:ext cx="432191" cy="1120869"/>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grpSp>
        <p:cxnSp>
          <p:nvCxnSpPr>
            <p:cNvPr id="18" name="Straight Connector 17">
              <a:extLst>
                <a:ext uri="{FF2B5EF4-FFF2-40B4-BE49-F238E27FC236}">
                  <a16:creationId xmlns:a16="http://schemas.microsoft.com/office/drawing/2014/main" id="{9C9E4331-504B-4B58-A396-5B98677F7D70}"/>
                </a:ext>
              </a:extLst>
            </p:cNvPr>
            <p:cNvCxnSpPr>
              <a:cxnSpLocks/>
            </p:cNvCxnSpPr>
            <p:nvPr/>
          </p:nvCxnSpPr>
          <p:spPr>
            <a:xfrm>
              <a:off x="1028137" y="6109900"/>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076C2C-13F3-4CD9-ADBC-590E12994999}"/>
                </a:ext>
              </a:extLst>
            </p:cNvPr>
            <p:cNvCxnSpPr>
              <a:cxnSpLocks/>
            </p:cNvCxnSpPr>
            <p:nvPr/>
          </p:nvCxnSpPr>
          <p:spPr>
            <a:xfrm flipH="1">
              <a:off x="967068" y="6674916"/>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E234925D-AE56-41BD-8191-025025730E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001" y="6133454"/>
              <a:ext cx="615347" cy="615347"/>
            </a:xfrm>
            <a:prstGeom prst="rect">
              <a:avLst/>
            </a:prstGeom>
          </p:spPr>
        </p:pic>
      </p:grpSp>
      <p:grpSp>
        <p:nvGrpSpPr>
          <p:cNvPr id="23" name="Group 22">
            <a:extLst>
              <a:ext uri="{FF2B5EF4-FFF2-40B4-BE49-F238E27FC236}">
                <a16:creationId xmlns:a16="http://schemas.microsoft.com/office/drawing/2014/main" id="{3CBB2891-88CC-4423-9BBB-A8416754C8F8}"/>
              </a:ext>
            </a:extLst>
          </p:cNvPr>
          <p:cNvGrpSpPr/>
          <p:nvPr/>
        </p:nvGrpSpPr>
        <p:grpSpPr>
          <a:xfrm>
            <a:off x="1575167" y="5672175"/>
            <a:ext cx="9346956" cy="642701"/>
            <a:chOff x="590093" y="6109900"/>
            <a:chExt cx="9346956" cy="642701"/>
          </a:xfrm>
        </p:grpSpPr>
        <p:sp>
          <p:nvSpPr>
            <p:cNvPr id="24" name="TextBox 23">
              <a:extLst>
                <a:ext uri="{FF2B5EF4-FFF2-40B4-BE49-F238E27FC236}">
                  <a16:creationId xmlns:a16="http://schemas.microsoft.com/office/drawing/2014/main" id="{501FD7C0-4C44-4AB8-9B31-8C6B1412BE86}"/>
                </a:ext>
              </a:extLst>
            </p:cNvPr>
            <p:cNvSpPr txBox="1"/>
            <p:nvPr/>
          </p:nvSpPr>
          <p:spPr>
            <a:xfrm>
              <a:off x="2029562" y="6133454"/>
              <a:ext cx="7907487" cy="619147"/>
            </a:xfrm>
            <a:prstGeom prst="rect">
              <a:avLst/>
            </a:prstGeom>
            <a:solidFill>
              <a:schemeClr val="bg1">
                <a:lumMod val="85000"/>
              </a:schemeClr>
            </a:solidFill>
          </p:spPr>
          <p:txBody>
            <a:bodyPr wrap="square" lIns="72000" tIns="36000" rIns="72000" bIns="36000" rtlCol="0" anchor="ctr">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lang="en-US" sz="1200" kern="0" dirty="0">
                  <a:solidFill>
                    <a:srgbClr val="000000"/>
                  </a:solidFill>
                  <a:latin typeface="Arial"/>
                </a:rPr>
                <a:t>This element is used to give additional information on how to apply the ISA-M template to your customer context.  </a:t>
              </a:r>
              <a:endParaRPr kumimoji="0" lang="en-US" sz="1200" b="0" i="0" u="none" strike="noStrike" kern="0" cap="none" spc="0" normalizeH="0" baseline="0" noProof="0" dirty="0">
                <a:ln>
                  <a:noFill/>
                </a:ln>
                <a:solidFill>
                  <a:srgbClr val="000000"/>
                </a:solidFill>
                <a:effectLst/>
                <a:uLnTx/>
                <a:uFillTx/>
                <a:latin typeface="Arial"/>
              </a:endParaRPr>
            </a:p>
          </p:txBody>
        </p:sp>
        <p:grpSp>
          <p:nvGrpSpPr>
            <p:cNvPr id="25" name="Group 24">
              <a:extLst>
                <a:ext uri="{FF2B5EF4-FFF2-40B4-BE49-F238E27FC236}">
                  <a16:creationId xmlns:a16="http://schemas.microsoft.com/office/drawing/2014/main" id="{DC8A436C-C6D8-4902-9DF8-483EB5BD7C96}"/>
                </a:ext>
              </a:extLst>
            </p:cNvPr>
            <p:cNvGrpSpPr/>
            <p:nvPr/>
          </p:nvGrpSpPr>
          <p:grpSpPr>
            <a:xfrm>
              <a:off x="590093" y="6137243"/>
              <a:ext cx="1439464" cy="615357"/>
              <a:chOff x="539890" y="5608167"/>
              <a:chExt cx="1439464" cy="1120882"/>
            </a:xfrm>
          </p:grpSpPr>
          <p:sp>
            <p:nvSpPr>
              <p:cNvPr id="29" name="TextBox 28">
                <a:extLst>
                  <a:ext uri="{FF2B5EF4-FFF2-40B4-BE49-F238E27FC236}">
                    <a16:creationId xmlns:a16="http://schemas.microsoft.com/office/drawing/2014/main" id="{EF6A0832-AAFA-4BEA-ADE5-9F577BE9EB34}"/>
                  </a:ext>
                </a:extLst>
              </p:cNvPr>
              <p:cNvSpPr txBox="1"/>
              <p:nvPr/>
            </p:nvSpPr>
            <p:spPr>
              <a:xfrm>
                <a:off x="890339" y="5608169"/>
                <a:ext cx="1089015" cy="1120880"/>
              </a:xfrm>
              <a:prstGeom prst="rect">
                <a:avLst/>
              </a:prstGeom>
              <a:solidFill>
                <a:schemeClr val="tx1"/>
              </a:solidFill>
            </p:spPr>
            <p:txBody>
              <a:bodyPr wrap="square" lIns="72000" tIns="288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30" name="TextBox 29">
                <a:extLst>
                  <a:ext uri="{FF2B5EF4-FFF2-40B4-BE49-F238E27FC236}">
                    <a16:creationId xmlns:a16="http://schemas.microsoft.com/office/drawing/2014/main" id="{E79F5ACE-55D1-4641-A9DF-224AAB98B888}"/>
                  </a:ext>
                </a:extLst>
              </p:cNvPr>
              <p:cNvSpPr txBox="1"/>
              <p:nvPr/>
            </p:nvSpPr>
            <p:spPr>
              <a:xfrm>
                <a:off x="539890" y="5608167"/>
                <a:ext cx="432191" cy="1120869"/>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grpSp>
        <p:cxnSp>
          <p:nvCxnSpPr>
            <p:cNvPr id="26" name="Straight Connector 25">
              <a:extLst>
                <a:ext uri="{FF2B5EF4-FFF2-40B4-BE49-F238E27FC236}">
                  <a16:creationId xmlns:a16="http://schemas.microsoft.com/office/drawing/2014/main" id="{A973CA5D-B20E-430E-945E-7156F9C1DA1B}"/>
                </a:ext>
              </a:extLst>
            </p:cNvPr>
            <p:cNvCxnSpPr>
              <a:cxnSpLocks/>
            </p:cNvCxnSpPr>
            <p:nvPr/>
          </p:nvCxnSpPr>
          <p:spPr>
            <a:xfrm>
              <a:off x="1028137" y="6109900"/>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6A93A68-2E4F-4F92-94F0-3D6ECBAF202D}"/>
                </a:ext>
              </a:extLst>
            </p:cNvPr>
            <p:cNvCxnSpPr>
              <a:cxnSpLocks/>
            </p:cNvCxnSpPr>
            <p:nvPr/>
          </p:nvCxnSpPr>
          <p:spPr>
            <a:xfrm flipH="1">
              <a:off x="1001406" y="6674916"/>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E6C67F1C-0BDF-430F-AC9E-21806F961E95}"/>
              </a:ext>
            </a:extLst>
          </p:cNvPr>
          <p:cNvPicPr>
            <a:picLocks noChangeAspect="1"/>
          </p:cNvPicPr>
          <p:nvPr/>
        </p:nvPicPr>
        <p:blipFill>
          <a:blip r:embed="rId5"/>
          <a:stretch>
            <a:fillRect/>
          </a:stretch>
        </p:blipFill>
        <p:spPr>
          <a:xfrm>
            <a:off x="1575167" y="1514987"/>
            <a:ext cx="5395867" cy="2977031"/>
          </a:xfrm>
          <a:prstGeom prst="rect">
            <a:avLst/>
          </a:prstGeom>
          <a:ln w="3175">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A17F3785-53A7-4716-A3A4-3AC3F4C35A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7597" y="5703310"/>
            <a:ext cx="536517" cy="536517"/>
          </a:xfrm>
          <a:prstGeom prst="rect">
            <a:avLst/>
          </a:prstGeom>
        </p:spPr>
      </p:pic>
    </p:spTree>
    <p:extLst>
      <p:ext uri="{BB962C8B-B14F-4D97-AF65-F5344CB8AC3E}">
        <p14:creationId xmlns:p14="http://schemas.microsoft.com/office/powerpoint/2010/main" val="3240596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6FABB-44CA-4ADC-9A45-E6C4FD6EA226}"/>
              </a:ext>
            </a:extLst>
          </p:cNvPr>
          <p:cNvSpPr>
            <a:spLocks noGrp="1"/>
          </p:cNvSpPr>
          <p:nvPr>
            <p:ph type="sldNum" sz="quarter" idx="12"/>
          </p:nvPr>
        </p:nvSpPr>
        <p:spPr/>
        <p:txBody>
          <a:bodyPr/>
          <a:lstStyle/>
          <a:p>
            <a:fld id="{DB6A9238-A6DB-4432-B073-8C8D0256CD0B}" type="slidenum">
              <a:rPr lang="de-DE" sz="1000" smtClean="0"/>
              <a:pPr/>
              <a:t>60</a:t>
            </a:fld>
            <a:endParaRPr lang="de-DE" sz="1000" dirty="0"/>
          </a:p>
        </p:txBody>
      </p:sp>
      <p:grpSp>
        <p:nvGrpSpPr>
          <p:cNvPr id="82" name="Group 81">
            <a:extLst>
              <a:ext uri="{FF2B5EF4-FFF2-40B4-BE49-F238E27FC236}">
                <a16:creationId xmlns:a16="http://schemas.microsoft.com/office/drawing/2014/main" id="{9D99D5EA-789A-493C-9114-9B568BE4B003}"/>
              </a:ext>
            </a:extLst>
          </p:cNvPr>
          <p:cNvGrpSpPr/>
          <p:nvPr/>
        </p:nvGrpSpPr>
        <p:grpSpPr>
          <a:xfrm>
            <a:off x="8372079" y="467378"/>
            <a:ext cx="3410607" cy="677108"/>
            <a:chOff x="8348701" y="504000"/>
            <a:chExt cx="3410607" cy="677108"/>
          </a:xfrm>
        </p:grpSpPr>
        <p:sp>
          <p:nvSpPr>
            <p:cNvPr id="83" name="Rectangle 82">
              <a:extLst>
                <a:ext uri="{FF2B5EF4-FFF2-40B4-BE49-F238E27FC236}">
                  <a16:creationId xmlns:a16="http://schemas.microsoft.com/office/drawing/2014/main" id="{1F46B90E-5B2B-440D-AC52-BECECEA4189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4" name="Rectangle 83">
              <a:extLst>
                <a:ext uri="{FF2B5EF4-FFF2-40B4-BE49-F238E27FC236}">
                  <a16:creationId xmlns:a16="http://schemas.microsoft.com/office/drawing/2014/main" id="{C5253508-1941-41B4-8E1A-EAF652827F1A}"/>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5" name="Rectangle 84">
              <a:extLst>
                <a:ext uri="{FF2B5EF4-FFF2-40B4-BE49-F238E27FC236}">
                  <a16:creationId xmlns:a16="http://schemas.microsoft.com/office/drawing/2014/main" id="{6A3A2706-CCF4-4EE1-997A-EA7CE48BF048}"/>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7" name="Straight Arrow Connector 86">
              <a:extLst>
                <a:ext uri="{FF2B5EF4-FFF2-40B4-BE49-F238E27FC236}">
                  <a16:creationId xmlns:a16="http://schemas.microsoft.com/office/drawing/2014/main" id="{722E3990-F57A-4450-9393-6C6C3DE7A295}"/>
                </a:ext>
              </a:extLst>
            </p:cNvPr>
            <p:cNvCxnSpPr>
              <a:stCxn id="83" idx="3"/>
              <a:endCxn id="8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FF38CD3-97CB-4E72-825F-A14FB8E07D9D}"/>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95" name="Title 3">
            <a:extLst>
              <a:ext uri="{FF2B5EF4-FFF2-40B4-BE49-F238E27FC236}">
                <a16:creationId xmlns:a16="http://schemas.microsoft.com/office/drawing/2014/main" id="{8C5FFC6F-AD64-45B1-93A7-CEF0B4BE145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User Integration Style</a:t>
            </a:r>
            <a:br>
              <a:rPr lang="en-US" dirty="0">
                <a:solidFill>
                  <a:srgbClr val="000000"/>
                </a:solidFill>
                <a:latin typeface="Arial"/>
              </a:rPr>
            </a:br>
            <a:r>
              <a:rPr lang="en-US" sz="2000" b="0" dirty="0">
                <a:solidFill>
                  <a:srgbClr val="000000"/>
                </a:solidFill>
                <a:latin typeface="Arial"/>
              </a:rPr>
              <a:t>Example: SAP Fiori Deployment Options</a:t>
            </a:r>
          </a:p>
        </p:txBody>
      </p:sp>
      <p:grpSp>
        <p:nvGrpSpPr>
          <p:cNvPr id="2" name="Group 1">
            <a:extLst>
              <a:ext uri="{FF2B5EF4-FFF2-40B4-BE49-F238E27FC236}">
                <a16:creationId xmlns:a16="http://schemas.microsoft.com/office/drawing/2014/main" id="{C11D3B1C-63EB-4201-8D7B-34504CDACBA1}"/>
              </a:ext>
            </a:extLst>
          </p:cNvPr>
          <p:cNvGrpSpPr/>
          <p:nvPr/>
        </p:nvGrpSpPr>
        <p:grpSpPr>
          <a:xfrm>
            <a:off x="340575" y="5990480"/>
            <a:ext cx="11338589" cy="677653"/>
            <a:chOff x="340575" y="5990480"/>
            <a:chExt cx="11338589" cy="677653"/>
          </a:xfrm>
        </p:grpSpPr>
        <p:grpSp>
          <p:nvGrpSpPr>
            <p:cNvPr id="18" name="Group 17">
              <a:extLst>
                <a:ext uri="{FF2B5EF4-FFF2-40B4-BE49-F238E27FC236}">
                  <a16:creationId xmlns:a16="http://schemas.microsoft.com/office/drawing/2014/main" id="{A76CA782-33BE-4D79-A0C7-D37A1ABED021}"/>
                </a:ext>
              </a:extLst>
            </p:cNvPr>
            <p:cNvGrpSpPr/>
            <p:nvPr/>
          </p:nvGrpSpPr>
          <p:grpSpPr>
            <a:xfrm>
              <a:off x="444527" y="6011703"/>
              <a:ext cx="11234637" cy="656430"/>
              <a:chOff x="778585" y="5946478"/>
              <a:chExt cx="10693939" cy="656430"/>
            </a:xfrm>
          </p:grpSpPr>
          <p:sp>
            <p:nvSpPr>
              <p:cNvPr id="20" name="TextBox 19">
                <a:extLst>
                  <a:ext uri="{FF2B5EF4-FFF2-40B4-BE49-F238E27FC236}">
                    <a16:creationId xmlns:a16="http://schemas.microsoft.com/office/drawing/2014/main" id="{E426C2FA-D1DD-44E8-8E77-02D060C6CEF6}"/>
                  </a:ext>
                </a:extLst>
              </p:cNvPr>
              <p:cNvSpPr txBox="1"/>
              <p:nvPr/>
            </p:nvSpPr>
            <p:spPr>
              <a:xfrm>
                <a:off x="2235702" y="5946484"/>
                <a:ext cx="9236822" cy="656420"/>
              </a:xfrm>
              <a:prstGeom prst="rect">
                <a:avLst/>
              </a:prstGeom>
              <a:solidFill>
                <a:schemeClr val="bg1">
                  <a:lumMod val="85000"/>
                </a:schemeClr>
              </a:solidFill>
            </p:spPr>
            <p:txBody>
              <a:bodyPr wrap="square" lIns="72000" tIns="36000" rIns="72000" bIns="36000" rtlCol="0" anchor="t">
                <a:noAutofit/>
              </a:bodyPr>
              <a:lstStyle/>
              <a:p>
                <a:pPr lvl="0" defTabSz="661988" eaLnBrk="0" fontAlgn="base" hangingPunct="0">
                  <a:spcBef>
                    <a:spcPts val="600"/>
                  </a:spcBef>
                  <a:spcAft>
                    <a:spcPct val="0"/>
                  </a:spcAft>
                  <a:defRPr/>
                </a:pPr>
                <a:r>
                  <a:rPr lang="en-US" sz="1100" kern="0" dirty="0">
                    <a:solidFill>
                      <a:srgbClr val="000000"/>
                    </a:solidFill>
                    <a:latin typeface="Arial"/>
                  </a:rPr>
                  <a:t>Example: SAP Fiori deployment options with an on-premise SAP backend. The main difference of the deployment options is the location, where the SAP Fiori UIs, the FLP content and SAP Fiori launchpad (FLP) as entry point to the applications is deployed. </a:t>
                </a:r>
              </a:p>
              <a:p>
                <a:pPr defTabSz="661988" eaLnBrk="0" fontAlgn="base" hangingPunct="0">
                  <a:spcBef>
                    <a:spcPts val="600"/>
                  </a:spcBef>
                  <a:spcAft>
                    <a:spcPct val="0"/>
                  </a:spcAft>
                  <a:defRPr/>
                </a:pPr>
                <a:r>
                  <a:rPr lang="en-US" sz="1100" b="1" kern="0" dirty="0">
                    <a:solidFill>
                      <a:srgbClr val="000000"/>
                    </a:solidFill>
                    <a:latin typeface="Arial"/>
                  </a:rPr>
                  <a:t>Source and further Information: </a:t>
                </a:r>
                <a:r>
                  <a:rPr lang="en-AU" sz="1100" dirty="0">
                    <a:latin typeface="Arial" panose="020B0604020202020204" pitchFamily="34" charset="0"/>
                    <a:cs typeface="Arial" panose="020B0604020202020204" pitchFamily="34" charset="0"/>
                    <a:hlinkClick r:id="rId3"/>
                  </a:rPr>
                  <a:t>SAP Fiori Deployment Options and System Landscape Recommendations</a:t>
                </a:r>
                <a:endParaRPr lang="en-AU" sz="11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38C168A-A053-4F8E-8FAB-1836DE1DB20F}"/>
                  </a:ext>
                </a:extLst>
              </p:cNvPr>
              <p:cNvSpPr txBox="1"/>
              <p:nvPr/>
            </p:nvSpPr>
            <p:spPr>
              <a:xfrm>
                <a:off x="1129034" y="5946484"/>
                <a:ext cx="1106669" cy="656424"/>
              </a:xfrm>
              <a:prstGeom prst="rect">
                <a:avLst/>
              </a:prstGeom>
              <a:solidFill>
                <a:schemeClr val="tx1"/>
              </a:solidFill>
            </p:spPr>
            <p:txBody>
              <a:bodyPr wrap="square" lIns="72000" tIns="288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Explanation</a:t>
                </a:r>
              </a:p>
            </p:txBody>
          </p:sp>
          <p:sp>
            <p:nvSpPr>
              <p:cNvPr id="22" name="TextBox 21">
                <a:extLst>
                  <a:ext uri="{FF2B5EF4-FFF2-40B4-BE49-F238E27FC236}">
                    <a16:creationId xmlns:a16="http://schemas.microsoft.com/office/drawing/2014/main" id="{7DD8F456-392E-453B-A481-4CA8A9764734}"/>
                  </a:ext>
                </a:extLst>
              </p:cNvPr>
              <p:cNvSpPr txBox="1"/>
              <p:nvPr/>
            </p:nvSpPr>
            <p:spPr>
              <a:xfrm>
                <a:off x="778585" y="5946478"/>
                <a:ext cx="432191" cy="656425"/>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23" name="Straight Connector 22">
                <a:extLst>
                  <a:ext uri="{FF2B5EF4-FFF2-40B4-BE49-F238E27FC236}">
                    <a16:creationId xmlns:a16="http://schemas.microsoft.com/office/drawing/2014/main" id="{A00B44C3-494B-4F77-905D-479EA3E23171}"/>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345262-C1F8-44CD-9629-3AF23A8CCDC5}"/>
                  </a:ext>
                </a:extLst>
              </p:cNvPr>
              <p:cNvCxnSpPr>
                <a:cxnSpLocks/>
              </p:cNvCxnSpPr>
              <p:nvPr/>
            </p:nvCxnSpPr>
            <p:spPr>
              <a:xfrm flipH="1">
                <a:off x="1178420" y="6497440"/>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EFF9A39D-23F3-4377-AE14-2651EE946B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575" y="5990480"/>
              <a:ext cx="661946" cy="647068"/>
            </a:xfrm>
            <a:prstGeom prst="rect">
              <a:avLst/>
            </a:prstGeom>
          </p:spPr>
        </p:pic>
      </p:grpSp>
      <p:pic>
        <p:nvPicPr>
          <p:cNvPr id="3" name="Picture 2">
            <a:extLst>
              <a:ext uri="{FF2B5EF4-FFF2-40B4-BE49-F238E27FC236}">
                <a16:creationId xmlns:a16="http://schemas.microsoft.com/office/drawing/2014/main" id="{495E4835-2B4F-4558-B2AF-5CF06F390F7E}"/>
              </a:ext>
            </a:extLst>
          </p:cNvPr>
          <p:cNvPicPr>
            <a:picLocks noChangeAspect="1"/>
          </p:cNvPicPr>
          <p:nvPr/>
        </p:nvPicPr>
        <p:blipFill>
          <a:blip r:embed="rId5"/>
          <a:stretch>
            <a:fillRect/>
          </a:stretch>
        </p:blipFill>
        <p:spPr>
          <a:xfrm>
            <a:off x="1858180" y="1446418"/>
            <a:ext cx="8303248" cy="4411900"/>
          </a:xfrm>
          <a:prstGeom prst="rect">
            <a:avLst/>
          </a:prstGeom>
        </p:spPr>
      </p:pic>
    </p:spTree>
    <p:extLst>
      <p:ext uri="{BB962C8B-B14F-4D97-AF65-F5344CB8AC3E}">
        <p14:creationId xmlns:p14="http://schemas.microsoft.com/office/powerpoint/2010/main" val="30960237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6FABB-44CA-4ADC-9A45-E6C4FD6EA226}"/>
              </a:ext>
            </a:extLst>
          </p:cNvPr>
          <p:cNvSpPr>
            <a:spLocks noGrp="1"/>
          </p:cNvSpPr>
          <p:nvPr>
            <p:ph type="sldNum" sz="quarter" idx="12"/>
          </p:nvPr>
        </p:nvSpPr>
        <p:spPr/>
        <p:txBody>
          <a:bodyPr/>
          <a:lstStyle/>
          <a:p>
            <a:fld id="{DB6A9238-A6DB-4432-B073-8C8D0256CD0B}" type="slidenum">
              <a:rPr lang="de-DE" sz="1000" smtClean="0"/>
              <a:pPr/>
              <a:t>61</a:t>
            </a:fld>
            <a:endParaRPr lang="de-DE" sz="1000" dirty="0"/>
          </a:p>
        </p:txBody>
      </p:sp>
      <p:grpSp>
        <p:nvGrpSpPr>
          <p:cNvPr id="82" name="Group 81">
            <a:extLst>
              <a:ext uri="{FF2B5EF4-FFF2-40B4-BE49-F238E27FC236}">
                <a16:creationId xmlns:a16="http://schemas.microsoft.com/office/drawing/2014/main" id="{9D99D5EA-789A-493C-9114-9B568BE4B003}"/>
              </a:ext>
            </a:extLst>
          </p:cNvPr>
          <p:cNvGrpSpPr/>
          <p:nvPr/>
        </p:nvGrpSpPr>
        <p:grpSpPr>
          <a:xfrm>
            <a:off x="8372079" y="467378"/>
            <a:ext cx="3410607" cy="677108"/>
            <a:chOff x="8348701" y="504000"/>
            <a:chExt cx="3410607" cy="677108"/>
          </a:xfrm>
        </p:grpSpPr>
        <p:sp>
          <p:nvSpPr>
            <p:cNvPr id="83" name="Rectangle 82">
              <a:extLst>
                <a:ext uri="{FF2B5EF4-FFF2-40B4-BE49-F238E27FC236}">
                  <a16:creationId xmlns:a16="http://schemas.microsoft.com/office/drawing/2014/main" id="{1F46B90E-5B2B-440D-AC52-BECECEA4189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4" name="Rectangle 83">
              <a:extLst>
                <a:ext uri="{FF2B5EF4-FFF2-40B4-BE49-F238E27FC236}">
                  <a16:creationId xmlns:a16="http://schemas.microsoft.com/office/drawing/2014/main" id="{C5253508-1941-41B4-8E1A-EAF652827F1A}"/>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5" name="Rectangle 84">
              <a:extLst>
                <a:ext uri="{FF2B5EF4-FFF2-40B4-BE49-F238E27FC236}">
                  <a16:creationId xmlns:a16="http://schemas.microsoft.com/office/drawing/2014/main" id="{6A3A2706-CCF4-4EE1-997A-EA7CE48BF048}"/>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7" name="Straight Arrow Connector 86">
              <a:extLst>
                <a:ext uri="{FF2B5EF4-FFF2-40B4-BE49-F238E27FC236}">
                  <a16:creationId xmlns:a16="http://schemas.microsoft.com/office/drawing/2014/main" id="{722E3990-F57A-4450-9393-6C6C3DE7A295}"/>
                </a:ext>
              </a:extLst>
            </p:cNvPr>
            <p:cNvCxnSpPr>
              <a:stCxn id="83" idx="3"/>
              <a:endCxn id="8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FF38CD3-97CB-4E72-825F-A14FB8E07D9D}"/>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95" name="Title 3">
            <a:extLst>
              <a:ext uri="{FF2B5EF4-FFF2-40B4-BE49-F238E27FC236}">
                <a16:creationId xmlns:a16="http://schemas.microsoft.com/office/drawing/2014/main" id="{8C5FFC6F-AD64-45B1-93A7-CEF0B4BE145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User Integration Style</a:t>
            </a:r>
            <a:br>
              <a:rPr lang="en-US" dirty="0">
                <a:solidFill>
                  <a:srgbClr val="000000"/>
                </a:solidFill>
                <a:latin typeface="Arial"/>
              </a:rPr>
            </a:br>
            <a:r>
              <a:rPr lang="en-US" sz="2000" b="0" dirty="0">
                <a:solidFill>
                  <a:srgbClr val="000000"/>
                </a:solidFill>
                <a:latin typeface="Arial"/>
              </a:rPr>
              <a:t>Further Information </a:t>
            </a:r>
          </a:p>
        </p:txBody>
      </p:sp>
      <p:graphicFrame>
        <p:nvGraphicFramePr>
          <p:cNvPr id="18" name="Table 17">
            <a:extLst>
              <a:ext uri="{FF2B5EF4-FFF2-40B4-BE49-F238E27FC236}">
                <a16:creationId xmlns:a16="http://schemas.microsoft.com/office/drawing/2014/main" id="{EBE75E33-0CCA-40D4-BE2A-EE9A10B22A0D}"/>
              </a:ext>
            </a:extLst>
          </p:cNvPr>
          <p:cNvGraphicFramePr>
            <a:graphicFrameLocks noGrp="1"/>
          </p:cNvGraphicFramePr>
          <p:nvPr>
            <p:extLst>
              <p:ext uri="{D42A27DB-BD31-4B8C-83A1-F6EECF244321}">
                <p14:modId xmlns:p14="http://schemas.microsoft.com/office/powerpoint/2010/main" val="527088945"/>
              </p:ext>
            </p:extLst>
          </p:nvPr>
        </p:nvGraphicFramePr>
        <p:xfrm>
          <a:off x="504001" y="1302181"/>
          <a:ext cx="11278686" cy="4382777"/>
        </p:xfrm>
        <a:graphic>
          <a:graphicData uri="http://schemas.openxmlformats.org/drawingml/2006/table">
            <a:tbl>
              <a:tblPr firstRow="1" bandRow="1"/>
              <a:tblGrid>
                <a:gridCol w="2929290">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7845340">
                  <a:extLst>
                    <a:ext uri="{9D8B030D-6E8A-4147-A177-3AD203B41FA5}">
                      <a16:colId xmlns:a16="http://schemas.microsoft.com/office/drawing/2014/main" val="20002"/>
                    </a:ext>
                  </a:extLst>
                </a:gridCol>
              </a:tblGrid>
              <a:tr h="331232">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100" noProof="0" dirty="0">
                          <a:solidFill>
                            <a:schemeClr val="bg1"/>
                          </a:solidFill>
                          <a:latin typeface="Arial" panose="020B0604020202020204" pitchFamily="34" charset="0"/>
                          <a:cs typeface="Arial" panose="020B0604020202020204" pitchFamily="34" charset="0"/>
                        </a:rPr>
                        <a:t>Resource</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solidFill>
                      <a:schemeClr val="tx1"/>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100" u="none" noProof="0" dirty="0">
                          <a:solidFill>
                            <a:schemeClr val="bg1"/>
                          </a:solidFill>
                          <a:latin typeface="Arial" panose="020B0604020202020204" pitchFamily="34" charset="0"/>
                          <a:cs typeface="Arial" panose="020B0604020202020204" pitchFamily="34" charset="0"/>
                        </a:rPr>
                        <a:t>Link</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tx1"/>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100" u="none" noProof="0" dirty="0">
                          <a:solidFill>
                            <a:schemeClr val="bg1"/>
                          </a:solidFill>
                          <a:latin typeface="Arial" panose="020B0604020202020204" pitchFamily="34" charset="0"/>
                          <a:cs typeface="Arial" panose="020B0604020202020204" pitchFamily="34" charset="0"/>
                        </a:rPr>
                        <a:t>Description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975123">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en-AU" sz="1050" kern="1200" dirty="0">
                          <a:solidFill>
                            <a:schemeClr val="tx1"/>
                          </a:solidFill>
                          <a:latin typeface="Arial" panose="020B0604020202020204" pitchFamily="34" charset="0"/>
                          <a:cs typeface="Arial" panose="020B0604020202020204" pitchFamily="34" charset="0"/>
                        </a:rPr>
                        <a:t>SAP Fiori Deployment Options and System Landscape Recommendations</a:t>
                      </a:r>
                    </a:p>
                    <a:p>
                      <a:pPr marL="0" indent="0" algn="l" defTabSz="1220084" rtl="0" eaLnBrk="1" latinLnBrk="0" hangingPunct="1">
                        <a:buFont typeface="Arial" pitchFamily="34" charset="0"/>
                        <a:buNone/>
                      </a:pPr>
                      <a:endParaRPr lang="en-AU" sz="1050" kern="1200" dirty="0">
                        <a:solidFill>
                          <a:schemeClr val="tx1"/>
                        </a:solidFill>
                        <a:latin typeface="Arial" panose="020B0604020202020204" pitchFamily="34" charset="0"/>
                        <a:cs typeface="Arial" panose="020B0604020202020204" pitchFamily="34" charset="0"/>
                      </a:endParaRPr>
                    </a:p>
                  </a:txBody>
                  <a:tcP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AU" sz="1050" kern="1200" noProof="0" dirty="0">
                          <a:solidFill>
                            <a:schemeClr val="tx1"/>
                          </a:solidFill>
                          <a:latin typeface="Arial" panose="020B0604020202020204" pitchFamily="34" charset="0"/>
                          <a:cs typeface="Arial" panose="020B0604020202020204" pitchFamily="34" charset="0"/>
                          <a:hlinkClick r:id="rId3"/>
                        </a:rPr>
                        <a:t>Link</a:t>
                      </a:r>
                      <a:endParaRPr lang="en-AU" sz="1050" kern="1200" noProof="0" dirty="0">
                        <a:solidFill>
                          <a:schemeClr val="tx1"/>
                        </a:solidFill>
                        <a:latin typeface="Arial" panose="020B0604020202020204" pitchFamily="34" charset="0"/>
                        <a:cs typeface="Arial" panose="020B0604020202020204" pitchFamily="34" charset="0"/>
                      </a:endParaRPr>
                    </a:p>
                  </a:txBody>
                  <a:tcP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AU" sz="1050" kern="1200" noProof="0" dirty="0">
                          <a:solidFill>
                            <a:schemeClr val="tx1"/>
                          </a:solidFill>
                          <a:latin typeface="Arial" panose="020B0604020202020204" pitchFamily="34" charset="0"/>
                          <a:cs typeface="Arial" panose="020B0604020202020204" pitchFamily="34" charset="0"/>
                        </a:rPr>
                        <a:t>In this document, you can find the main SAP Fiori scenarios, the recommended system landscape setup, and the SAP Front-end server deployment options. This document also includes insights into SAP Front-end server hub and embedded deployment and what aspects to consider. The FAQ section provides answers to common questions regarding the SAP Fiori deployment options. </a:t>
                      </a:r>
                      <a:r>
                        <a:rPr lang="en-US" sz="1050" u="none" noProof="0" dirty="0">
                          <a:latin typeface="Arial" panose="020B0604020202020204" pitchFamily="34" charset="0"/>
                          <a:cs typeface="Arial" panose="020B0604020202020204" pitchFamily="34" charset="0"/>
                        </a:rPr>
                        <a:t>Relates to the “UI Integration” use case pattern.</a:t>
                      </a:r>
                      <a:endParaRPr lang="en-AU" sz="1050" kern="1200" noProof="0" dirty="0">
                        <a:solidFill>
                          <a:schemeClr val="tx1"/>
                        </a:solidFill>
                        <a:latin typeface="Arial" panose="020B0604020202020204" pitchFamily="34" charset="0"/>
                        <a:cs typeface="Arial" panose="020B0604020202020204" pitchFamily="34" charset="0"/>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23439">
                <a:tc>
                  <a:txBody>
                    <a:bodyPr/>
                    <a:lstStyle/>
                    <a:p>
                      <a:pPr marL="0" indent="0" algn="l" defTabSz="1220084" rtl="0" eaLnBrk="1" latinLnBrk="0" hangingPunct="1">
                        <a:buFont typeface="Arial" pitchFamily="34" charset="0"/>
                        <a:buNone/>
                      </a:pPr>
                      <a:r>
                        <a:rPr lang="en-AU" sz="1050" kern="1200" noProof="0" dirty="0">
                          <a:solidFill>
                            <a:schemeClr val="tx1"/>
                          </a:solidFill>
                          <a:latin typeface="Arial" panose="020B0604020202020204" pitchFamily="34" charset="0"/>
                          <a:cs typeface="Arial" panose="020B0604020202020204" pitchFamily="34" charset="0"/>
                        </a:rPr>
                        <a:t>SAP Fiori – OData Provisioning Options </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AU" sz="1050" kern="1200" noProof="0">
                          <a:solidFill>
                            <a:schemeClr val="tx1"/>
                          </a:solidFill>
                          <a:latin typeface="Arial" panose="020B0604020202020204" pitchFamily="34" charset="0"/>
                          <a:cs typeface="Arial" panose="020B0604020202020204" pitchFamily="34" charset="0"/>
                          <a:hlinkClick r:id="rId3"/>
                        </a:rPr>
                        <a:t>Link</a:t>
                      </a:r>
                      <a:endParaRPr lang="en-AU" sz="1050" kern="1200" noProof="0">
                        <a:solidFill>
                          <a:schemeClr val="tx1"/>
                        </a:solidFill>
                        <a:latin typeface="Arial" panose="020B0604020202020204" pitchFamily="34" charset="0"/>
                        <a:cs typeface="Arial" panose="020B0604020202020204" pitchFamily="34" charset="0"/>
                      </a:endParaRPr>
                    </a:p>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endParaRPr lang="en-AU" sz="105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AU" sz="1050" kern="1200" noProof="0" dirty="0">
                          <a:solidFill>
                            <a:schemeClr val="tx1"/>
                          </a:solidFill>
                          <a:latin typeface="Arial" panose="020B0604020202020204" pitchFamily="34" charset="0"/>
                          <a:cs typeface="Arial" panose="020B0604020202020204" pitchFamily="34" charset="0"/>
                        </a:rPr>
                        <a:t>As part of the guide “</a:t>
                      </a:r>
                      <a:r>
                        <a:rPr lang="en-AU" sz="1050" kern="1200" dirty="0">
                          <a:solidFill>
                            <a:schemeClr val="tx1"/>
                          </a:solidFill>
                          <a:latin typeface="Arial" panose="020B0604020202020204" pitchFamily="34" charset="0"/>
                          <a:cs typeface="Arial" panose="020B0604020202020204" pitchFamily="34" charset="0"/>
                        </a:rPr>
                        <a:t>SAP Fiori Deployment Options and System Landscape Recommendations” an overview is given on the  OData Provisioning options.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538172"/>
                  </a:ext>
                </a:extLst>
              </a:tr>
              <a:tr h="690418">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AU" sz="1050" noProof="0" dirty="0">
                          <a:latin typeface="Arial" panose="020B0604020202020204" pitchFamily="34" charset="0"/>
                          <a:cs typeface="Arial" panose="020B0604020202020204" pitchFamily="34" charset="0"/>
                        </a:rPr>
                        <a:t>SAP Cloud Platform Mobile Services</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lang="en-AU" sz="1050" u="none" noProof="0" dirty="0">
                          <a:latin typeface="Arial" panose="020B0604020202020204" pitchFamily="34" charset="0"/>
                          <a:cs typeface="Arial" panose="020B0604020202020204" pitchFamily="34" charset="0"/>
                          <a:hlinkClick r:id="rId4"/>
                        </a:rPr>
                        <a:t>Link</a:t>
                      </a:r>
                      <a:endParaRPr lang="en-AU" sz="105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lang="en-US" sz="1050" u="none" noProof="0" dirty="0">
                          <a:latin typeface="Arial" panose="020B0604020202020204" pitchFamily="34" charset="0"/>
                          <a:cs typeface="Arial" panose="020B0604020202020204" pitchFamily="34" charset="0"/>
                        </a:rPr>
                        <a:t>Create and run native, hybrid and micro mobile apps with a mobile app development platform (Enterprise iOS and Android apps). Secure access to on-premise or cloud-based data sources, data-access features and offline OData synchronization. Relates to the “Mobile Integration” use case pattern.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4574550"/>
                  </a:ext>
                </a:extLst>
              </a:tr>
              <a:tr h="321489">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en-CA" sz="1050" kern="1200" noProof="0" dirty="0">
                          <a:solidFill>
                            <a:schemeClr val="tx1"/>
                          </a:solidFill>
                          <a:latin typeface="Arial" panose="020B0604020202020204" pitchFamily="34" charset="0"/>
                          <a:cs typeface="Arial" panose="020B0604020202020204" pitchFamily="34" charset="0"/>
                        </a:rPr>
                        <a:t>SAP Cloud Platform Portal</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050" kern="1200" noProof="0" dirty="0">
                          <a:solidFill>
                            <a:schemeClr val="tx1"/>
                          </a:solidFill>
                          <a:latin typeface="Arial" panose="020B0604020202020204" pitchFamily="34" charset="0"/>
                          <a:cs typeface="Arial" panose="020B0604020202020204" pitchFamily="34" charset="0"/>
                          <a:hlinkClick r:id="rId5"/>
                        </a:rPr>
                        <a:t>Link</a:t>
                      </a:r>
                      <a:endParaRPr lang="en-US" sz="105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en-US" sz="1050" kern="1200" noProof="0" dirty="0">
                          <a:solidFill>
                            <a:schemeClr val="tx1"/>
                          </a:solidFill>
                          <a:latin typeface="Arial" panose="020B0604020202020204" pitchFamily="34" charset="0"/>
                          <a:cs typeface="Arial" panose="020B0604020202020204" pitchFamily="34" charset="0"/>
                        </a:rPr>
                        <a:t>Build Digital Experience Portals for employees, customers and partners.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7534675"/>
                  </a:ext>
                </a:extLst>
              </a:tr>
              <a:tr h="321489">
                <a:tc>
                  <a:txBody>
                    <a:bodyPr/>
                    <a:lstStyle/>
                    <a:p>
                      <a:pPr marL="0" indent="0" algn="l" defTabSz="1220084" rtl="0" eaLnBrk="1" latinLnBrk="0" hangingPunct="1">
                        <a:buFont typeface="Arial" pitchFamily="34" charset="0"/>
                        <a:buNone/>
                      </a:pPr>
                      <a:r>
                        <a:rPr lang="en-CA" sz="1050" kern="1200" noProof="0" dirty="0">
                          <a:solidFill>
                            <a:schemeClr val="tx1"/>
                          </a:solidFill>
                          <a:latin typeface="Arial" panose="020B0604020202020204" pitchFamily="34" charset="0"/>
                          <a:cs typeface="Arial" panose="020B0604020202020204" pitchFamily="34" charset="0"/>
                        </a:rPr>
                        <a:t>SAP Fiori Cloud </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050" kern="1200" noProof="0" dirty="0">
                          <a:solidFill>
                            <a:schemeClr val="tx1"/>
                          </a:solidFill>
                          <a:latin typeface="Arial" panose="020B0604020202020204" pitchFamily="34" charset="0"/>
                          <a:cs typeface="Arial" panose="020B0604020202020204" pitchFamily="34" charset="0"/>
                          <a:hlinkClick r:id="rId6"/>
                        </a:rPr>
                        <a:t>Link</a:t>
                      </a:r>
                      <a:endParaRPr lang="en-US" sz="105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050" kern="1200" dirty="0">
                          <a:solidFill>
                            <a:schemeClr val="tx1"/>
                          </a:solidFill>
                          <a:latin typeface="Arial" panose="020B0604020202020204" pitchFamily="34" charset="0"/>
                          <a:ea typeface="+mn-ea"/>
                          <a:cs typeface="Arial" panose="020B0604020202020204" pitchFamily="34" charset="0"/>
                        </a:rPr>
                        <a:t>Revamp your user experience with SAP Fiori on SAP Cloud Platform.</a:t>
                      </a:r>
                      <a:endParaRPr lang="en-US" sz="105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5938425"/>
                  </a:ext>
                </a:extLst>
              </a:tr>
              <a:tr h="321489">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de-DE" sz="1050" kern="1200" dirty="0">
                          <a:solidFill>
                            <a:schemeClr val="tx1"/>
                          </a:solidFill>
                          <a:latin typeface="Arial" panose="020B0604020202020204" pitchFamily="34" charset="0"/>
                          <a:cs typeface="Arial" panose="020B0604020202020204" pitchFamily="34" charset="0"/>
                        </a:rPr>
                        <a:t>UI </a:t>
                      </a:r>
                      <a:r>
                        <a:rPr lang="en-AU" sz="1050" kern="1200" noProof="0" dirty="0">
                          <a:solidFill>
                            <a:schemeClr val="tx1"/>
                          </a:solidFill>
                          <a:latin typeface="Arial" panose="020B0604020202020204" pitchFamily="34" charset="0"/>
                          <a:cs typeface="Arial" panose="020B0604020202020204" pitchFamily="34" charset="0"/>
                        </a:rPr>
                        <a:t>Theme</a:t>
                      </a:r>
                      <a:r>
                        <a:rPr lang="de-DE" sz="1050" kern="1200" dirty="0">
                          <a:solidFill>
                            <a:schemeClr val="tx1"/>
                          </a:solidFill>
                          <a:latin typeface="Arial" panose="020B0604020202020204" pitchFamily="34" charset="0"/>
                          <a:cs typeface="Arial" panose="020B0604020202020204" pitchFamily="34" charset="0"/>
                        </a:rPr>
                        <a:t> Designer</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050" kern="1200" noProof="0" dirty="0">
                          <a:solidFill>
                            <a:schemeClr val="tx1"/>
                          </a:solidFill>
                          <a:latin typeface="Arial" panose="020B0604020202020204" pitchFamily="34" charset="0"/>
                          <a:cs typeface="Arial" panose="020B0604020202020204" pitchFamily="34" charset="0"/>
                          <a:hlinkClick r:id="rId7"/>
                        </a:rPr>
                        <a:t>Link</a:t>
                      </a:r>
                      <a:endParaRPr lang="en-US" sz="105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en-US" sz="1050" kern="1200" noProof="0" dirty="0">
                          <a:solidFill>
                            <a:schemeClr val="tx1"/>
                          </a:solidFill>
                          <a:latin typeface="Arial" panose="020B0604020202020204" pitchFamily="34" charset="0"/>
                          <a:cs typeface="Arial" panose="020B0604020202020204" pitchFamily="34" charset="0"/>
                        </a:rPr>
                        <a:t>Apply your corporate branding to applications based on SAPUI5 technology.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2250447"/>
                  </a:ext>
                </a:extLst>
              </a:tr>
              <a:tr h="307015">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AU" sz="1050" noProof="0" dirty="0">
                          <a:latin typeface="Arial" panose="020B0604020202020204" pitchFamily="34" charset="0"/>
                          <a:cs typeface="Arial" panose="020B0604020202020204" pitchFamily="34" charset="0"/>
                        </a:rPr>
                        <a:t>SAP Cloud Platform Integration Suite</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lang="en-AU" sz="1050" kern="1200" noProof="0" dirty="0">
                          <a:solidFill>
                            <a:schemeClr val="tx1"/>
                          </a:solidFill>
                          <a:latin typeface="Arial" panose="020B0604020202020204" pitchFamily="34" charset="0"/>
                          <a:cs typeface="Arial" panose="020B0604020202020204" pitchFamily="34" charset="0"/>
                          <a:hlinkClick r:id="rId8"/>
                        </a:rPr>
                        <a:t>Link</a:t>
                      </a:r>
                      <a:endParaRPr lang="en-AU" sz="105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lang="en-AU" sz="1050" u="none" noProof="0" dirty="0">
                          <a:latin typeface="Arial" panose="020B0604020202020204" pitchFamily="34" charset="0"/>
                          <a:cs typeface="Arial" panose="020B0604020202020204" pitchFamily="34" charset="0"/>
                        </a:rPr>
                        <a:t>SAP’s Integration Platform-as-a-Service (IPaaS)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7570035"/>
                  </a:ext>
                </a:extLst>
              </a:tr>
              <a:tr h="491083">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noProof="0" dirty="0">
                          <a:latin typeface="Arial" panose="020B0604020202020204" pitchFamily="34" charset="0"/>
                          <a:cs typeface="Arial" panose="020B0604020202020204" pitchFamily="34" charset="0"/>
                        </a:rPr>
                        <a:t>SAP Product Roadmaps </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050" kern="1200" noProof="0" dirty="0">
                          <a:solidFill>
                            <a:schemeClr val="tx1"/>
                          </a:solidFill>
                          <a:latin typeface="Arial" panose="020B0604020202020204" pitchFamily="34" charset="0"/>
                          <a:cs typeface="Arial" panose="020B0604020202020204" pitchFamily="34" charset="0"/>
                          <a:hlinkClick r:id="rId9"/>
                        </a:rPr>
                        <a:t>Link</a:t>
                      </a:r>
                      <a:endParaRPr lang="en-US" sz="105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lang="en-US" sz="1050" u="none" noProof="0" dirty="0">
                          <a:latin typeface="Arial" panose="020B0604020202020204" pitchFamily="34" charset="0"/>
                          <a:cs typeface="Arial" panose="020B0604020202020204" pitchFamily="34" charset="0"/>
                        </a:rPr>
                        <a:t>Access all product and solution roadmaps from SAP. You will also find latest roadmaps on all integration technologies and services mentioned in ISA-M.</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0081814"/>
                  </a:ext>
                </a:extLst>
              </a:tr>
            </a:tbl>
          </a:graphicData>
        </a:graphic>
      </p:graphicFrame>
      <p:grpSp>
        <p:nvGrpSpPr>
          <p:cNvPr id="3" name="Group 2">
            <a:extLst>
              <a:ext uri="{FF2B5EF4-FFF2-40B4-BE49-F238E27FC236}">
                <a16:creationId xmlns:a16="http://schemas.microsoft.com/office/drawing/2014/main" id="{821C4FF0-2407-4B5D-B487-6469B9F196DF}"/>
              </a:ext>
            </a:extLst>
          </p:cNvPr>
          <p:cNvGrpSpPr/>
          <p:nvPr/>
        </p:nvGrpSpPr>
        <p:grpSpPr>
          <a:xfrm>
            <a:off x="463656" y="5954393"/>
            <a:ext cx="11319029" cy="528777"/>
            <a:chOff x="463656" y="5954835"/>
            <a:chExt cx="11319029" cy="528777"/>
          </a:xfrm>
        </p:grpSpPr>
        <p:grpSp>
          <p:nvGrpSpPr>
            <p:cNvPr id="28" name="Group 27">
              <a:extLst>
                <a:ext uri="{FF2B5EF4-FFF2-40B4-BE49-F238E27FC236}">
                  <a16:creationId xmlns:a16="http://schemas.microsoft.com/office/drawing/2014/main" id="{0C514E7F-B422-468C-B79C-E6B29C97CB13}"/>
                </a:ext>
              </a:extLst>
            </p:cNvPr>
            <p:cNvGrpSpPr/>
            <p:nvPr/>
          </p:nvGrpSpPr>
          <p:grpSpPr>
            <a:xfrm>
              <a:off x="500840" y="5954835"/>
              <a:ext cx="11281845" cy="528777"/>
              <a:chOff x="778585" y="5957156"/>
              <a:chExt cx="10998677" cy="645752"/>
            </a:xfrm>
          </p:grpSpPr>
          <p:sp>
            <p:nvSpPr>
              <p:cNvPr id="73" name="TextBox 72">
                <a:extLst>
                  <a:ext uri="{FF2B5EF4-FFF2-40B4-BE49-F238E27FC236}">
                    <a16:creationId xmlns:a16="http://schemas.microsoft.com/office/drawing/2014/main" id="{72A0507D-5B0E-4C47-94B7-311E66EEA3C7}"/>
                  </a:ext>
                </a:extLst>
              </p:cNvPr>
              <p:cNvSpPr txBox="1"/>
              <p:nvPr/>
            </p:nvSpPr>
            <p:spPr>
              <a:xfrm>
                <a:off x="2235703" y="5957156"/>
                <a:ext cx="9541559" cy="645748"/>
              </a:xfrm>
              <a:prstGeom prst="rect">
                <a:avLst/>
              </a:prstGeom>
              <a:solidFill>
                <a:schemeClr val="bg1">
                  <a:lumMod val="85000"/>
                </a:schemeClr>
              </a:solidFill>
            </p:spPr>
            <p:txBody>
              <a:bodyPr wrap="square" lIns="72000" tIns="36000" rIns="72000" bIns="36000" rtlCol="0" anchor="ctr">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lang="en-US" sz="1100" kern="0" dirty="0">
                    <a:solidFill>
                      <a:srgbClr val="000000"/>
                    </a:solidFill>
                    <a:latin typeface="Arial"/>
                  </a:rPr>
                  <a:t>This slides provides links where you can find further information such as additional guidance, product information and roadmaps. </a:t>
                </a:r>
              </a:p>
            </p:txBody>
          </p:sp>
          <p:sp>
            <p:nvSpPr>
              <p:cNvPr id="74" name="TextBox 73">
                <a:extLst>
                  <a:ext uri="{FF2B5EF4-FFF2-40B4-BE49-F238E27FC236}">
                    <a16:creationId xmlns:a16="http://schemas.microsoft.com/office/drawing/2014/main" id="{F8DA5039-BB6B-4422-A5A1-42230C7792D9}"/>
                  </a:ext>
                </a:extLst>
              </p:cNvPr>
              <p:cNvSpPr txBox="1"/>
              <p:nvPr/>
            </p:nvSpPr>
            <p:spPr>
              <a:xfrm>
                <a:off x="1129034" y="5957160"/>
                <a:ext cx="1106669" cy="645748"/>
              </a:xfrm>
              <a:prstGeom prst="rect">
                <a:avLst/>
              </a:prstGeom>
              <a:solidFill>
                <a:schemeClr val="tx1"/>
              </a:solidFill>
            </p:spPr>
            <p:txBody>
              <a:bodyPr wrap="square" lIns="72000" tIns="180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79" name="TextBox 78">
                <a:extLst>
                  <a:ext uri="{FF2B5EF4-FFF2-40B4-BE49-F238E27FC236}">
                    <a16:creationId xmlns:a16="http://schemas.microsoft.com/office/drawing/2014/main" id="{05C1B097-F232-4E6A-9334-527C73081116}"/>
                  </a:ext>
                </a:extLst>
              </p:cNvPr>
              <p:cNvSpPr txBox="1"/>
              <p:nvPr/>
            </p:nvSpPr>
            <p:spPr>
              <a:xfrm>
                <a:off x="778585" y="5957160"/>
                <a:ext cx="432191" cy="645744"/>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6" name="Straight Connector 5">
                <a:extLst>
                  <a:ext uri="{FF2B5EF4-FFF2-40B4-BE49-F238E27FC236}">
                    <a16:creationId xmlns:a16="http://schemas.microsoft.com/office/drawing/2014/main" id="{20141CCD-4985-4FD4-B795-46EBF57C5171}"/>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3E10F2-6021-4E43-B478-3961C86D912C}"/>
                  </a:ext>
                </a:extLst>
              </p:cNvPr>
              <p:cNvCxnSpPr>
                <a:cxnSpLocks/>
              </p:cNvCxnSpPr>
              <p:nvPr/>
            </p:nvCxnSpPr>
            <p:spPr>
              <a:xfrm flipH="1">
                <a:off x="1182382" y="6471300"/>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F152BB2F-47B0-4C72-908F-4688812FBEA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3656" y="5997563"/>
              <a:ext cx="443318" cy="443318"/>
            </a:xfrm>
            <a:prstGeom prst="rect">
              <a:avLst/>
            </a:prstGeom>
          </p:spPr>
        </p:pic>
      </p:grpSp>
    </p:spTree>
    <p:extLst>
      <p:ext uri="{BB962C8B-B14F-4D97-AF65-F5344CB8AC3E}">
        <p14:creationId xmlns:p14="http://schemas.microsoft.com/office/powerpoint/2010/main" val="36747856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44623F31-1968-4441-B077-63F863B519D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Integration Technology Mapping</a:t>
            </a:r>
            <a:br>
              <a:rPr lang="en-US" dirty="0">
                <a:solidFill>
                  <a:srgbClr val="000000"/>
                </a:solidFill>
                <a:latin typeface="Arial"/>
              </a:rPr>
            </a:br>
            <a:r>
              <a:rPr lang="en-US" sz="2000" b="0" dirty="0">
                <a:solidFill>
                  <a:srgbClr val="000000"/>
                </a:solidFill>
                <a:latin typeface="Arial"/>
              </a:rPr>
              <a:t>Derive Integration Guidelines for Your Organization </a:t>
            </a:r>
            <a:endParaRPr lang="de-DE" b="0" dirty="0">
              <a:solidFill>
                <a:srgbClr val="000000"/>
              </a:solidFill>
              <a:latin typeface="Arial"/>
            </a:endParaRPr>
          </a:p>
        </p:txBody>
      </p:sp>
      <p:sp>
        <p:nvSpPr>
          <p:cNvPr id="5" name="Slide Number Placeholder 4">
            <a:extLst>
              <a:ext uri="{FF2B5EF4-FFF2-40B4-BE49-F238E27FC236}">
                <a16:creationId xmlns:a16="http://schemas.microsoft.com/office/drawing/2014/main" id="{2272113A-2B70-4E0B-AA27-C5A5603E4284}"/>
              </a:ext>
            </a:extLst>
          </p:cNvPr>
          <p:cNvSpPr>
            <a:spLocks noGrp="1"/>
          </p:cNvSpPr>
          <p:nvPr>
            <p:ph type="sldNum" sz="quarter" idx="12"/>
          </p:nvPr>
        </p:nvSpPr>
        <p:spPr/>
        <p:txBody>
          <a:bodyPr/>
          <a:lstStyle/>
          <a:p>
            <a:fld id="{DB6A9238-A6DB-4432-B073-8C8D0256CD0B}" type="slidenum">
              <a:rPr lang="de-DE" sz="1000" smtClean="0"/>
              <a:pPr/>
              <a:t>62</a:t>
            </a:fld>
            <a:endParaRPr lang="de-DE" sz="1000" dirty="0"/>
          </a:p>
        </p:txBody>
      </p:sp>
      <p:grpSp>
        <p:nvGrpSpPr>
          <p:cNvPr id="12" name="Group 11">
            <a:extLst>
              <a:ext uri="{FF2B5EF4-FFF2-40B4-BE49-F238E27FC236}">
                <a16:creationId xmlns:a16="http://schemas.microsoft.com/office/drawing/2014/main" id="{ADE68A68-BC7D-4F00-B9E8-EBE12E1E6582}"/>
              </a:ext>
            </a:extLst>
          </p:cNvPr>
          <p:cNvGrpSpPr/>
          <p:nvPr/>
        </p:nvGrpSpPr>
        <p:grpSpPr>
          <a:xfrm>
            <a:off x="8372079" y="467378"/>
            <a:ext cx="3410607" cy="677108"/>
            <a:chOff x="8348701" y="504000"/>
            <a:chExt cx="3410607" cy="677108"/>
          </a:xfrm>
        </p:grpSpPr>
        <p:sp>
          <p:nvSpPr>
            <p:cNvPr id="13" name="Rectangle 12">
              <a:extLst>
                <a:ext uri="{FF2B5EF4-FFF2-40B4-BE49-F238E27FC236}">
                  <a16:creationId xmlns:a16="http://schemas.microsoft.com/office/drawing/2014/main" id="{E2FB1A95-A82A-422C-9F4D-91E87805C40C}"/>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14" name="Rectangle 13">
              <a:extLst>
                <a:ext uri="{FF2B5EF4-FFF2-40B4-BE49-F238E27FC236}">
                  <a16:creationId xmlns:a16="http://schemas.microsoft.com/office/drawing/2014/main" id="{92C794A4-6F75-40C7-A039-2AA5EA1E3E21}"/>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15" name="Rectangle 14">
              <a:extLst>
                <a:ext uri="{FF2B5EF4-FFF2-40B4-BE49-F238E27FC236}">
                  <a16:creationId xmlns:a16="http://schemas.microsoft.com/office/drawing/2014/main" id="{6E8DA997-878A-42BD-B267-90475EEDBFA0}"/>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17" name="Straight Arrow Connector 16">
              <a:extLst>
                <a:ext uri="{FF2B5EF4-FFF2-40B4-BE49-F238E27FC236}">
                  <a16:creationId xmlns:a16="http://schemas.microsoft.com/office/drawing/2014/main" id="{EC304190-2A19-460E-8A4C-CBD6ED3A0FE2}"/>
                </a:ext>
              </a:extLst>
            </p:cNvPr>
            <p:cNvCxnSpPr>
              <a:stCxn id="13" idx="3"/>
              <a:endCxn id="1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2117621-1702-4B72-9D0B-3F37E6A7A245}"/>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E7D13F8C-0125-4660-92F4-C8E1D3987BF2}"/>
              </a:ext>
            </a:extLst>
          </p:cNvPr>
          <p:cNvGrpSpPr/>
          <p:nvPr/>
        </p:nvGrpSpPr>
        <p:grpSpPr>
          <a:xfrm>
            <a:off x="504001" y="3367420"/>
            <a:ext cx="1993186" cy="1737936"/>
            <a:chOff x="913011" y="3434556"/>
            <a:chExt cx="1728192" cy="1584176"/>
          </a:xfrm>
          <a:solidFill>
            <a:schemeClr val="bg1">
              <a:lumMod val="85000"/>
            </a:schemeClr>
          </a:solidFill>
        </p:grpSpPr>
        <p:sp>
          <p:nvSpPr>
            <p:cNvPr id="27" name="Rectangle 26">
              <a:extLst>
                <a:ext uri="{FF2B5EF4-FFF2-40B4-BE49-F238E27FC236}">
                  <a16:creationId xmlns:a16="http://schemas.microsoft.com/office/drawing/2014/main" id="{1428907E-38D3-41F3-A048-8FC8074E90AE}"/>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Process  </a:t>
              </a:r>
              <a:br>
                <a:rPr lang="en-US" sz="1800" kern="0" dirty="0">
                  <a:solidFill>
                    <a:srgbClr val="FFFFFF"/>
                  </a:solidFill>
                  <a:latin typeface="Arial"/>
                </a:rPr>
              </a:br>
              <a:r>
                <a:rPr lang="en-US" sz="1800" kern="0" dirty="0">
                  <a:solidFill>
                    <a:srgbClr val="FFFFFF"/>
                  </a:solidFill>
                  <a:latin typeface="Arial"/>
                </a:rPr>
                <a:t>Integration</a:t>
              </a:r>
            </a:p>
          </p:txBody>
        </p:sp>
        <p:sp>
          <p:nvSpPr>
            <p:cNvPr id="102" name="Rectangle 101">
              <a:extLst>
                <a:ext uri="{FF2B5EF4-FFF2-40B4-BE49-F238E27FC236}">
                  <a16:creationId xmlns:a16="http://schemas.microsoft.com/office/drawing/2014/main" id="{091CE2B0-4DC6-4049-9D6A-D3F372006B02}"/>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A</a:t>
              </a:r>
            </a:p>
          </p:txBody>
        </p:sp>
        <p:cxnSp>
          <p:nvCxnSpPr>
            <p:cNvPr id="9" name="Straight Connector 8">
              <a:extLst>
                <a:ext uri="{FF2B5EF4-FFF2-40B4-BE49-F238E27FC236}">
                  <a16:creationId xmlns:a16="http://schemas.microsoft.com/office/drawing/2014/main" id="{F51726FB-988E-46F8-B91B-652BF30875D1}"/>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F2ADC50F-6429-4131-B2A4-B55274FD7FC6}"/>
              </a:ext>
            </a:extLst>
          </p:cNvPr>
          <p:cNvGrpSpPr/>
          <p:nvPr/>
        </p:nvGrpSpPr>
        <p:grpSpPr>
          <a:xfrm>
            <a:off x="2825376" y="3367420"/>
            <a:ext cx="1993186" cy="1737936"/>
            <a:chOff x="913011" y="3434556"/>
            <a:chExt cx="1728192" cy="1584176"/>
          </a:xfrm>
          <a:solidFill>
            <a:schemeClr val="bg1">
              <a:lumMod val="85000"/>
            </a:schemeClr>
          </a:solidFill>
        </p:grpSpPr>
        <p:sp>
          <p:nvSpPr>
            <p:cNvPr id="145" name="Rectangle 144">
              <a:extLst>
                <a:ext uri="{FF2B5EF4-FFF2-40B4-BE49-F238E27FC236}">
                  <a16:creationId xmlns:a16="http://schemas.microsoft.com/office/drawing/2014/main" id="{104EC913-4BAF-405E-A6F7-6AEB67371619}"/>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Data</a:t>
              </a:r>
              <a:br>
                <a:rPr lang="en-US" sz="1800" kern="0" dirty="0">
                  <a:solidFill>
                    <a:srgbClr val="FFFFFF"/>
                  </a:solidFill>
                  <a:latin typeface="Arial"/>
                </a:rPr>
              </a:br>
              <a:r>
                <a:rPr lang="en-US" sz="1800" kern="0" dirty="0">
                  <a:solidFill>
                    <a:srgbClr val="FFFFFF"/>
                  </a:solidFill>
                  <a:latin typeface="Arial"/>
                </a:rPr>
                <a:t>Integration</a:t>
              </a:r>
            </a:p>
          </p:txBody>
        </p:sp>
        <p:sp>
          <p:nvSpPr>
            <p:cNvPr id="146" name="Rectangle 145">
              <a:extLst>
                <a:ext uri="{FF2B5EF4-FFF2-40B4-BE49-F238E27FC236}">
                  <a16:creationId xmlns:a16="http://schemas.microsoft.com/office/drawing/2014/main" id="{9B7A9C59-9F83-46C5-958F-7B505FDEC3A7}"/>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B</a:t>
              </a:r>
            </a:p>
          </p:txBody>
        </p:sp>
        <p:cxnSp>
          <p:nvCxnSpPr>
            <p:cNvPr id="147" name="Straight Connector 146">
              <a:extLst>
                <a:ext uri="{FF2B5EF4-FFF2-40B4-BE49-F238E27FC236}">
                  <a16:creationId xmlns:a16="http://schemas.microsoft.com/office/drawing/2014/main" id="{A6103D65-EF64-4D06-B5BD-124B860A4333}"/>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E06955A8-6879-4EB6-9E1A-9500FBCBA949}"/>
              </a:ext>
            </a:extLst>
          </p:cNvPr>
          <p:cNvGrpSpPr/>
          <p:nvPr/>
        </p:nvGrpSpPr>
        <p:grpSpPr>
          <a:xfrm>
            <a:off x="5146751" y="3367420"/>
            <a:ext cx="1993186" cy="1737936"/>
            <a:chOff x="913011" y="3434556"/>
            <a:chExt cx="1728192" cy="1584176"/>
          </a:xfrm>
          <a:solidFill>
            <a:schemeClr val="bg1">
              <a:lumMod val="85000"/>
            </a:schemeClr>
          </a:solidFill>
        </p:grpSpPr>
        <p:sp>
          <p:nvSpPr>
            <p:cNvPr id="149" name="Rectangle 148">
              <a:extLst>
                <a:ext uri="{FF2B5EF4-FFF2-40B4-BE49-F238E27FC236}">
                  <a16:creationId xmlns:a16="http://schemas.microsoft.com/office/drawing/2014/main" id="{EBEF4E53-9A92-48C0-8CBF-2E97DFC57DB6}"/>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User   </a:t>
              </a:r>
              <a:br>
                <a:rPr lang="en-US" sz="1800" kern="0" dirty="0">
                  <a:solidFill>
                    <a:srgbClr val="FFFFFF"/>
                  </a:solidFill>
                  <a:latin typeface="Arial"/>
                </a:rPr>
              </a:br>
              <a:r>
                <a:rPr lang="en-US" sz="1800" kern="0" dirty="0">
                  <a:solidFill>
                    <a:srgbClr val="FFFFFF"/>
                  </a:solidFill>
                  <a:latin typeface="Arial"/>
                </a:rPr>
                <a:t>Integration</a:t>
              </a:r>
            </a:p>
          </p:txBody>
        </p:sp>
        <p:sp>
          <p:nvSpPr>
            <p:cNvPr id="150" name="Rectangle 149">
              <a:extLst>
                <a:ext uri="{FF2B5EF4-FFF2-40B4-BE49-F238E27FC236}">
                  <a16:creationId xmlns:a16="http://schemas.microsoft.com/office/drawing/2014/main" id="{4AEFDC02-F36B-4E8E-8680-57E8D556B5EA}"/>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C</a:t>
              </a:r>
            </a:p>
          </p:txBody>
        </p:sp>
        <p:cxnSp>
          <p:nvCxnSpPr>
            <p:cNvPr id="151" name="Straight Connector 150">
              <a:extLst>
                <a:ext uri="{FF2B5EF4-FFF2-40B4-BE49-F238E27FC236}">
                  <a16:creationId xmlns:a16="http://schemas.microsoft.com/office/drawing/2014/main" id="{C2A0856C-47E3-44DC-84DE-A47A8186C220}"/>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E96211B3-1D4A-4C4E-80EA-C00BBB7E9752}"/>
              </a:ext>
            </a:extLst>
          </p:cNvPr>
          <p:cNvGrpSpPr/>
          <p:nvPr/>
        </p:nvGrpSpPr>
        <p:grpSpPr>
          <a:xfrm>
            <a:off x="7468126" y="3367420"/>
            <a:ext cx="1993186" cy="1737936"/>
            <a:chOff x="913011" y="3434556"/>
            <a:chExt cx="1728192" cy="1584176"/>
          </a:xfrm>
          <a:solidFill>
            <a:srgbClr val="E35500"/>
          </a:solidFill>
        </p:grpSpPr>
        <p:sp>
          <p:nvSpPr>
            <p:cNvPr id="153" name="Rectangle 152">
              <a:extLst>
                <a:ext uri="{FF2B5EF4-FFF2-40B4-BE49-F238E27FC236}">
                  <a16:creationId xmlns:a16="http://schemas.microsoft.com/office/drawing/2014/main" id="{21F60719-A7A7-4C31-834D-81D77A10D826}"/>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Thing</a:t>
              </a:r>
              <a:br>
                <a:rPr lang="en-US" sz="1800" kern="0" dirty="0">
                  <a:solidFill>
                    <a:srgbClr val="FFFFFF"/>
                  </a:solidFill>
                  <a:latin typeface="Arial"/>
                </a:rPr>
              </a:br>
              <a:r>
                <a:rPr lang="en-US" sz="1800" kern="0" dirty="0">
                  <a:solidFill>
                    <a:srgbClr val="FFFFFF"/>
                  </a:solidFill>
                  <a:latin typeface="Arial"/>
                </a:rPr>
                <a:t>Integration</a:t>
              </a:r>
            </a:p>
          </p:txBody>
        </p:sp>
        <p:sp>
          <p:nvSpPr>
            <p:cNvPr id="154" name="Rectangle 153">
              <a:extLst>
                <a:ext uri="{FF2B5EF4-FFF2-40B4-BE49-F238E27FC236}">
                  <a16:creationId xmlns:a16="http://schemas.microsoft.com/office/drawing/2014/main" id="{84C31711-F231-40C3-9216-03144C7E9DC6}"/>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D</a:t>
              </a:r>
            </a:p>
          </p:txBody>
        </p:sp>
        <p:cxnSp>
          <p:nvCxnSpPr>
            <p:cNvPr id="155" name="Straight Connector 154">
              <a:extLst>
                <a:ext uri="{FF2B5EF4-FFF2-40B4-BE49-F238E27FC236}">
                  <a16:creationId xmlns:a16="http://schemas.microsoft.com/office/drawing/2014/main" id="{0DB01A26-F510-41A0-AD1D-275CE502D4B8}"/>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9A70B85-E6E4-4396-8A6B-32F1EA49020A}"/>
              </a:ext>
            </a:extLst>
          </p:cNvPr>
          <p:cNvGrpSpPr/>
          <p:nvPr/>
        </p:nvGrpSpPr>
        <p:grpSpPr>
          <a:xfrm>
            <a:off x="9789500" y="3367420"/>
            <a:ext cx="1993186" cy="1737936"/>
            <a:chOff x="913011" y="3434556"/>
            <a:chExt cx="1728192" cy="1584176"/>
          </a:xfrm>
          <a:solidFill>
            <a:schemeClr val="bg1">
              <a:lumMod val="85000"/>
            </a:schemeClr>
          </a:solidFill>
        </p:grpSpPr>
        <p:sp>
          <p:nvSpPr>
            <p:cNvPr id="157" name="Rectangle 156">
              <a:extLst>
                <a:ext uri="{FF2B5EF4-FFF2-40B4-BE49-F238E27FC236}">
                  <a16:creationId xmlns:a16="http://schemas.microsoft.com/office/drawing/2014/main" id="{5E472624-21A3-4A16-A79F-60B5F55BDCF2}"/>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Cross </a:t>
              </a:r>
              <a:br>
                <a:rPr lang="en-US" sz="1800" kern="0" dirty="0">
                  <a:solidFill>
                    <a:srgbClr val="FFFFFF"/>
                  </a:solidFill>
                  <a:latin typeface="Arial"/>
                </a:rPr>
              </a:br>
              <a:r>
                <a:rPr lang="en-US" sz="1800" kern="0" dirty="0">
                  <a:solidFill>
                    <a:srgbClr val="FFFFFF"/>
                  </a:solidFill>
                  <a:latin typeface="Arial"/>
                </a:rPr>
                <a:t>Use Cases</a:t>
              </a:r>
            </a:p>
          </p:txBody>
        </p:sp>
        <p:sp>
          <p:nvSpPr>
            <p:cNvPr id="158" name="Rectangle 157">
              <a:extLst>
                <a:ext uri="{FF2B5EF4-FFF2-40B4-BE49-F238E27FC236}">
                  <a16:creationId xmlns:a16="http://schemas.microsoft.com/office/drawing/2014/main" id="{10ED839F-A6B0-4A5E-8D49-2FA47442A287}"/>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E</a:t>
              </a:r>
            </a:p>
          </p:txBody>
        </p:sp>
        <p:cxnSp>
          <p:nvCxnSpPr>
            <p:cNvPr id="159" name="Straight Connector 158">
              <a:extLst>
                <a:ext uri="{FF2B5EF4-FFF2-40B4-BE49-F238E27FC236}">
                  <a16:creationId xmlns:a16="http://schemas.microsoft.com/office/drawing/2014/main" id="{B82638FD-A2A8-464D-B0D8-F575F8871953}"/>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09619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lide Number Placeholder 1">
            <a:extLst>
              <a:ext uri="{FF2B5EF4-FFF2-40B4-BE49-F238E27FC236}">
                <a16:creationId xmlns:a16="http://schemas.microsoft.com/office/drawing/2014/main" id="{CECA16D5-D8B8-4759-9654-79D3E2B25C88}"/>
              </a:ext>
            </a:extLst>
          </p:cNvPr>
          <p:cNvSpPr>
            <a:spLocks noGrp="1"/>
          </p:cNvSpPr>
          <p:nvPr>
            <p:ph type="sldNum" sz="quarter" idx="12"/>
          </p:nvPr>
        </p:nvSpPr>
        <p:spPr>
          <a:xfrm>
            <a:off x="9156702" y="6386884"/>
            <a:ext cx="2845541" cy="365717"/>
          </a:xfrm>
        </p:spPr>
        <p:txBody>
          <a:bodyPr/>
          <a:lstStyle/>
          <a:p>
            <a:fld id="{DB6A9238-A6DB-4432-B073-8C8D0256CD0B}" type="slidenum">
              <a:rPr lang="de-DE" sz="1000" smtClean="0"/>
              <a:pPr/>
              <a:t>63</a:t>
            </a:fld>
            <a:endParaRPr lang="de-DE" sz="1000" dirty="0"/>
          </a:p>
        </p:txBody>
      </p:sp>
      <p:grpSp>
        <p:nvGrpSpPr>
          <p:cNvPr id="188" name="Group 187">
            <a:extLst>
              <a:ext uri="{FF2B5EF4-FFF2-40B4-BE49-F238E27FC236}">
                <a16:creationId xmlns:a16="http://schemas.microsoft.com/office/drawing/2014/main" id="{C289106E-1E69-48FC-8FD7-51C1C29F6A7A}"/>
              </a:ext>
            </a:extLst>
          </p:cNvPr>
          <p:cNvGrpSpPr/>
          <p:nvPr/>
        </p:nvGrpSpPr>
        <p:grpSpPr>
          <a:xfrm>
            <a:off x="8372079" y="467378"/>
            <a:ext cx="3410607" cy="677108"/>
            <a:chOff x="8348701" y="504000"/>
            <a:chExt cx="3410607" cy="677108"/>
          </a:xfrm>
        </p:grpSpPr>
        <p:sp>
          <p:nvSpPr>
            <p:cNvPr id="190" name="Rectangle 189">
              <a:extLst>
                <a:ext uri="{FF2B5EF4-FFF2-40B4-BE49-F238E27FC236}">
                  <a16:creationId xmlns:a16="http://schemas.microsoft.com/office/drawing/2014/main" id="{81A5FE36-D042-4030-BA50-B0BFFA011B5B}"/>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196" name="Rectangle 195">
              <a:extLst>
                <a:ext uri="{FF2B5EF4-FFF2-40B4-BE49-F238E27FC236}">
                  <a16:creationId xmlns:a16="http://schemas.microsoft.com/office/drawing/2014/main" id="{94B8EFCC-4095-4E5A-BA95-D5E980F7DD10}"/>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199" name="Rectangle 198">
              <a:extLst>
                <a:ext uri="{FF2B5EF4-FFF2-40B4-BE49-F238E27FC236}">
                  <a16:creationId xmlns:a16="http://schemas.microsoft.com/office/drawing/2014/main" id="{4DB75013-00B7-4B27-B9BB-FF9F605A5EC2}"/>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200" name="Straight Arrow Connector 199">
              <a:extLst>
                <a:ext uri="{FF2B5EF4-FFF2-40B4-BE49-F238E27FC236}">
                  <a16:creationId xmlns:a16="http://schemas.microsoft.com/office/drawing/2014/main" id="{D0B1C51F-5CE2-4564-90D0-95A1F644C4BC}"/>
                </a:ext>
              </a:extLst>
            </p:cNvPr>
            <p:cNvCxnSpPr>
              <a:stCxn id="190" idx="3"/>
              <a:endCxn id="196"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8FF3DB98-7FD2-4326-9285-F803CDFDFE89}"/>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202" name="Title 3">
            <a:extLst>
              <a:ext uri="{FF2B5EF4-FFF2-40B4-BE49-F238E27FC236}">
                <a16:creationId xmlns:a16="http://schemas.microsoft.com/office/drawing/2014/main" id="{BE78E6D4-0E84-41F9-A286-E40CC5E25E2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Thing Integration Style</a:t>
            </a:r>
            <a:br>
              <a:rPr lang="en-US" dirty="0">
                <a:solidFill>
                  <a:srgbClr val="000000"/>
                </a:solidFill>
                <a:latin typeface="Arial"/>
              </a:rPr>
            </a:br>
            <a:r>
              <a:rPr lang="en-US" sz="2000" b="0" dirty="0">
                <a:solidFill>
                  <a:srgbClr val="000000"/>
                </a:solidFill>
                <a:latin typeface="Arial"/>
              </a:rPr>
              <a:t>Overview</a:t>
            </a:r>
            <a:endParaRPr lang="de-DE" b="0" dirty="0">
              <a:solidFill>
                <a:srgbClr val="000000"/>
              </a:solidFill>
              <a:latin typeface="Arial"/>
            </a:endParaRPr>
          </a:p>
        </p:txBody>
      </p:sp>
      <p:sp>
        <p:nvSpPr>
          <p:cNvPr id="106" name="TextBox 105">
            <a:extLst>
              <a:ext uri="{FF2B5EF4-FFF2-40B4-BE49-F238E27FC236}">
                <a16:creationId xmlns:a16="http://schemas.microsoft.com/office/drawing/2014/main" id="{F66AD6CB-6736-4C12-AC83-E1B0B09CE0E8}"/>
              </a:ext>
            </a:extLst>
          </p:cNvPr>
          <p:cNvSpPr txBox="1"/>
          <p:nvPr/>
        </p:nvSpPr>
        <p:spPr>
          <a:xfrm>
            <a:off x="6786555" y="2136133"/>
            <a:ext cx="4996128" cy="3761346"/>
          </a:xfrm>
          <a:prstGeom prst="rect">
            <a:avLst/>
          </a:prstGeom>
          <a:solidFill>
            <a:schemeClr val="bg1">
              <a:lumMod val="85000"/>
            </a:schemeClr>
          </a:solidFill>
        </p:spPr>
        <p:txBody>
          <a:bodyPr wrap="square" lIns="72000" tIns="792000" rIns="72000" bIns="36000" rtlCol="0" anchor="t">
            <a:noAutofit/>
          </a:bodyPr>
          <a:lstStyle/>
          <a:p>
            <a:pPr lvl="0" algn="just" defTabSz="661988" eaLnBrk="0" fontAlgn="base" hangingPunct="0">
              <a:spcBef>
                <a:spcPts val="600"/>
              </a:spcBef>
              <a:spcAft>
                <a:spcPct val="0"/>
              </a:spcAft>
              <a:defRPr/>
            </a:pPr>
            <a:r>
              <a:rPr lang="en-US" sz="1100" kern="0" dirty="0">
                <a:solidFill>
                  <a:srgbClr val="000000"/>
                </a:solidFill>
                <a:latin typeface="Arial"/>
              </a:rPr>
              <a:t>This section provides a decision table template (slide 65) that allows you to define integration guidelines for the </a:t>
            </a:r>
            <a:r>
              <a:rPr lang="en-US" sz="1100" b="1" kern="0" dirty="0">
                <a:solidFill>
                  <a:srgbClr val="000000"/>
                </a:solidFill>
                <a:latin typeface="Arial"/>
              </a:rPr>
              <a:t>thing integration style</a:t>
            </a:r>
            <a:r>
              <a:rPr lang="en-US" sz="1100" kern="0" dirty="0">
                <a:solidFill>
                  <a:srgbClr val="000000"/>
                </a:solidFill>
                <a:latin typeface="Arial"/>
              </a:rPr>
              <a:t> for your organization including the highlighted integration domains. ISA-M is open to also include Non-SAP integration technologies/services. </a:t>
            </a:r>
          </a:p>
          <a:p>
            <a:pPr lvl="0" algn="just" defTabSz="661988" eaLnBrk="0" fontAlgn="base" hangingPunct="0">
              <a:spcBef>
                <a:spcPts val="600"/>
              </a:spcBef>
              <a:spcAft>
                <a:spcPct val="0"/>
              </a:spcAft>
              <a:defRPr/>
            </a:pPr>
            <a:r>
              <a:rPr lang="en-US" sz="1100" kern="0" dirty="0">
                <a:solidFill>
                  <a:srgbClr val="000000"/>
                </a:solidFill>
                <a:latin typeface="Arial"/>
              </a:rPr>
              <a:t>The ISA-M template also includes examples on how to map this integration style to sample technologies/services from the SAP portfolio. </a:t>
            </a:r>
          </a:p>
          <a:p>
            <a:pPr lvl="0" algn="just" defTabSz="661988" eaLnBrk="0" fontAlgn="base" hangingPunct="0">
              <a:spcBef>
                <a:spcPts val="600"/>
              </a:spcBef>
              <a:spcAft>
                <a:spcPct val="0"/>
              </a:spcAft>
              <a:defRPr/>
            </a:pPr>
            <a:r>
              <a:rPr lang="en-US" sz="1100" b="1" kern="0" dirty="0">
                <a:solidFill>
                  <a:srgbClr val="000000"/>
                </a:solidFill>
                <a:latin typeface="Arial"/>
              </a:rPr>
              <a:t>Important Note: </a:t>
            </a:r>
            <a:r>
              <a:rPr lang="en-US" sz="1100" kern="0" dirty="0">
                <a:solidFill>
                  <a:srgbClr val="000000"/>
                </a:solidFill>
                <a:latin typeface="Arial"/>
              </a:rPr>
              <a:t>The sample technology mappings given in the next slides are only illustrative examples that need to be aligned with your specific context and requirements. SAP also provides consulting services in case you need further support. </a:t>
            </a:r>
          </a:p>
        </p:txBody>
      </p:sp>
      <p:grpSp>
        <p:nvGrpSpPr>
          <p:cNvPr id="2" name="Group 1">
            <a:extLst>
              <a:ext uri="{FF2B5EF4-FFF2-40B4-BE49-F238E27FC236}">
                <a16:creationId xmlns:a16="http://schemas.microsoft.com/office/drawing/2014/main" id="{012BB396-2A91-4AC4-A62B-10CA1AE8CC5D}"/>
              </a:ext>
            </a:extLst>
          </p:cNvPr>
          <p:cNvGrpSpPr/>
          <p:nvPr/>
        </p:nvGrpSpPr>
        <p:grpSpPr>
          <a:xfrm>
            <a:off x="6745659" y="2108790"/>
            <a:ext cx="1513079" cy="642700"/>
            <a:chOff x="7223398" y="2108790"/>
            <a:chExt cx="1513079" cy="642700"/>
          </a:xfrm>
        </p:grpSpPr>
        <p:grpSp>
          <p:nvGrpSpPr>
            <p:cNvPr id="107" name="Group 106">
              <a:extLst>
                <a:ext uri="{FF2B5EF4-FFF2-40B4-BE49-F238E27FC236}">
                  <a16:creationId xmlns:a16="http://schemas.microsoft.com/office/drawing/2014/main" id="{225BEC63-58E9-42F9-AE85-3C1F7034D3E2}"/>
                </a:ext>
              </a:extLst>
            </p:cNvPr>
            <p:cNvGrpSpPr/>
            <p:nvPr/>
          </p:nvGrpSpPr>
          <p:grpSpPr>
            <a:xfrm>
              <a:off x="7279359" y="2136133"/>
              <a:ext cx="1457118" cy="615357"/>
              <a:chOff x="539890" y="5608167"/>
              <a:chExt cx="1457118" cy="1120882"/>
            </a:xfrm>
          </p:grpSpPr>
          <p:sp>
            <p:nvSpPr>
              <p:cNvPr id="110" name="TextBox 109">
                <a:extLst>
                  <a:ext uri="{FF2B5EF4-FFF2-40B4-BE49-F238E27FC236}">
                    <a16:creationId xmlns:a16="http://schemas.microsoft.com/office/drawing/2014/main" id="{579B8B24-48F1-4A97-9633-345B92550C4E}"/>
                  </a:ext>
                </a:extLst>
              </p:cNvPr>
              <p:cNvSpPr txBox="1"/>
              <p:nvPr/>
            </p:nvSpPr>
            <p:spPr>
              <a:xfrm>
                <a:off x="890339" y="5608169"/>
                <a:ext cx="1106669" cy="1120880"/>
              </a:xfrm>
              <a:prstGeom prst="rect">
                <a:avLst/>
              </a:prstGeom>
              <a:solidFill>
                <a:schemeClr val="tx1"/>
              </a:solidFill>
            </p:spPr>
            <p:txBody>
              <a:bodyPr wrap="square" lIns="72000" tIns="252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111" name="TextBox 110">
                <a:extLst>
                  <a:ext uri="{FF2B5EF4-FFF2-40B4-BE49-F238E27FC236}">
                    <a16:creationId xmlns:a16="http://schemas.microsoft.com/office/drawing/2014/main" id="{70168D5F-2CCC-4091-8E04-C062891BB662}"/>
                  </a:ext>
                </a:extLst>
              </p:cNvPr>
              <p:cNvSpPr txBox="1"/>
              <p:nvPr/>
            </p:nvSpPr>
            <p:spPr>
              <a:xfrm>
                <a:off x="539890" y="5608167"/>
                <a:ext cx="432191" cy="1120869"/>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grpSp>
        <p:cxnSp>
          <p:nvCxnSpPr>
            <p:cNvPr id="108" name="Straight Connector 107">
              <a:extLst>
                <a:ext uri="{FF2B5EF4-FFF2-40B4-BE49-F238E27FC236}">
                  <a16:creationId xmlns:a16="http://schemas.microsoft.com/office/drawing/2014/main" id="{08193D88-08E8-4538-9F38-25579962EAB8}"/>
                </a:ext>
              </a:extLst>
            </p:cNvPr>
            <p:cNvCxnSpPr>
              <a:cxnSpLocks/>
            </p:cNvCxnSpPr>
            <p:nvPr/>
          </p:nvCxnSpPr>
          <p:spPr>
            <a:xfrm>
              <a:off x="7717403" y="2108790"/>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34EC3F7-848A-4DB6-9C6A-A817847DD796}"/>
                </a:ext>
              </a:extLst>
            </p:cNvPr>
            <p:cNvCxnSpPr>
              <a:cxnSpLocks/>
            </p:cNvCxnSpPr>
            <p:nvPr/>
          </p:nvCxnSpPr>
          <p:spPr>
            <a:xfrm flipH="1">
              <a:off x="7669754" y="2649155"/>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A360D620-8CAA-431D-A2AF-BDFC41F234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3398" y="2140741"/>
              <a:ext cx="530373" cy="530373"/>
            </a:xfrm>
            <a:prstGeom prst="rect">
              <a:avLst/>
            </a:prstGeom>
          </p:spPr>
        </p:pic>
      </p:grpSp>
      <p:grpSp>
        <p:nvGrpSpPr>
          <p:cNvPr id="105" name="Group 104">
            <a:extLst>
              <a:ext uri="{FF2B5EF4-FFF2-40B4-BE49-F238E27FC236}">
                <a16:creationId xmlns:a16="http://schemas.microsoft.com/office/drawing/2014/main" id="{BD5BA644-749B-4D0B-8666-49531CAA4DC5}"/>
              </a:ext>
            </a:extLst>
          </p:cNvPr>
          <p:cNvGrpSpPr/>
          <p:nvPr/>
        </p:nvGrpSpPr>
        <p:grpSpPr>
          <a:xfrm>
            <a:off x="487708" y="2131620"/>
            <a:ext cx="5340284" cy="3768156"/>
            <a:chOff x="487708" y="2099367"/>
            <a:chExt cx="5340284" cy="3768156"/>
          </a:xfrm>
        </p:grpSpPr>
        <p:sp>
          <p:nvSpPr>
            <p:cNvPr id="113" name="Rectangle 112">
              <a:extLst>
                <a:ext uri="{FF2B5EF4-FFF2-40B4-BE49-F238E27FC236}">
                  <a16:creationId xmlns:a16="http://schemas.microsoft.com/office/drawing/2014/main" id="{DDF8285D-518D-474C-B569-A33C89C14D07}"/>
                </a:ext>
              </a:extLst>
            </p:cNvPr>
            <p:cNvSpPr/>
            <p:nvPr/>
          </p:nvSpPr>
          <p:spPr bwMode="gray">
            <a:xfrm>
              <a:off x="1719520" y="2099367"/>
              <a:ext cx="2875100" cy="933975"/>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114" name="Rectangle 113">
              <a:extLst>
                <a:ext uri="{FF2B5EF4-FFF2-40B4-BE49-F238E27FC236}">
                  <a16:creationId xmlns:a16="http://schemas.microsoft.com/office/drawing/2014/main" id="{DCD303BD-5768-4F50-8657-21824E1CD407}"/>
                </a:ext>
              </a:extLst>
            </p:cNvPr>
            <p:cNvSpPr/>
            <p:nvPr/>
          </p:nvSpPr>
          <p:spPr bwMode="gray">
            <a:xfrm>
              <a:off x="1721412" y="2099367"/>
              <a:ext cx="1774835" cy="1294868"/>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115" name="Rectangle 114">
              <a:extLst>
                <a:ext uri="{FF2B5EF4-FFF2-40B4-BE49-F238E27FC236}">
                  <a16:creationId xmlns:a16="http://schemas.microsoft.com/office/drawing/2014/main" id="{DE2AD4B7-0D03-4545-AEE5-C11F79D69EE1}"/>
                </a:ext>
              </a:extLst>
            </p:cNvPr>
            <p:cNvSpPr/>
            <p:nvPr/>
          </p:nvSpPr>
          <p:spPr bwMode="gray">
            <a:xfrm>
              <a:off x="1731936" y="3025320"/>
              <a:ext cx="1182674" cy="97385"/>
            </a:xfrm>
            <a:prstGeom prst="rect">
              <a:avLst/>
            </a:prstGeom>
            <a:solidFill>
              <a:srgbClr val="FFFFFF">
                <a:lumMod val="95000"/>
              </a:srgbClr>
            </a:solidFill>
            <a:ln w="19050" algn="ctr">
              <a:no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cxnSp>
          <p:nvCxnSpPr>
            <p:cNvPr id="116" name="Straight Connector 115">
              <a:extLst>
                <a:ext uri="{FF2B5EF4-FFF2-40B4-BE49-F238E27FC236}">
                  <a16:creationId xmlns:a16="http://schemas.microsoft.com/office/drawing/2014/main" id="{0EB6943F-42FD-493C-9AFB-271CFAA43A6F}"/>
                </a:ext>
              </a:extLst>
            </p:cNvPr>
            <p:cNvCxnSpPr>
              <a:cxnSpLocks/>
            </p:cNvCxnSpPr>
            <p:nvPr/>
          </p:nvCxnSpPr>
          <p:spPr>
            <a:xfrm>
              <a:off x="1719520" y="3629150"/>
              <a:ext cx="2897489" cy="0"/>
            </a:xfrm>
            <a:prstGeom prst="line">
              <a:avLst/>
            </a:prstGeom>
            <a:noFill/>
            <a:ln w="19050" cap="flat" cmpd="sng" algn="ctr">
              <a:solidFill>
                <a:srgbClr val="CCCCCC">
                  <a:lumMod val="50000"/>
                </a:srgbClr>
              </a:solidFill>
              <a:prstDash val="solid"/>
            </a:ln>
            <a:effectLst/>
          </p:spPr>
        </p:cxnSp>
        <p:sp>
          <p:nvSpPr>
            <p:cNvPr id="117" name="TextBox 45">
              <a:extLst>
                <a:ext uri="{FF2B5EF4-FFF2-40B4-BE49-F238E27FC236}">
                  <a16:creationId xmlns:a16="http://schemas.microsoft.com/office/drawing/2014/main" id="{ABACFCB1-D190-4645-B3B2-A77E55B1F570}"/>
                </a:ext>
              </a:extLst>
            </p:cNvPr>
            <p:cNvSpPr txBox="1">
              <a:spLocks noChangeArrowheads="1"/>
            </p:cNvSpPr>
            <p:nvPr/>
          </p:nvSpPr>
          <p:spPr bwMode="auto">
            <a:xfrm>
              <a:off x="1611615" y="3596509"/>
              <a:ext cx="1152532" cy="217625"/>
            </a:xfrm>
            <a:prstGeom prst="rect">
              <a:avLst/>
            </a:prstGeom>
            <a:noFill/>
            <a:ln w="9525">
              <a:noFill/>
              <a:miter lim="800000"/>
              <a:headEnd/>
              <a:tailEnd/>
            </a:ln>
          </p:spPr>
          <p:txBody>
            <a:bodyPr wrap="square" lIns="108842" tIns="54420" rIns="108842" bIns="54420">
              <a:spAutoFit/>
            </a:bodyPr>
            <a:lstStyle/>
            <a:p>
              <a:pPr defTabSz="1088776">
                <a:buClr>
                  <a:srgbClr val="F0AB00"/>
                </a:buClr>
                <a:buSzPct val="80000"/>
                <a:buFont typeface="Wingdings" pitchFamily="2" charset="2"/>
                <a:buNone/>
                <a:defRPr/>
              </a:pPr>
              <a:r>
                <a:rPr lang="en-US" sz="700" b="1" kern="0" dirty="0">
                  <a:solidFill>
                    <a:srgbClr val="000000">
                      <a:lumMod val="75000"/>
                      <a:lumOff val="25000"/>
                    </a:srgbClr>
                  </a:solidFill>
                  <a:latin typeface="Arial"/>
                  <a:cs typeface="Arial"/>
                </a:rPr>
                <a:t>On-Premise</a:t>
              </a:r>
            </a:p>
          </p:txBody>
        </p:sp>
        <p:sp>
          <p:nvSpPr>
            <p:cNvPr id="118" name="Rectangle 117">
              <a:extLst>
                <a:ext uri="{FF2B5EF4-FFF2-40B4-BE49-F238E27FC236}">
                  <a16:creationId xmlns:a16="http://schemas.microsoft.com/office/drawing/2014/main" id="{3D6C7921-F8FB-4CA7-8535-233888544F2C}"/>
                </a:ext>
              </a:extLst>
            </p:cNvPr>
            <p:cNvSpPr/>
            <p:nvPr/>
          </p:nvSpPr>
          <p:spPr bwMode="gray">
            <a:xfrm>
              <a:off x="1719520" y="3897840"/>
              <a:ext cx="2889730" cy="997306"/>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119" name="Rectangle 118">
              <a:extLst>
                <a:ext uri="{FF2B5EF4-FFF2-40B4-BE49-F238E27FC236}">
                  <a16:creationId xmlns:a16="http://schemas.microsoft.com/office/drawing/2014/main" id="{207B73FB-B009-4278-A312-1AF6F0EE9256}"/>
                </a:ext>
              </a:extLst>
            </p:cNvPr>
            <p:cNvSpPr/>
            <p:nvPr/>
          </p:nvSpPr>
          <p:spPr bwMode="gray">
            <a:xfrm>
              <a:off x="1882933" y="4013379"/>
              <a:ext cx="1518521" cy="696884"/>
            </a:xfrm>
            <a:prstGeom prst="rect">
              <a:avLst/>
            </a:prstGeom>
            <a:noFill/>
            <a:ln w="6350" algn="ctr">
              <a:solidFill>
                <a:srgbClr val="000000"/>
              </a:solidFill>
              <a:miter lim="800000"/>
              <a:headEnd/>
              <a:tailEnd/>
            </a:ln>
          </p:spPr>
          <p:txBody>
            <a:bodyPr lIns="36000" tIns="72000" rIns="36000" bIns="72000" rtlCol="0" anchor="ctr"/>
            <a:lstStyle/>
            <a:p>
              <a:pPr algn="ctr" defTabSz="914400" fontAlgn="base">
                <a:spcBef>
                  <a:spcPct val="50000"/>
                </a:spcBef>
                <a:spcAft>
                  <a:spcPct val="0"/>
                </a:spcAft>
                <a:buClr>
                  <a:srgbClr val="F0AB00"/>
                </a:buClr>
                <a:buSzPct val="80000"/>
                <a:defRPr/>
              </a:pPr>
              <a:endParaRPr lang="en-US" sz="500" b="1" kern="0" dirty="0">
                <a:solidFill>
                  <a:srgbClr val="000000"/>
                </a:solidFill>
                <a:latin typeface="Arial"/>
                <a:ea typeface="Arial Unicode MS" pitchFamily="34" charset="-128"/>
                <a:cs typeface="Arial"/>
              </a:endParaRPr>
            </a:p>
          </p:txBody>
        </p:sp>
        <p:sp>
          <p:nvSpPr>
            <p:cNvPr id="120" name="Rectangle 119">
              <a:extLst>
                <a:ext uri="{FF2B5EF4-FFF2-40B4-BE49-F238E27FC236}">
                  <a16:creationId xmlns:a16="http://schemas.microsoft.com/office/drawing/2014/main" id="{6F3E8C56-6313-4E24-8360-022E6419B939}"/>
                </a:ext>
              </a:extLst>
            </p:cNvPr>
            <p:cNvSpPr/>
            <p:nvPr/>
          </p:nvSpPr>
          <p:spPr bwMode="gray">
            <a:xfrm>
              <a:off x="3545895" y="3060925"/>
              <a:ext cx="1063355" cy="335503"/>
            </a:xfrm>
            <a:prstGeom prst="rect">
              <a:avLst/>
            </a:prstGeom>
            <a:solidFill>
              <a:srgbClr val="FFFFFF">
                <a:lumMod val="95000"/>
              </a:srgbClr>
            </a:solidFill>
            <a:ln w="6350" algn="ctr">
              <a:solidFill>
                <a:srgbClr val="000000">
                  <a:lumMod val="85000"/>
                  <a:lumOff val="15000"/>
                </a:srgbClr>
              </a:solidFill>
              <a:prstDash val="solid"/>
              <a:miter lim="800000"/>
              <a:headEnd/>
              <a:tailEnd/>
            </a:ln>
            <a:effectLst/>
          </p:spPr>
          <p:txBody>
            <a:bodyPr lIns="0" tIns="36000" rIns="0" bIns="36000" rtlCol="0" anchor="ct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endParaRPr kumimoji="0" lang="en-US" sz="300" b="0" i="0" u="none" strike="noStrike" kern="0" cap="none" spc="0" normalizeH="0" baseline="0" noProof="0" dirty="0">
                <a:ln>
                  <a:noFill/>
                </a:ln>
                <a:solidFill>
                  <a:srgbClr val="FFFFFF"/>
                </a:solidFill>
                <a:effectLst/>
                <a:uLnTx/>
                <a:uFillTx/>
                <a:latin typeface="Arial"/>
                <a:ea typeface="Arial Unicode MS" pitchFamily="34" charset="-128"/>
                <a:cs typeface="Arial"/>
              </a:endParaRPr>
            </a:p>
          </p:txBody>
        </p:sp>
        <p:cxnSp>
          <p:nvCxnSpPr>
            <p:cNvPr id="121" name="Straight Arrow Connector 18">
              <a:extLst>
                <a:ext uri="{FF2B5EF4-FFF2-40B4-BE49-F238E27FC236}">
                  <a16:creationId xmlns:a16="http://schemas.microsoft.com/office/drawing/2014/main" id="{6C1269E9-6321-4E36-B40F-E583706DF05C}"/>
                </a:ext>
              </a:extLst>
            </p:cNvPr>
            <p:cNvCxnSpPr>
              <a:cxnSpLocks noChangeShapeType="1"/>
            </p:cNvCxnSpPr>
            <p:nvPr/>
          </p:nvCxnSpPr>
          <p:spPr bwMode="auto">
            <a:xfrm>
              <a:off x="3690523" y="3396396"/>
              <a:ext cx="0" cy="498990"/>
            </a:xfrm>
            <a:prstGeom prst="straightConnector1">
              <a:avLst/>
            </a:prstGeom>
            <a:noFill/>
            <a:ln w="38100" algn="ctr">
              <a:solidFill>
                <a:srgbClr val="FFFFFF">
                  <a:lumMod val="50000"/>
                </a:srgbClr>
              </a:solidFill>
              <a:round/>
              <a:headEnd type="triangle" w="med" len="med"/>
              <a:tailEnd type="triangle" w="med" len="med"/>
            </a:ln>
          </p:spPr>
        </p:cxnSp>
        <p:sp>
          <p:nvSpPr>
            <p:cNvPr id="122" name="Rectangle 121">
              <a:extLst>
                <a:ext uri="{FF2B5EF4-FFF2-40B4-BE49-F238E27FC236}">
                  <a16:creationId xmlns:a16="http://schemas.microsoft.com/office/drawing/2014/main" id="{6F2319FE-3E1E-4208-A260-C057C7A72F4D}"/>
                </a:ext>
              </a:extLst>
            </p:cNvPr>
            <p:cNvSpPr/>
            <p:nvPr/>
          </p:nvSpPr>
          <p:spPr bwMode="gray">
            <a:xfrm>
              <a:off x="3753755" y="3516579"/>
              <a:ext cx="325094" cy="221848"/>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B2B</a:t>
              </a:r>
            </a:p>
          </p:txBody>
        </p:sp>
        <p:sp>
          <p:nvSpPr>
            <p:cNvPr id="123" name="Rectangle 122">
              <a:extLst>
                <a:ext uri="{FF2B5EF4-FFF2-40B4-BE49-F238E27FC236}">
                  <a16:creationId xmlns:a16="http://schemas.microsoft.com/office/drawing/2014/main" id="{23DB1450-8F2E-4367-97A4-04E3DC8558F8}"/>
                </a:ext>
              </a:extLst>
            </p:cNvPr>
            <p:cNvSpPr/>
            <p:nvPr/>
          </p:nvSpPr>
          <p:spPr bwMode="gray">
            <a:xfrm>
              <a:off x="4256085" y="3519297"/>
              <a:ext cx="325094" cy="213496"/>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B2G</a:t>
              </a:r>
            </a:p>
          </p:txBody>
        </p:sp>
        <p:sp>
          <p:nvSpPr>
            <p:cNvPr id="124" name="Rectangle 123">
              <a:extLst>
                <a:ext uri="{FF2B5EF4-FFF2-40B4-BE49-F238E27FC236}">
                  <a16:creationId xmlns:a16="http://schemas.microsoft.com/office/drawing/2014/main" id="{A59482A7-710A-402A-AC86-29CF1764F777}"/>
                </a:ext>
              </a:extLst>
            </p:cNvPr>
            <p:cNvSpPr/>
            <p:nvPr/>
          </p:nvSpPr>
          <p:spPr bwMode="gray">
            <a:xfrm>
              <a:off x="4078431" y="3124855"/>
              <a:ext cx="477641" cy="207641"/>
            </a:xfrm>
            <a:prstGeom prst="rect">
              <a:avLst/>
            </a:prstGeom>
            <a:solidFill>
              <a:srgbClr val="FFFFFF"/>
            </a:solidFill>
            <a:ln w="12700" cap="flat" cmpd="sng" algn="ctr">
              <a:solidFill>
                <a:srgbClr val="000000">
                  <a:lumMod val="65000"/>
                  <a:lumOff val="35000"/>
                </a:srgbClr>
              </a:solidFill>
              <a:prstDash val="soli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Government Agency</a:t>
              </a:r>
            </a:p>
          </p:txBody>
        </p:sp>
        <p:sp>
          <p:nvSpPr>
            <p:cNvPr id="125" name="Rectangle 124">
              <a:extLst>
                <a:ext uri="{FF2B5EF4-FFF2-40B4-BE49-F238E27FC236}">
                  <a16:creationId xmlns:a16="http://schemas.microsoft.com/office/drawing/2014/main" id="{2F6D59FA-2A4C-42B4-BFC5-F9380546510A}"/>
                </a:ext>
              </a:extLst>
            </p:cNvPr>
            <p:cNvSpPr/>
            <p:nvPr/>
          </p:nvSpPr>
          <p:spPr bwMode="gray">
            <a:xfrm>
              <a:off x="3579788" y="3130487"/>
              <a:ext cx="451285" cy="207641"/>
            </a:xfrm>
            <a:prstGeom prst="rect">
              <a:avLst/>
            </a:prstGeom>
            <a:solidFill>
              <a:srgbClr val="FFFFFF"/>
            </a:solidFill>
            <a:ln w="12700" cap="flat" cmpd="sng" algn="ctr">
              <a:solidFill>
                <a:srgbClr val="000000">
                  <a:lumMod val="65000"/>
                  <a:lumOff val="35000"/>
                </a:srgbClr>
              </a:solidFill>
              <a:prstDash val="soli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Business Partner</a:t>
              </a:r>
            </a:p>
          </p:txBody>
        </p:sp>
        <p:sp>
          <p:nvSpPr>
            <p:cNvPr id="126" name="TextBox 45">
              <a:extLst>
                <a:ext uri="{FF2B5EF4-FFF2-40B4-BE49-F238E27FC236}">
                  <a16:creationId xmlns:a16="http://schemas.microsoft.com/office/drawing/2014/main" id="{2A2E551D-4111-42CA-9445-1CBC7310FC75}"/>
                </a:ext>
              </a:extLst>
            </p:cNvPr>
            <p:cNvSpPr txBox="1">
              <a:spLocks noChangeArrowheads="1"/>
            </p:cNvSpPr>
            <p:nvPr/>
          </p:nvSpPr>
          <p:spPr bwMode="auto">
            <a:xfrm>
              <a:off x="1611615" y="3441648"/>
              <a:ext cx="887900" cy="217625"/>
            </a:xfrm>
            <a:prstGeom prst="rect">
              <a:avLst/>
            </a:prstGeom>
            <a:noFill/>
            <a:ln w="9525">
              <a:noFill/>
              <a:miter lim="800000"/>
              <a:headEnd/>
              <a:tailEnd/>
            </a:ln>
          </p:spPr>
          <p:txBody>
            <a:bodyPr wrap="square" lIns="108842" tIns="54420" rIns="108842" bIns="54420">
              <a:spAutoFit/>
            </a:bodyPr>
            <a:lstStyle/>
            <a:p>
              <a:pPr defTabSz="1088776">
                <a:buClr>
                  <a:srgbClr val="F0AB00"/>
                </a:buClr>
                <a:buSzPct val="80000"/>
                <a:buFont typeface="Wingdings" pitchFamily="2" charset="2"/>
                <a:buNone/>
                <a:defRPr/>
              </a:pPr>
              <a:r>
                <a:rPr lang="en-US" sz="700" b="1" kern="0" dirty="0">
                  <a:solidFill>
                    <a:srgbClr val="000000">
                      <a:lumMod val="75000"/>
                      <a:lumOff val="25000"/>
                    </a:srgbClr>
                  </a:solidFill>
                  <a:latin typeface="Arial"/>
                  <a:cs typeface="Arial"/>
                </a:rPr>
                <a:t>Cloud</a:t>
              </a:r>
            </a:p>
          </p:txBody>
        </p:sp>
        <p:sp>
          <p:nvSpPr>
            <p:cNvPr id="127" name="Rectangle 126">
              <a:extLst>
                <a:ext uri="{FF2B5EF4-FFF2-40B4-BE49-F238E27FC236}">
                  <a16:creationId xmlns:a16="http://schemas.microsoft.com/office/drawing/2014/main" id="{0278A281-FC51-41E9-A407-7A4E519447B4}"/>
                </a:ext>
              </a:extLst>
            </p:cNvPr>
            <p:cNvSpPr/>
            <p:nvPr/>
          </p:nvSpPr>
          <p:spPr bwMode="gray">
            <a:xfrm>
              <a:off x="2401908" y="3517409"/>
              <a:ext cx="1127818" cy="221018"/>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OnPremise2Cloud</a:t>
              </a:r>
            </a:p>
          </p:txBody>
        </p:sp>
        <p:cxnSp>
          <p:nvCxnSpPr>
            <p:cNvPr id="128" name="Straight Arrow Connector 18">
              <a:extLst>
                <a:ext uri="{FF2B5EF4-FFF2-40B4-BE49-F238E27FC236}">
                  <a16:creationId xmlns:a16="http://schemas.microsoft.com/office/drawing/2014/main" id="{C35E36CC-1097-4093-A7CD-4337366033D9}"/>
                </a:ext>
              </a:extLst>
            </p:cNvPr>
            <p:cNvCxnSpPr>
              <a:cxnSpLocks noChangeShapeType="1"/>
            </p:cNvCxnSpPr>
            <p:nvPr/>
          </p:nvCxnSpPr>
          <p:spPr bwMode="auto">
            <a:xfrm flipH="1">
              <a:off x="2475613" y="4401261"/>
              <a:ext cx="315343" cy="0"/>
            </a:xfrm>
            <a:prstGeom prst="straightConnector1">
              <a:avLst/>
            </a:prstGeom>
            <a:noFill/>
            <a:ln w="38100" algn="ctr">
              <a:solidFill>
                <a:schemeClr val="bg1">
                  <a:lumMod val="50000"/>
                </a:schemeClr>
              </a:solidFill>
              <a:round/>
              <a:headEnd type="triangle" w="med" len="med"/>
              <a:tailEnd type="triangle" w="med" len="med"/>
            </a:ln>
          </p:spPr>
        </p:cxnSp>
        <p:sp>
          <p:nvSpPr>
            <p:cNvPr id="129" name="Rectangle 128">
              <a:extLst>
                <a:ext uri="{FF2B5EF4-FFF2-40B4-BE49-F238E27FC236}">
                  <a16:creationId xmlns:a16="http://schemas.microsoft.com/office/drawing/2014/main" id="{387ADF84-27D7-42D0-987C-91DB4503B7C5}"/>
                </a:ext>
              </a:extLst>
            </p:cNvPr>
            <p:cNvSpPr/>
            <p:nvPr/>
          </p:nvSpPr>
          <p:spPr bwMode="gray">
            <a:xfrm>
              <a:off x="515274" y="2099368"/>
              <a:ext cx="617083" cy="2795778"/>
            </a:xfrm>
            <a:prstGeom prst="rect">
              <a:avLst/>
            </a:prstGeom>
            <a:solidFill>
              <a:srgbClr val="FFFFFF"/>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cxnSp>
          <p:nvCxnSpPr>
            <p:cNvPr id="130" name="Straight Arrow Connector 18">
              <a:extLst>
                <a:ext uri="{FF2B5EF4-FFF2-40B4-BE49-F238E27FC236}">
                  <a16:creationId xmlns:a16="http://schemas.microsoft.com/office/drawing/2014/main" id="{A458BF87-8B4E-4852-A92C-1D4835ED7ACC}"/>
                </a:ext>
              </a:extLst>
            </p:cNvPr>
            <p:cNvCxnSpPr>
              <a:cxnSpLocks noChangeShapeType="1"/>
            </p:cNvCxnSpPr>
            <p:nvPr/>
          </p:nvCxnSpPr>
          <p:spPr bwMode="auto">
            <a:xfrm>
              <a:off x="1132358" y="4402805"/>
              <a:ext cx="587163" cy="0"/>
            </a:xfrm>
            <a:prstGeom prst="straightConnector1">
              <a:avLst/>
            </a:prstGeom>
            <a:noFill/>
            <a:ln w="38100" algn="ctr">
              <a:solidFill>
                <a:srgbClr val="FFFFFF">
                  <a:lumMod val="50000"/>
                </a:srgbClr>
              </a:solidFill>
              <a:round/>
              <a:headEnd type="triangle" w="med" len="med"/>
              <a:tailEnd type="triangle" w="med" len="med"/>
            </a:ln>
          </p:spPr>
        </p:cxnSp>
        <p:sp>
          <p:nvSpPr>
            <p:cNvPr id="131" name="Rectangle 130">
              <a:extLst>
                <a:ext uri="{FF2B5EF4-FFF2-40B4-BE49-F238E27FC236}">
                  <a16:creationId xmlns:a16="http://schemas.microsoft.com/office/drawing/2014/main" id="{EF5FE192-58DE-45CE-9D6E-19939D006CB2}"/>
                </a:ext>
              </a:extLst>
            </p:cNvPr>
            <p:cNvSpPr/>
            <p:nvPr/>
          </p:nvSpPr>
          <p:spPr bwMode="gray">
            <a:xfrm>
              <a:off x="5195260" y="2099367"/>
              <a:ext cx="617083" cy="2795778"/>
            </a:xfrm>
            <a:prstGeom prst="rect">
              <a:avLst/>
            </a:prstGeom>
            <a:solidFill>
              <a:srgbClr val="FFFFFF"/>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132" name="TextBox 45">
              <a:extLst>
                <a:ext uri="{FF2B5EF4-FFF2-40B4-BE49-F238E27FC236}">
                  <a16:creationId xmlns:a16="http://schemas.microsoft.com/office/drawing/2014/main" id="{C1AB53F8-F879-4537-9C59-8714EEAC391E}"/>
                </a:ext>
              </a:extLst>
            </p:cNvPr>
            <p:cNvSpPr txBox="1">
              <a:spLocks noChangeArrowheads="1"/>
            </p:cNvSpPr>
            <p:nvPr/>
          </p:nvSpPr>
          <p:spPr bwMode="auto">
            <a:xfrm>
              <a:off x="5195260" y="2103216"/>
              <a:ext cx="617083" cy="318924"/>
            </a:xfrm>
            <a:prstGeom prst="rect">
              <a:avLst/>
            </a:prstGeom>
            <a:noFill/>
            <a:ln w="9525">
              <a:noFill/>
              <a:miter lim="800000"/>
              <a:headEnd/>
              <a:tailEnd/>
            </a:ln>
          </p:spPr>
          <p:txBody>
            <a:bodyPr wrap="square" lIns="36000" tIns="36000" rIns="36000" bIns="36000">
              <a:spAutoFit/>
            </a:bodyPr>
            <a:lstStyle>
              <a:defPPr>
                <a:defRPr lang="de-DE"/>
              </a:defPPr>
              <a:lvl1pPr algn="ctr">
                <a:buClr>
                  <a:srgbClr val="F0AB00"/>
                </a:buClr>
                <a:buSzPct val="80000"/>
                <a:buFont typeface="Wingdings" pitchFamily="2" charset="2"/>
                <a:buNone/>
                <a:defRPr sz="1200">
                  <a:cs typeface="Arial"/>
                </a:defRPr>
              </a:lvl1pPr>
            </a:lstStyle>
            <a:p>
              <a:pPr defTabSz="1088776">
                <a:defRPr/>
              </a:pPr>
              <a:r>
                <a:rPr lang="en-US" sz="800" kern="0" dirty="0">
                  <a:solidFill>
                    <a:srgbClr val="000000"/>
                  </a:solidFill>
                  <a:latin typeface="Arial"/>
                </a:rPr>
                <a:t>Real World Objects</a:t>
              </a:r>
            </a:p>
          </p:txBody>
        </p:sp>
        <p:sp>
          <p:nvSpPr>
            <p:cNvPr id="133" name="Oval 132">
              <a:extLst>
                <a:ext uri="{FF2B5EF4-FFF2-40B4-BE49-F238E27FC236}">
                  <a16:creationId xmlns:a16="http://schemas.microsoft.com/office/drawing/2014/main" id="{A809EC6C-9B15-4172-A8B0-B83C614C19E6}"/>
                </a:ext>
              </a:extLst>
            </p:cNvPr>
            <p:cNvSpPr/>
            <p:nvPr/>
          </p:nvSpPr>
          <p:spPr bwMode="gray">
            <a:xfrm rot="16200000">
              <a:off x="654790" y="3221468"/>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34" name="Oval 133">
              <a:extLst>
                <a:ext uri="{FF2B5EF4-FFF2-40B4-BE49-F238E27FC236}">
                  <a16:creationId xmlns:a16="http://schemas.microsoft.com/office/drawing/2014/main" id="{8BF4E73D-412A-461D-A446-A2BF5E032F69}"/>
                </a:ext>
              </a:extLst>
            </p:cNvPr>
            <p:cNvSpPr/>
            <p:nvPr/>
          </p:nvSpPr>
          <p:spPr bwMode="gray">
            <a:xfrm rot="16200000">
              <a:off x="654790" y="2760184"/>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35" name="Oval 134">
              <a:extLst>
                <a:ext uri="{FF2B5EF4-FFF2-40B4-BE49-F238E27FC236}">
                  <a16:creationId xmlns:a16="http://schemas.microsoft.com/office/drawing/2014/main" id="{8B9D123F-E8DE-43B5-82AF-121A0287DFA4}"/>
                </a:ext>
              </a:extLst>
            </p:cNvPr>
            <p:cNvSpPr/>
            <p:nvPr/>
          </p:nvSpPr>
          <p:spPr bwMode="gray">
            <a:xfrm rot="16200000">
              <a:off x="654790" y="3682752"/>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36" name="Rectangle 135">
              <a:extLst>
                <a:ext uri="{FF2B5EF4-FFF2-40B4-BE49-F238E27FC236}">
                  <a16:creationId xmlns:a16="http://schemas.microsoft.com/office/drawing/2014/main" id="{BED72593-F08E-46DD-90EC-9E460CA607D8}"/>
                </a:ext>
              </a:extLst>
            </p:cNvPr>
            <p:cNvSpPr/>
            <p:nvPr/>
          </p:nvSpPr>
          <p:spPr bwMode="gray">
            <a:xfrm>
              <a:off x="711167" y="4583974"/>
              <a:ext cx="1127854" cy="221680"/>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User2OnPremise</a:t>
              </a:r>
            </a:p>
          </p:txBody>
        </p:sp>
        <p:sp>
          <p:nvSpPr>
            <p:cNvPr id="137" name="Rectangle 136">
              <a:extLst>
                <a:ext uri="{FF2B5EF4-FFF2-40B4-BE49-F238E27FC236}">
                  <a16:creationId xmlns:a16="http://schemas.microsoft.com/office/drawing/2014/main" id="{615EE4C4-67E2-4630-83CA-98D1C110205F}"/>
                </a:ext>
              </a:extLst>
            </p:cNvPr>
            <p:cNvSpPr/>
            <p:nvPr/>
          </p:nvSpPr>
          <p:spPr bwMode="gray">
            <a:xfrm>
              <a:off x="753980" y="2462453"/>
              <a:ext cx="1053792" cy="221680"/>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User2Cloud</a:t>
              </a:r>
            </a:p>
          </p:txBody>
        </p:sp>
        <p:sp>
          <p:nvSpPr>
            <p:cNvPr id="138" name="Freeform 70">
              <a:extLst>
                <a:ext uri="{FF2B5EF4-FFF2-40B4-BE49-F238E27FC236}">
                  <a16:creationId xmlns:a16="http://schemas.microsoft.com/office/drawing/2014/main" id="{CA94502D-AC3B-4718-9A8B-9F625BB699AC}"/>
                </a:ext>
              </a:extLst>
            </p:cNvPr>
            <p:cNvSpPr>
              <a:spLocks/>
            </p:cNvSpPr>
            <p:nvPr/>
          </p:nvSpPr>
          <p:spPr bwMode="gray">
            <a:xfrm>
              <a:off x="1769435" y="2214679"/>
              <a:ext cx="1496548" cy="993948"/>
            </a:xfrm>
            <a:custGeom>
              <a:avLst/>
              <a:gdLst>
                <a:gd name="T0" fmla="*/ 2147483647 w 522"/>
                <a:gd name="T1" fmla="*/ 2147483647 h 234"/>
                <a:gd name="T2" fmla="*/ 2147483647 w 522"/>
                <a:gd name="T3" fmla="*/ 2147483647 h 234"/>
                <a:gd name="T4" fmla="*/ 2147483647 w 522"/>
                <a:gd name="T5" fmla="*/ 2147483647 h 234"/>
                <a:gd name="T6" fmla="*/ 2147483647 w 522"/>
                <a:gd name="T7" fmla="*/ 2147483647 h 234"/>
                <a:gd name="T8" fmla="*/ 2147483647 w 522"/>
                <a:gd name="T9" fmla="*/ 2147483647 h 234"/>
                <a:gd name="T10" fmla="*/ 2147483647 w 522"/>
                <a:gd name="T11" fmla="*/ 2147483647 h 234"/>
                <a:gd name="T12" fmla="*/ 2147483647 w 522"/>
                <a:gd name="T13" fmla="*/ 2147483647 h 234"/>
                <a:gd name="T14" fmla="*/ 2147483647 w 522"/>
                <a:gd name="T15" fmla="*/ 2147483647 h 234"/>
                <a:gd name="T16" fmla="*/ 2147483647 w 522"/>
                <a:gd name="T17" fmla="*/ 2147483647 h 234"/>
                <a:gd name="T18" fmla="*/ 2147483647 w 522"/>
                <a:gd name="T19" fmla="*/ 2147483647 h 234"/>
                <a:gd name="T20" fmla="*/ 2147483647 w 522"/>
                <a:gd name="T21" fmla="*/ 2147483647 h 234"/>
                <a:gd name="T22" fmla="*/ 2147483647 w 522"/>
                <a:gd name="T23" fmla="*/ 2147483647 h 234"/>
                <a:gd name="T24" fmla="*/ 2147483647 w 522"/>
                <a:gd name="T25" fmla="*/ 2147483647 h 234"/>
                <a:gd name="T26" fmla="*/ 2147483647 w 522"/>
                <a:gd name="T27" fmla="*/ 2147483647 h 234"/>
                <a:gd name="T28" fmla="*/ 2147483647 w 522"/>
                <a:gd name="T29" fmla="*/ 2147483647 h 234"/>
                <a:gd name="T30" fmla="*/ 2147483647 w 522"/>
                <a:gd name="T31" fmla="*/ 2147483647 h 234"/>
                <a:gd name="T32" fmla="*/ 2147483647 w 522"/>
                <a:gd name="T33" fmla="*/ 2147483647 h 234"/>
                <a:gd name="T34" fmla="*/ 2147483647 w 522"/>
                <a:gd name="T35" fmla="*/ 2147483647 h 234"/>
                <a:gd name="T36" fmla="*/ 2147483647 w 522"/>
                <a:gd name="T37" fmla="*/ 2147483647 h 234"/>
                <a:gd name="T38" fmla="*/ 2147483647 w 522"/>
                <a:gd name="T39" fmla="*/ 2147483647 h 234"/>
                <a:gd name="T40" fmla="*/ 2147483647 w 522"/>
                <a:gd name="T41" fmla="*/ 2147483647 h 234"/>
                <a:gd name="T42" fmla="*/ 2147483647 w 522"/>
                <a:gd name="T43" fmla="*/ 2147483647 h 234"/>
                <a:gd name="T44" fmla="*/ 2147483647 w 522"/>
                <a:gd name="T45" fmla="*/ 2147483647 h 2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2"/>
                <a:gd name="T70" fmla="*/ 0 h 234"/>
                <a:gd name="T71" fmla="*/ 522 w 522"/>
                <a:gd name="T72" fmla="*/ 234 h 2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2" h="234">
                  <a:moveTo>
                    <a:pt x="375" y="68"/>
                  </a:moveTo>
                  <a:cubicBezTo>
                    <a:pt x="375" y="68"/>
                    <a:pt x="417" y="56"/>
                    <a:pt x="451" y="69"/>
                  </a:cubicBezTo>
                  <a:cubicBezTo>
                    <a:pt x="485" y="83"/>
                    <a:pt x="472" y="116"/>
                    <a:pt x="472" y="116"/>
                  </a:cubicBezTo>
                  <a:cubicBezTo>
                    <a:pt x="472" y="116"/>
                    <a:pt x="522" y="120"/>
                    <a:pt x="508" y="159"/>
                  </a:cubicBezTo>
                  <a:cubicBezTo>
                    <a:pt x="493" y="198"/>
                    <a:pt x="440" y="207"/>
                    <a:pt x="440" y="207"/>
                  </a:cubicBezTo>
                  <a:cubicBezTo>
                    <a:pt x="440" y="207"/>
                    <a:pt x="429" y="220"/>
                    <a:pt x="406" y="226"/>
                  </a:cubicBezTo>
                  <a:cubicBezTo>
                    <a:pt x="388" y="231"/>
                    <a:pt x="370" y="233"/>
                    <a:pt x="356" y="228"/>
                  </a:cubicBezTo>
                  <a:cubicBezTo>
                    <a:pt x="345" y="225"/>
                    <a:pt x="328" y="216"/>
                    <a:pt x="328" y="216"/>
                  </a:cubicBezTo>
                  <a:cubicBezTo>
                    <a:pt x="328" y="216"/>
                    <a:pt x="308" y="220"/>
                    <a:pt x="294" y="217"/>
                  </a:cubicBezTo>
                  <a:cubicBezTo>
                    <a:pt x="281" y="214"/>
                    <a:pt x="271" y="209"/>
                    <a:pt x="271" y="209"/>
                  </a:cubicBezTo>
                  <a:cubicBezTo>
                    <a:pt x="271" y="209"/>
                    <a:pt x="259" y="222"/>
                    <a:pt x="237" y="226"/>
                  </a:cubicBezTo>
                  <a:cubicBezTo>
                    <a:pt x="219" y="230"/>
                    <a:pt x="198" y="234"/>
                    <a:pt x="179" y="231"/>
                  </a:cubicBezTo>
                  <a:cubicBezTo>
                    <a:pt x="161" y="228"/>
                    <a:pt x="144" y="221"/>
                    <a:pt x="144" y="221"/>
                  </a:cubicBezTo>
                  <a:cubicBezTo>
                    <a:pt x="144" y="221"/>
                    <a:pt x="115" y="232"/>
                    <a:pt x="85" y="228"/>
                  </a:cubicBezTo>
                  <a:cubicBezTo>
                    <a:pt x="36" y="221"/>
                    <a:pt x="0" y="189"/>
                    <a:pt x="7" y="156"/>
                  </a:cubicBezTo>
                  <a:cubicBezTo>
                    <a:pt x="17" y="113"/>
                    <a:pt x="70" y="101"/>
                    <a:pt x="70" y="101"/>
                  </a:cubicBezTo>
                  <a:cubicBezTo>
                    <a:pt x="70" y="101"/>
                    <a:pt x="68" y="86"/>
                    <a:pt x="79" y="75"/>
                  </a:cubicBezTo>
                  <a:cubicBezTo>
                    <a:pt x="95" y="58"/>
                    <a:pt x="117" y="46"/>
                    <a:pt x="153" y="51"/>
                  </a:cubicBezTo>
                  <a:cubicBezTo>
                    <a:pt x="165" y="52"/>
                    <a:pt x="171" y="60"/>
                    <a:pt x="171" y="60"/>
                  </a:cubicBezTo>
                  <a:cubicBezTo>
                    <a:pt x="171" y="60"/>
                    <a:pt x="169" y="26"/>
                    <a:pt x="211" y="14"/>
                  </a:cubicBezTo>
                  <a:cubicBezTo>
                    <a:pt x="255" y="0"/>
                    <a:pt x="286" y="2"/>
                    <a:pt x="307" y="6"/>
                  </a:cubicBezTo>
                  <a:cubicBezTo>
                    <a:pt x="346" y="12"/>
                    <a:pt x="371" y="25"/>
                    <a:pt x="377" y="44"/>
                  </a:cubicBezTo>
                  <a:cubicBezTo>
                    <a:pt x="381" y="57"/>
                    <a:pt x="375" y="68"/>
                    <a:pt x="375" y="68"/>
                  </a:cubicBezTo>
                  <a:close/>
                </a:path>
              </a:pathLst>
            </a:custGeom>
            <a:solidFill>
              <a:srgbClr val="FFFFFF"/>
            </a:solidFill>
            <a:ln w="19050">
              <a:solidFill>
                <a:srgbClr val="666666"/>
              </a:solidFill>
              <a:round/>
              <a:headEnd/>
              <a:tailEnd/>
            </a:ln>
          </p:spPr>
          <p:txBody>
            <a:bodyPr anchor="ctr"/>
            <a:lstStyle/>
            <a:p>
              <a:pPr algn="ctr" defTabSz="1088776">
                <a:defRPr/>
              </a:pPr>
              <a:r>
                <a:rPr lang="en-US" sz="500" b="1" kern="0" dirty="0">
                  <a:solidFill>
                    <a:srgbClr val="FFFFFF"/>
                  </a:solidFill>
                  <a:latin typeface="Arial"/>
                  <a:ea typeface="Arial Unicode MS" pitchFamily="34" charset="-128"/>
                  <a:cs typeface="Arial"/>
                </a:rPr>
                <a:t>Non-SAP </a:t>
              </a:r>
              <a:br>
                <a:rPr lang="en-US" sz="500" b="1" kern="0" dirty="0">
                  <a:solidFill>
                    <a:srgbClr val="FFFFFF"/>
                  </a:solidFill>
                  <a:latin typeface="Arial"/>
                  <a:ea typeface="Arial Unicode MS" pitchFamily="34" charset="-128"/>
                  <a:cs typeface="Arial"/>
                </a:rPr>
              </a:br>
              <a:r>
                <a:rPr lang="en-US" sz="500" b="1" kern="0" dirty="0">
                  <a:solidFill>
                    <a:srgbClr val="FFFFFF"/>
                  </a:solidFill>
                  <a:latin typeface="Arial"/>
                  <a:ea typeface="Arial Unicode MS" pitchFamily="34" charset="-128"/>
                  <a:cs typeface="Arial"/>
                </a:rPr>
                <a:t>Clouds</a:t>
              </a:r>
            </a:p>
          </p:txBody>
        </p:sp>
        <p:pic>
          <p:nvPicPr>
            <p:cNvPr id="139" name="Picture 138">
              <a:extLst>
                <a:ext uri="{FF2B5EF4-FFF2-40B4-BE49-F238E27FC236}">
                  <a16:creationId xmlns:a16="http://schemas.microsoft.com/office/drawing/2014/main" id="{D70C521C-991A-4DD3-A208-25883E274379}"/>
                </a:ext>
              </a:extLst>
            </p:cNvPr>
            <p:cNvPicPr>
              <a:picLocks noChangeAspect="1"/>
            </p:cNvPicPr>
            <p:nvPr/>
          </p:nvPicPr>
          <p:blipFill rotWithShape="1">
            <a:blip r:embed="rId4" cstate="screen">
              <a:grayscl/>
              <a:extLst>
                <a:ext uri="{28A0092B-C50C-407E-A947-70E740481C1C}">
                  <a14:useLocalDpi xmlns:a14="http://schemas.microsoft.com/office/drawing/2010/main"/>
                </a:ext>
              </a:extLst>
            </a:blip>
            <a:srcRect b="-2"/>
            <a:stretch/>
          </p:blipFill>
          <p:spPr>
            <a:xfrm>
              <a:off x="1893824" y="2837157"/>
              <a:ext cx="400583" cy="113334"/>
            </a:xfrm>
            <a:prstGeom prst="rect">
              <a:avLst/>
            </a:prstGeom>
            <a:solidFill>
              <a:srgbClr val="FFFFFF"/>
            </a:solidFill>
            <a:ln>
              <a:solidFill>
                <a:srgbClr val="FFFFFF"/>
              </a:solidFill>
            </a:ln>
          </p:spPr>
        </p:pic>
        <p:pic>
          <p:nvPicPr>
            <p:cNvPr id="140" name="Picture 139">
              <a:extLst>
                <a:ext uri="{FF2B5EF4-FFF2-40B4-BE49-F238E27FC236}">
                  <a16:creationId xmlns:a16="http://schemas.microsoft.com/office/drawing/2014/main" id="{BE980059-8FC3-40A7-A8C9-E105E6032FF7}"/>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a:stretch/>
          </p:blipFill>
          <p:spPr>
            <a:xfrm>
              <a:off x="2424865" y="2871950"/>
              <a:ext cx="557860" cy="141668"/>
            </a:xfrm>
            <a:prstGeom prst="rect">
              <a:avLst/>
            </a:prstGeom>
            <a:solidFill>
              <a:srgbClr val="FFFFFF"/>
            </a:solidFill>
            <a:ln>
              <a:solidFill>
                <a:srgbClr val="FFFFFF"/>
              </a:solidFill>
            </a:ln>
          </p:spPr>
        </p:pic>
        <p:pic>
          <p:nvPicPr>
            <p:cNvPr id="141" name="Picture 140">
              <a:extLst>
                <a:ext uri="{FF2B5EF4-FFF2-40B4-BE49-F238E27FC236}">
                  <a16:creationId xmlns:a16="http://schemas.microsoft.com/office/drawing/2014/main" id="{047BFC48-7E55-4146-B58A-66A1AE3E7FB6}"/>
                </a:ext>
              </a:extLst>
            </p:cNvPr>
            <p:cNvPicPr>
              <a:picLocks noChangeAspect="1"/>
            </p:cNvPicPr>
            <p:nvPr/>
          </p:nvPicPr>
          <p:blipFill rotWithShape="1">
            <a:blip r:embed="rId6" cstate="screen">
              <a:grayscl/>
              <a:extLst>
                <a:ext uri="{28A0092B-C50C-407E-A947-70E740481C1C}">
                  <a14:useLocalDpi xmlns:a14="http://schemas.microsoft.com/office/drawing/2010/main"/>
                </a:ext>
              </a:extLst>
            </a:blip>
            <a:srcRect b="-1"/>
            <a:stretch/>
          </p:blipFill>
          <p:spPr>
            <a:xfrm>
              <a:off x="2323819" y="2420114"/>
              <a:ext cx="399833" cy="113334"/>
            </a:xfrm>
            <a:prstGeom prst="rect">
              <a:avLst/>
            </a:prstGeom>
            <a:solidFill>
              <a:srgbClr val="FFFFFF"/>
            </a:solidFill>
            <a:ln>
              <a:noFill/>
            </a:ln>
          </p:spPr>
        </p:pic>
        <p:pic>
          <p:nvPicPr>
            <p:cNvPr id="142" name="Picture 141">
              <a:extLst>
                <a:ext uri="{FF2B5EF4-FFF2-40B4-BE49-F238E27FC236}">
                  <a16:creationId xmlns:a16="http://schemas.microsoft.com/office/drawing/2014/main" id="{7916CD91-AB52-4C0E-9D4B-0E6E3EA619F3}"/>
                </a:ext>
              </a:extLst>
            </p:cNvPr>
            <p:cNvPicPr>
              <a:picLocks noChangeAspect="1"/>
            </p:cNvPicPr>
            <p:nvPr/>
          </p:nvPicPr>
          <p:blipFill rotWithShape="1">
            <a:blip r:embed="rId7" cstate="screen">
              <a:grayscl/>
              <a:extLst>
                <a:ext uri="{28A0092B-C50C-407E-A947-70E740481C1C}">
                  <a14:useLocalDpi xmlns:a14="http://schemas.microsoft.com/office/drawing/2010/main"/>
                </a:ext>
              </a:extLst>
            </a:blip>
            <a:srcRect b="-2"/>
            <a:stretch/>
          </p:blipFill>
          <p:spPr>
            <a:xfrm>
              <a:off x="1935418" y="2686420"/>
              <a:ext cx="762130" cy="113334"/>
            </a:xfrm>
            <a:prstGeom prst="rect">
              <a:avLst/>
            </a:prstGeom>
            <a:solidFill>
              <a:srgbClr val="FFFFFF"/>
            </a:solidFill>
            <a:ln>
              <a:solidFill>
                <a:srgbClr val="FFFFFF"/>
              </a:solidFill>
            </a:ln>
          </p:spPr>
        </p:pic>
        <p:pic>
          <p:nvPicPr>
            <p:cNvPr id="143" name="Picture 142" descr="concur_logo.png">
              <a:extLst>
                <a:ext uri="{FF2B5EF4-FFF2-40B4-BE49-F238E27FC236}">
                  <a16:creationId xmlns:a16="http://schemas.microsoft.com/office/drawing/2014/main" id="{FFDBE46F-A9FE-456B-977C-7865B57057B7}"/>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2099376" y="2542773"/>
              <a:ext cx="464437" cy="113717"/>
            </a:xfrm>
            <a:prstGeom prst="rect">
              <a:avLst/>
            </a:prstGeom>
            <a:solidFill>
              <a:srgbClr val="FFFFFF"/>
            </a:solidFill>
            <a:ln>
              <a:solidFill>
                <a:srgbClr val="FFFFFF"/>
              </a:solidFill>
            </a:ln>
          </p:spPr>
        </p:pic>
        <p:sp>
          <p:nvSpPr>
            <p:cNvPr id="144" name="TextBox 143">
              <a:extLst>
                <a:ext uri="{FF2B5EF4-FFF2-40B4-BE49-F238E27FC236}">
                  <a16:creationId xmlns:a16="http://schemas.microsoft.com/office/drawing/2014/main" id="{34047EFA-BAF1-424D-A6A2-9CC1CB6F75DF}"/>
                </a:ext>
              </a:extLst>
            </p:cNvPr>
            <p:cNvSpPr txBox="1"/>
            <p:nvPr/>
          </p:nvSpPr>
          <p:spPr>
            <a:xfrm>
              <a:off x="1998502" y="4307120"/>
              <a:ext cx="435224" cy="184194"/>
            </a:xfrm>
            <a:prstGeom prst="rect">
              <a:avLst/>
            </a:prstGeom>
            <a:noFill/>
          </p:spPr>
          <p:txBody>
            <a:bodyPr wrap="square" lIns="0" tIns="0" rIns="0" bIns="0" rtlCol="0">
              <a:spAutoFit/>
            </a:bodyPr>
            <a:lstStyle/>
            <a:p>
              <a:pPr algn="ctr" defTabSz="1088776" fontAlgn="base">
                <a:spcBef>
                  <a:spcPts val="600"/>
                </a:spcBef>
                <a:spcAft>
                  <a:spcPct val="0"/>
                </a:spcAft>
                <a:buClr>
                  <a:srgbClr val="F0AB00"/>
                </a:buClr>
                <a:buSzPct val="80000"/>
                <a:defRPr/>
              </a:pPr>
              <a:r>
                <a:rPr lang="en-US" sz="600" b="1" kern="0" dirty="0">
                  <a:solidFill>
                    <a:srgbClr val="CCCCCC">
                      <a:lumMod val="50000"/>
                    </a:srgbClr>
                  </a:solidFill>
                  <a:latin typeface="Arial"/>
                  <a:ea typeface="Arial Unicode MS" pitchFamily="34" charset="-128"/>
                  <a:cs typeface="Arial Unicode MS" pitchFamily="34" charset="-128"/>
                </a:rPr>
                <a:t>Business </a:t>
              </a:r>
              <a:br>
                <a:rPr lang="en-US" sz="600" b="1" kern="0" dirty="0">
                  <a:solidFill>
                    <a:srgbClr val="CCCCCC">
                      <a:lumMod val="50000"/>
                    </a:srgbClr>
                  </a:solidFill>
                  <a:latin typeface="Arial"/>
                  <a:ea typeface="Arial Unicode MS" pitchFamily="34" charset="-128"/>
                  <a:cs typeface="Arial Unicode MS" pitchFamily="34" charset="-128"/>
                </a:rPr>
              </a:br>
              <a:r>
                <a:rPr lang="en-US" sz="600" b="1" kern="0" dirty="0">
                  <a:solidFill>
                    <a:srgbClr val="CCCCCC">
                      <a:lumMod val="50000"/>
                    </a:srgbClr>
                  </a:solidFill>
                  <a:latin typeface="Arial"/>
                  <a:ea typeface="Arial Unicode MS" pitchFamily="34" charset="-128"/>
                  <a:cs typeface="Arial Unicode MS" pitchFamily="34" charset="-128"/>
                </a:rPr>
                <a:t>Suite</a:t>
              </a:r>
            </a:p>
          </p:txBody>
        </p:sp>
        <p:sp>
          <p:nvSpPr>
            <p:cNvPr id="145" name="Rectangle 144">
              <a:extLst>
                <a:ext uri="{FF2B5EF4-FFF2-40B4-BE49-F238E27FC236}">
                  <a16:creationId xmlns:a16="http://schemas.microsoft.com/office/drawing/2014/main" id="{EB786423-6887-404B-92E5-40858CFADD95}"/>
                </a:ext>
              </a:extLst>
            </p:cNvPr>
            <p:cNvSpPr/>
            <p:nvPr/>
          </p:nvSpPr>
          <p:spPr bwMode="gray">
            <a:xfrm>
              <a:off x="2512817" y="4599859"/>
              <a:ext cx="1562187" cy="214512"/>
            </a:xfrm>
            <a:prstGeom prst="rect">
              <a:avLst/>
            </a:prstGeom>
            <a:solidFill>
              <a:schemeClr val="bg1">
                <a:lumMod val="50000"/>
              </a:scheme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OnPremise2OnPremise</a:t>
              </a:r>
            </a:p>
          </p:txBody>
        </p:sp>
        <p:cxnSp>
          <p:nvCxnSpPr>
            <p:cNvPr id="146" name="Straight Arrow Connector 18">
              <a:extLst>
                <a:ext uri="{FF2B5EF4-FFF2-40B4-BE49-F238E27FC236}">
                  <a16:creationId xmlns:a16="http://schemas.microsoft.com/office/drawing/2014/main" id="{0F6871AB-9915-4A05-8702-D62873F1D11D}"/>
                </a:ext>
              </a:extLst>
            </p:cNvPr>
            <p:cNvCxnSpPr>
              <a:cxnSpLocks noChangeShapeType="1"/>
            </p:cNvCxnSpPr>
            <p:nvPr/>
          </p:nvCxnSpPr>
          <p:spPr bwMode="auto">
            <a:xfrm flipH="1">
              <a:off x="3447846" y="4403498"/>
              <a:ext cx="357584" cy="0"/>
            </a:xfrm>
            <a:prstGeom prst="straightConnector1">
              <a:avLst/>
            </a:prstGeom>
            <a:noFill/>
            <a:ln w="38100" algn="ctr">
              <a:solidFill>
                <a:schemeClr val="bg1">
                  <a:lumMod val="50000"/>
                </a:schemeClr>
              </a:solidFill>
              <a:round/>
              <a:headEnd type="triangle" w="med" len="med"/>
              <a:tailEnd type="triangle" w="med" len="med"/>
            </a:ln>
          </p:spPr>
        </p:cxnSp>
        <p:cxnSp>
          <p:nvCxnSpPr>
            <p:cNvPr id="147" name="Straight Arrow Connector 18">
              <a:extLst>
                <a:ext uri="{FF2B5EF4-FFF2-40B4-BE49-F238E27FC236}">
                  <a16:creationId xmlns:a16="http://schemas.microsoft.com/office/drawing/2014/main" id="{283AAC9D-A7E1-4789-81BC-8BC37BFD1949}"/>
                </a:ext>
              </a:extLst>
            </p:cNvPr>
            <p:cNvCxnSpPr>
              <a:cxnSpLocks noChangeShapeType="1"/>
            </p:cNvCxnSpPr>
            <p:nvPr/>
          </p:nvCxnSpPr>
          <p:spPr bwMode="auto">
            <a:xfrm>
              <a:off x="1132358" y="2810396"/>
              <a:ext cx="587163" cy="0"/>
            </a:xfrm>
            <a:prstGeom prst="straightConnector1">
              <a:avLst/>
            </a:prstGeom>
            <a:noFill/>
            <a:ln w="38100" algn="ctr">
              <a:solidFill>
                <a:srgbClr val="FFFFFF">
                  <a:lumMod val="50000"/>
                </a:srgbClr>
              </a:solidFill>
              <a:round/>
              <a:headEnd type="triangle" w="med" len="med"/>
              <a:tailEnd type="triangle" w="med" len="med"/>
            </a:ln>
          </p:spPr>
        </p:cxnSp>
        <p:cxnSp>
          <p:nvCxnSpPr>
            <p:cNvPr id="148" name="Straight Arrow Connector 18">
              <a:extLst>
                <a:ext uri="{FF2B5EF4-FFF2-40B4-BE49-F238E27FC236}">
                  <a16:creationId xmlns:a16="http://schemas.microsoft.com/office/drawing/2014/main" id="{E15BAC13-4A3A-468B-9362-FF33DEC8A5D0}"/>
                </a:ext>
              </a:extLst>
            </p:cNvPr>
            <p:cNvCxnSpPr>
              <a:cxnSpLocks noChangeShapeType="1"/>
            </p:cNvCxnSpPr>
            <p:nvPr/>
          </p:nvCxnSpPr>
          <p:spPr bwMode="auto">
            <a:xfrm>
              <a:off x="4617009" y="4402805"/>
              <a:ext cx="587163" cy="0"/>
            </a:xfrm>
            <a:prstGeom prst="straightConnector1">
              <a:avLst/>
            </a:prstGeom>
            <a:noFill/>
            <a:ln w="38100" algn="ctr">
              <a:solidFill>
                <a:srgbClr val="E35500"/>
              </a:solidFill>
              <a:round/>
              <a:headEnd type="triangle" w="med" len="med"/>
              <a:tailEnd type="triangle" w="med" len="med"/>
            </a:ln>
          </p:spPr>
        </p:cxnSp>
        <p:sp>
          <p:nvSpPr>
            <p:cNvPr id="149" name="Rectangle 148">
              <a:extLst>
                <a:ext uri="{FF2B5EF4-FFF2-40B4-BE49-F238E27FC236}">
                  <a16:creationId xmlns:a16="http://schemas.microsoft.com/office/drawing/2014/main" id="{46E464B3-2A5B-4460-A7FA-A7C4EE2B4236}"/>
                </a:ext>
              </a:extLst>
            </p:cNvPr>
            <p:cNvSpPr/>
            <p:nvPr/>
          </p:nvSpPr>
          <p:spPr bwMode="gray">
            <a:xfrm>
              <a:off x="4520312" y="4583974"/>
              <a:ext cx="1200902" cy="221680"/>
            </a:xfrm>
            <a:prstGeom prst="rect">
              <a:avLst/>
            </a:prstGeom>
            <a:solidFill>
              <a:srgbClr val="E3550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Thing2OnPremise</a:t>
              </a:r>
            </a:p>
          </p:txBody>
        </p:sp>
        <p:sp>
          <p:nvSpPr>
            <p:cNvPr id="150" name="Rectangle 149">
              <a:extLst>
                <a:ext uri="{FF2B5EF4-FFF2-40B4-BE49-F238E27FC236}">
                  <a16:creationId xmlns:a16="http://schemas.microsoft.com/office/drawing/2014/main" id="{F340FA56-6E71-45D5-B705-2D13F4C138D5}"/>
                </a:ext>
              </a:extLst>
            </p:cNvPr>
            <p:cNvSpPr/>
            <p:nvPr/>
          </p:nvSpPr>
          <p:spPr bwMode="gray">
            <a:xfrm>
              <a:off x="4499249" y="2462453"/>
              <a:ext cx="1219161" cy="221680"/>
            </a:xfrm>
            <a:prstGeom prst="rect">
              <a:avLst/>
            </a:prstGeom>
            <a:solidFill>
              <a:srgbClr val="E3550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Thing2Cloud</a:t>
              </a:r>
            </a:p>
          </p:txBody>
        </p:sp>
        <p:cxnSp>
          <p:nvCxnSpPr>
            <p:cNvPr id="151" name="Straight Arrow Connector 18">
              <a:extLst>
                <a:ext uri="{FF2B5EF4-FFF2-40B4-BE49-F238E27FC236}">
                  <a16:creationId xmlns:a16="http://schemas.microsoft.com/office/drawing/2014/main" id="{ED9A5FA0-CA2C-4395-B329-A3ED67F0B3E1}"/>
                </a:ext>
              </a:extLst>
            </p:cNvPr>
            <p:cNvCxnSpPr>
              <a:cxnSpLocks noChangeShapeType="1"/>
            </p:cNvCxnSpPr>
            <p:nvPr/>
          </p:nvCxnSpPr>
          <p:spPr bwMode="auto">
            <a:xfrm>
              <a:off x="4594620" y="2810396"/>
              <a:ext cx="587163" cy="0"/>
            </a:xfrm>
            <a:prstGeom prst="straightConnector1">
              <a:avLst/>
            </a:prstGeom>
            <a:noFill/>
            <a:ln w="38100" algn="ctr">
              <a:solidFill>
                <a:srgbClr val="E35500"/>
              </a:solidFill>
              <a:round/>
              <a:headEnd type="triangle" w="med" len="med"/>
              <a:tailEnd type="triangle" w="med" len="med"/>
            </a:ln>
          </p:spPr>
        </p:cxnSp>
        <p:sp>
          <p:nvSpPr>
            <p:cNvPr id="152" name="Rectangle 151">
              <a:extLst>
                <a:ext uri="{FF2B5EF4-FFF2-40B4-BE49-F238E27FC236}">
                  <a16:creationId xmlns:a16="http://schemas.microsoft.com/office/drawing/2014/main" id="{F1222FE1-8154-49C2-A913-BD2FFB9249DB}"/>
                </a:ext>
              </a:extLst>
            </p:cNvPr>
            <p:cNvSpPr/>
            <p:nvPr/>
          </p:nvSpPr>
          <p:spPr bwMode="gray">
            <a:xfrm>
              <a:off x="3398888" y="2108488"/>
              <a:ext cx="691918" cy="911143"/>
            </a:xfrm>
            <a:prstGeom prst="rect">
              <a:avLst/>
            </a:prstGeom>
            <a:solidFill>
              <a:srgbClr val="FFFFFF">
                <a:lumMod val="95000"/>
              </a:srgbClr>
            </a:solidFill>
            <a:ln w="19050" algn="ctr">
              <a:no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153" name="Freeform 70">
              <a:extLst>
                <a:ext uri="{FF2B5EF4-FFF2-40B4-BE49-F238E27FC236}">
                  <a16:creationId xmlns:a16="http://schemas.microsoft.com/office/drawing/2014/main" id="{AC8FB633-14C4-4205-A04B-2F4012D871D9}"/>
                </a:ext>
              </a:extLst>
            </p:cNvPr>
            <p:cNvSpPr>
              <a:spLocks/>
            </p:cNvSpPr>
            <p:nvPr/>
          </p:nvSpPr>
          <p:spPr bwMode="gray">
            <a:xfrm>
              <a:off x="3477395" y="2254574"/>
              <a:ext cx="998961" cy="720495"/>
            </a:xfrm>
            <a:custGeom>
              <a:avLst/>
              <a:gdLst>
                <a:gd name="T0" fmla="*/ 2147483647 w 522"/>
                <a:gd name="T1" fmla="*/ 2147483647 h 234"/>
                <a:gd name="T2" fmla="*/ 2147483647 w 522"/>
                <a:gd name="T3" fmla="*/ 2147483647 h 234"/>
                <a:gd name="T4" fmla="*/ 2147483647 w 522"/>
                <a:gd name="T5" fmla="*/ 2147483647 h 234"/>
                <a:gd name="T6" fmla="*/ 2147483647 w 522"/>
                <a:gd name="T7" fmla="*/ 2147483647 h 234"/>
                <a:gd name="T8" fmla="*/ 2147483647 w 522"/>
                <a:gd name="T9" fmla="*/ 2147483647 h 234"/>
                <a:gd name="T10" fmla="*/ 2147483647 w 522"/>
                <a:gd name="T11" fmla="*/ 2147483647 h 234"/>
                <a:gd name="T12" fmla="*/ 2147483647 w 522"/>
                <a:gd name="T13" fmla="*/ 2147483647 h 234"/>
                <a:gd name="T14" fmla="*/ 2147483647 w 522"/>
                <a:gd name="T15" fmla="*/ 2147483647 h 234"/>
                <a:gd name="T16" fmla="*/ 2147483647 w 522"/>
                <a:gd name="T17" fmla="*/ 2147483647 h 234"/>
                <a:gd name="T18" fmla="*/ 2147483647 w 522"/>
                <a:gd name="T19" fmla="*/ 2147483647 h 234"/>
                <a:gd name="T20" fmla="*/ 2147483647 w 522"/>
                <a:gd name="T21" fmla="*/ 2147483647 h 234"/>
                <a:gd name="T22" fmla="*/ 2147483647 w 522"/>
                <a:gd name="T23" fmla="*/ 2147483647 h 234"/>
                <a:gd name="T24" fmla="*/ 2147483647 w 522"/>
                <a:gd name="T25" fmla="*/ 2147483647 h 234"/>
                <a:gd name="T26" fmla="*/ 2147483647 w 522"/>
                <a:gd name="T27" fmla="*/ 2147483647 h 234"/>
                <a:gd name="T28" fmla="*/ 2147483647 w 522"/>
                <a:gd name="T29" fmla="*/ 2147483647 h 234"/>
                <a:gd name="T30" fmla="*/ 2147483647 w 522"/>
                <a:gd name="T31" fmla="*/ 2147483647 h 234"/>
                <a:gd name="T32" fmla="*/ 2147483647 w 522"/>
                <a:gd name="T33" fmla="*/ 2147483647 h 234"/>
                <a:gd name="T34" fmla="*/ 2147483647 w 522"/>
                <a:gd name="T35" fmla="*/ 2147483647 h 234"/>
                <a:gd name="T36" fmla="*/ 2147483647 w 522"/>
                <a:gd name="T37" fmla="*/ 2147483647 h 234"/>
                <a:gd name="T38" fmla="*/ 2147483647 w 522"/>
                <a:gd name="T39" fmla="*/ 2147483647 h 234"/>
                <a:gd name="T40" fmla="*/ 2147483647 w 522"/>
                <a:gd name="T41" fmla="*/ 2147483647 h 234"/>
                <a:gd name="T42" fmla="*/ 2147483647 w 522"/>
                <a:gd name="T43" fmla="*/ 2147483647 h 234"/>
                <a:gd name="T44" fmla="*/ 2147483647 w 522"/>
                <a:gd name="T45" fmla="*/ 2147483647 h 2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2"/>
                <a:gd name="T70" fmla="*/ 0 h 234"/>
                <a:gd name="T71" fmla="*/ 522 w 522"/>
                <a:gd name="T72" fmla="*/ 234 h 2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2" h="234">
                  <a:moveTo>
                    <a:pt x="375" y="68"/>
                  </a:moveTo>
                  <a:cubicBezTo>
                    <a:pt x="375" y="68"/>
                    <a:pt x="417" y="56"/>
                    <a:pt x="451" y="69"/>
                  </a:cubicBezTo>
                  <a:cubicBezTo>
                    <a:pt x="485" y="83"/>
                    <a:pt x="472" y="116"/>
                    <a:pt x="472" y="116"/>
                  </a:cubicBezTo>
                  <a:cubicBezTo>
                    <a:pt x="472" y="116"/>
                    <a:pt x="522" y="120"/>
                    <a:pt x="508" y="159"/>
                  </a:cubicBezTo>
                  <a:cubicBezTo>
                    <a:pt x="493" y="198"/>
                    <a:pt x="440" y="207"/>
                    <a:pt x="440" y="207"/>
                  </a:cubicBezTo>
                  <a:cubicBezTo>
                    <a:pt x="440" y="207"/>
                    <a:pt x="429" y="220"/>
                    <a:pt x="406" y="226"/>
                  </a:cubicBezTo>
                  <a:cubicBezTo>
                    <a:pt x="388" y="231"/>
                    <a:pt x="370" y="233"/>
                    <a:pt x="356" y="228"/>
                  </a:cubicBezTo>
                  <a:cubicBezTo>
                    <a:pt x="345" y="225"/>
                    <a:pt x="328" y="216"/>
                    <a:pt x="328" y="216"/>
                  </a:cubicBezTo>
                  <a:cubicBezTo>
                    <a:pt x="328" y="216"/>
                    <a:pt x="308" y="220"/>
                    <a:pt x="294" y="217"/>
                  </a:cubicBezTo>
                  <a:cubicBezTo>
                    <a:pt x="281" y="214"/>
                    <a:pt x="271" y="209"/>
                    <a:pt x="271" y="209"/>
                  </a:cubicBezTo>
                  <a:cubicBezTo>
                    <a:pt x="271" y="209"/>
                    <a:pt x="259" y="222"/>
                    <a:pt x="237" y="226"/>
                  </a:cubicBezTo>
                  <a:cubicBezTo>
                    <a:pt x="219" y="230"/>
                    <a:pt x="198" y="234"/>
                    <a:pt x="179" y="231"/>
                  </a:cubicBezTo>
                  <a:cubicBezTo>
                    <a:pt x="161" y="228"/>
                    <a:pt x="144" y="221"/>
                    <a:pt x="144" y="221"/>
                  </a:cubicBezTo>
                  <a:cubicBezTo>
                    <a:pt x="144" y="221"/>
                    <a:pt x="115" y="232"/>
                    <a:pt x="85" y="228"/>
                  </a:cubicBezTo>
                  <a:cubicBezTo>
                    <a:pt x="36" y="221"/>
                    <a:pt x="0" y="189"/>
                    <a:pt x="7" y="156"/>
                  </a:cubicBezTo>
                  <a:cubicBezTo>
                    <a:pt x="17" y="113"/>
                    <a:pt x="70" y="101"/>
                    <a:pt x="70" y="101"/>
                  </a:cubicBezTo>
                  <a:cubicBezTo>
                    <a:pt x="70" y="101"/>
                    <a:pt x="68" y="86"/>
                    <a:pt x="79" y="75"/>
                  </a:cubicBezTo>
                  <a:cubicBezTo>
                    <a:pt x="95" y="58"/>
                    <a:pt x="117" y="46"/>
                    <a:pt x="153" y="51"/>
                  </a:cubicBezTo>
                  <a:cubicBezTo>
                    <a:pt x="165" y="52"/>
                    <a:pt x="171" y="60"/>
                    <a:pt x="171" y="60"/>
                  </a:cubicBezTo>
                  <a:cubicBezTo>
                    <a:pt x="171" y="60"/>
                    <a:pt x="169" y="26"/>
                    <a:pt x="211" y="14"/>
                  </a:cubicBezTo>
                  <a:cubicBezTo>
                    <a:pt x="255" y="0"/>
                    <a:pt x="286" y="2"/>
                    <a:pt x="307" y="6"/>
                  </a:cubicBezTo>
                  <a:cubicBezTo>
                    <a:pt x="346" y="12"/>
                    <a:pt x="371" y="25"/>
                    <a:pt x="377" y="44"/>
                  </a:cubicBezTo>
                  <a:cubicBezTo>
                    <a:pt x="381" y="57"/>
                    <a:pt x="375" y="68"/>
                    <a:pt x="375" y="68"/>
                  </a:cubicBezTo>
                  <a:close/>
                </a:path>
              </a:pathLst>
            </a:custGeom>
            <a:solidFill>
              <a:srgbClr val="FFFFFF"/>
            </a:solidFill>
            <a:ln w="19050">
              <a:solidFill>
                <a:srgbClr val="666666"/>
              </a:solidFill>
              <a:round/>
              <a:headEnd/>
              <a:tailEnd/>
            </a:ln>
          </p:spPr>
          <p:txBody>
            <a:bodyPr anchor="ctr"/>
            <a:lstStyle/>
            <a:p>
              <a:pPr algn="ctr" defTabSz="1088776">
                <a:defRPr/>
              </a:pPr>
              <a:br>
                <a:rPr lang="en-US" sz="500" b="1" kern="0" dirty="0">
                  <a:solidFill>
                    <a:srgbClr val="000000"/>
                  </a:solidFill>
                  <a:latin typeface="Arial"/>
                  <a:ea typeface="Arial Unicode MS" pitchFamily="34" charset="-128"/>
                  <a:cs typeface="Arial"/>
                </a:rPr>
              </a:br>
              <a:r>
                <a:rPr lang="en-US" sz="600" kern="0" dirty="0">
                  <a:solidFill>
                    <a:srgbClr val="CCCCCC">
                      <a:lumMod val="50000"/>
                    </a:srgbClr>
                  </a:solidFill>
                  <a:latin typeface="Arial"/>
                  <a:ea typeface="Arial Unicode MS" pitchFamily="34" charset="-128"/>
                  <a:cs typeface="Arial"/>
                </a:rPr>
                <a:t>Non SAP </a:t>
              </a:r>
              <a:br>
                <a:rPr lang="en-US" sz="600" kern="0" dirty="0">
                  <a:solidFill>
                    <a:srgbClr val="CCCCCC">
                      <a:lumMod val="50000"/>
                    </a:srgbClr>
                  </a:solidFill>
                  <a:latin typeface="Arial"/>
                  <a:ea typeface="Arial Unicode MS" pitchFamily="34" charset="-128"/>
                  <a:cs typeface="Arial"/>
                </a:rPr>
              </a:br>
              <a:r>
                <a:rPr lang="en-US" sz="600" kern="0" dirty="0">
                  <a:solidFill>
                    <a:srgbClr val="CCCCCC">
                      <a:lumMod val="50000"/>
                    </a:srgbClr>
                  </a:solidFill>
                  <a:latin typeface="Arial"/>
                  <a:ea typeface="Arial Unicode MS" pitchFamily="34" charset="-128"/>
                  <a:cs typeface="Arial"/>
                </a:rPr>
                <a:t>Cloud Apps</a:t>
              </a:r>
            </a:p>
          </p:txBody>
        </p:sp>
        <p:sp>
          <p:nvSpPr>
            <p:cNvPr id="154" name="Rectangle 153">
              <a:extLst>
                <a:ext uri="{FF2B5EF4-FFF2-40B4-BE49-F238E27FC236}">
                  <a16:creationId xmlns:a16="http://schemas.microsoft.com/office/drawing/2014/main" id="{FD9E12B9-7720-424A-A1B9-001E5C88C195}"/>
                </a:ext>
              </a:extLst>
            </p:cNvPr>
            <p:cNvSpPr/>
            <p:nvPr/>
          </p:nvSpPr>
          <p:spPr bwMode="gray">
            <a:xfrm>
              <a:off x="2744893" y="2473650"/>
              <a:ext cx="915352" cy="189453"/>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Cloud2Cloud</a:t>
              </a:r>
            </a:p>
          </p:txBody>
        </p:sp>
        <p:sp>
          <p:nvSpPr>
            <p:cNvPr id="155" name="TextBox 45">
              <a:extLst>
                <a:ext uri="{FF2B5EF4-FFF2-40B4-BE49-F238E27FC236}">
                  <a16:creationId xmlns:a16="http://schemas.microsoft.com/office/drawing/2014/main" id="{91C01A70-4B46-423E-9569-16B481A45F11}"/>
                </a:ext>
              </a:extLst>
            </p:cNvPr>
            <p:cNvSpPr txBox="1">
              <a:spLocks noChangeArrowheads="1"/>
            </p:cNvSpPr>
            <p:nvPr/>
          </p:nvSpPr>
          <p:spPr bwMode="auto">
            <a:xfrm>
              <a:off x="489636" y="2114177"/>
              <a:ext cx="653682" cy="288147"/>
            </a:xfrm>
            <a:prstGeom prst="rect">
              <a:avLst/>
            </a:prstGeom>
            <a:noFill/>
            <a:ln w="9525">
              <a:noFill/>
              <a:miter lim="800000"/>
              <a:headEnd/>
              <a:tailEnd/>
            </a:ln>
          </p:spPr>
          <p:txBody>
            <a:bodyPr wrap="square" lIns="36000" tIns="36000" rIns="36000" bIns="36000">
              <a:spAutoFit/>
            </a:bodyPr>
            <a:lstStyle/>
            <a:p>
              <a:pPr algn="ctr" defTabSz="1088776">
                <a:buClr>
                  <a:srgbClr val="F0AB00"/>
                </a:buClr>
                <a:buSzPct val="80000"/>
                <a:buFont typeface="Wingdings" pitchFamily="2" charset="2"/>
                <a:buNone/>
                <a:defRPr/>
              </a:pPr>
              <a:r>
                <a:rPr lang="en-US" sz="700" kern="0" dirty="0">
                  <a:solidFill>
                    <a:srgbClr val="000000"/>
                  </a:solidFill>
                  <a:latin typeface="Arial"/>
                  <a:cs typeface="Arial"/>
                </a:rPr>
                <a:t>User-Centric Applications</a:t>
              </a:r>
            </a:p>
          </p:txBody>
        </p:sp>
        <p:cxnSp>
          <p:nvCxnSpPr>
            <p:cNvPr id="156" name="Straight Arrow Connector 18">
              <a:extLst>
                <a:ext uri="{FF2B5EF4-FFF2-40B4-BE49-F238E27FC236}">
                  <a16:creationId xmlns:a16="http://schemas.microsoft.com/office/drawing/2014/main" id="{1DA3E8F1-F400-4D13-B30A-CCEDF9066045}"/>
                </a:ext>
              </a:extLst>
            </p:cNvPr>
            <p:cNvCxnSpPr>
              <a:cxnSpLocks noChangeShapeType="1"/>
              <a:stCxn id="120" idx="1"/>
            </p:cNvCxnSpPr>
            <p:nvPr/>
          </p:nvCxnSpPr>
          <p:spPr bwMode="auto">
            <a:xfrm rot="10800000">
              <a:off x="2925135" y="3051267"/>
              <a:ext cx="620760" cy="177410"/>
            </a:xfrm>
            <a:prstGeom prst="bentConnector3">
              <a:avLst>
                <a:gd name="adj1" fmla="val 50000"/>
              </a:avLst>
            </a:prstGeom>
            <a:noFill/>
            <a:ln w="38100" algn="ctr">
              <a:solidFill>
                <a:srgbClr val="FFFFFF">
                  <a:lumMod val="50000"/>
                </a:srgbClr>
              </a:solidFill>
              <a:round/>
              <a:headEnd type="triangle" w="med" len="med"/>
              <a:tailEnd type="triangle" w="med" len="med"/>
            </a:ln>
          </p:spPr>
        </p:cxnSp>
        <p:cxnSp>
          <p:nvCxnSpPr>
            <p:cNvPr id="157" name="Straight Arrow Connector 18">
              <a:extLst>
                <a:ext uri="{FF2B5EF4-FFF2-40B4-BE49-F238E27FC236}">
                  <a16:creationId xmlns:a16="http://schemas.microsoft.com/office/drawing/2014/main" id="{7F3691B0-DD7E-496E-81EF-2B927C25E442}"/>
                </a:ext>
              </a:extLst>
            </p:cNvPr>
            <p:cNvCxnSpPr>
              <a:cxnSpLocks noChangeShapeType="1"/>
            </p:cNvCxnSpPr>
            <p:nvPr/>
          </p:nvCxnSpPr>
          <p:spPr bwMode="auto">
            <a:xfrm>
              <a:off x="4207579" y="3396396"/>
              <a:ext cx="0" cy="498990"/>
            </a:xfrm>
            <a:prstGeom prst="straightConnector1">
              <a:avLst/>
            </a:prstGeom>
            <a:noFill/>
            <a:ln w="38100" algn="ctr">
              <a:solidFill>
                <a:srgbClr val="FFFFFF">
                  <a:lumMod val="50000"/>
                </a:srgbClr>
              </a:solidFill>
              <a:round/>
              <a:headEnd type="triangle" w="med" len="med"/>
              <a:tailEnd type="triangle" w="med" len="med"/>
            </a:ln>
          </p:spPr>
        </p:cxnSp>
        <p:sp>
          <p:nvSpPr>
            <p:cNvPr id="158" name="Rectangle 157">
              <a:extLst>
                <a:ext uri="{FF2B5EF4-FFF2-40B4-BE49-F238E27FC236}">
                  <a16:creationId xmlns:a16="http://schemas.microsoft.com/office/drawing/2014/main" id="{7215AE21-B844-4557-BC6C-69B8BA1EC907}"/>
                </a:ext>
              </a:extLst>
            </p:cNvPr>
            <p:cNvSpPr/>
            <p:nvPr/>
          </p:nvSpPr>
          <p:spPr>
            <a:xfrm>
              <a:off x="1930338"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lIns="36000" r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Business Suite</a:t>
              </a:r>
            </a:p>
          </p:txBody>
        </p:sp>
        <p:sp>
          <p:nvSpPr>
            <p:cNvPr id="159" name="Rectangle 158">
              <a:extLst>
                <a:ext uri="{FF2B5EF4-FFF2-40B4-BE49-F238E27FC236}">
                  <a16:creationId xmlns:a16="http://schemas.microsoft.com/office/drawing/2014/main" id="{536CFA7C-A689-4880-BCD6-8BB25E7C046F}"/>
                </a:ext>
              </a:extLst>
            </p:cNvPr>
            <p:cNvSpPr/>
            <p:nvPr/>
          </p:nvSpPr>
          <p:spPr>
            <a:xfrm>
              <a:off x="2812878"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sp>
          <p:nvSpPr>
            <p:cNvPr id="160" name="Rectangle 159">
              <a:extLst>
                <a:ext uri="{FF2B5EF4-FFF2-40B4-BE49-F238E27FC236}">
                  <a16:creationId xmlns:a16="http://schemas.microsoft.com/office/drawing/2014/main" id="{DAB1EFE8-8D0D-4464-BE2D-D05E86A355E9}"/>
                </a:ext>
              </a:extLst>
            </p:cNvPr>
            <p:cNvSpPr/>
            <p:nvPr/>
          </p:nvSpPr>
          <p:spPr>
            <a:xfrm>
              <a:off x="3849345"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Non</a:t>
              </a:r>
              <a:b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b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SAP</a:t>
              </a:r>
            </a:p>
          </p:txBody>
        </p:sp>
        <p:sp>
          <p:nvSpPr>
            <p:cNvPr id="161" name="Oval 160">
              <a:extLst>
                <a:ext uri="{FF2B5EF4-FFF2-40B4-BE49-F238E27FC236}">
                  <a16:creationId xmlns:a16="http://schemas.microsoft.com/office/drawing/2014/main" id="{AF8DC606-18F8-45C9-82BF-6CBFD5EB4C81}"/>
                </a:ext>
              </a:extLst>
            </p:cNvPr>
            <p:cNvSpPr/>
            <p:nvPr/>
          </p:nvSpPr>
          <p:spPr bwMode="gray">
            <a:xfrm rot="16200000">
              <a:off x="654790" y="4144037"/>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62" name="Oval 161">
              <a:extLst>
                <a:ext uri="{FF2B5EF4-FFF2-40B4-BE49-F238E27FC236}">
                  <a16:creationId xmlns:a16="http://schemas.microsoft.com/office/drawing/2014/main" id="{EC42F669-302E-4FA4-B108-6C3DA2E3C64D}"/>
                </a:ext>
              </a:extLst>
            </p:cNvPr>
            <p:cNvSpPr/>
            <p:nvPr/>
          </p:nvSpPr>
          <p:spPr bwMode="gray">
            <a:xfrm rot="16200000">
              <a:off x="5344039" y="3644253"/>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63" name="Oval 162">
              <a:extLst>
                <a:ext uri="{FF2B5EF4-FFF2-40B4-BE49-F238E27FC236}">
                  <a16:creationId xmlns:a16="http://schemas.microsoft.com/office/drawing/2014/main" id="{92D6C664-75C4-4932-AF79-E06BA2AC7623}"/>
                </a:ext>
              </a:extLst>
            </p:cNvPr>
            <p:cNvSpPr/>
            <p:nvPr/>
          </p:nvSpPr>
          <p:spPr bwMode="gray">
            <a:xfrm rot="16200000">
              <a:off x="5344039" y="3197900"/>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64" name="Oval 163">
              <a:extLst>
                <a:ext uri="{FF2B5EF4-FFF2-40B4-BE49-F238E27FC236}">
                  <a16:creationId xmlns:a16="http://schemas.microsoft.com/office/drawing/2014/main" id="{03981558-9EA2-49C2-86BD-1C268116CCF9}"/>
                </a:ext>
              </a:extLst>
            </p:cNvPr>
            <p:cNvSpPr/>
            <p:nvPr/>
          </p:nvSpPr>
          <p:spPr bwMode="gray">
            <a:xfrm rot="16200000">
              <a:off x="5344039" y="2751546"/>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65" name="Oval 164">
              <a:extLst>
                <a:ext uri="{FF2B5EF4-FFF2-40B4-BE49-F238E27FC236}">
                  <a16:creationId xmlns:a16="http://schemas.microsoft.com/office/drawing/2014/main" id="{6C52D90E-0F19-44E7-8BEC-EBD8DF5FB2D0}"/>
                </a:ext>
              </a:extLst>
            </p:cNvPr>
            <p:cNvSpPr/>
            <p:nvPr/>
          </p:nvSpPr>
          <p:spPr bwMode="gray">
            <a:xfrm rot="16200000">
              <a:off x="5344039" y="4090608"/>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166" name="TextBox 165">
              <a:extLst>
                <a:ext uri="{FF2B5EF4-FFF2-40B4-BE49-F238E27FC236}">
                  <a16:creationId xmlns:a16="http://schemas.microsoft.com/office/drawing/2014/main" id="{0AF5BC6D-979E-44C0-968C-4318B3046636}"/>
                </a:ext>
              </a:extLst>
            </p:cNvPr>
            <p:cNvSpPr txBox="1"/>
            <p:nvPr/>
          </p:nvSpPr>
          <p:spPr>
            <a:xfrm>
              <a:off x="2658527" y="2565585"/>
              <a:ext cx="509440" cy="276291"/>
            </a:xfrm>
            <a:prstGeom prst="rect">
              <a:avLst/>
            </a:prstGeom>
            <a:noFill/>
          </p:spPr>
          <p:txBody>
            <a:bodyPr wrap="square" rtlCol="0">
              <a:spAutoFit/>
            </a:bodyPr>
            <a:lstStyle/>
            <a:p>
              <a:pPr defTabSz="1088776"/>
              <a:r>
                <a:rPr lang="en-US" sz="1200" dirty="0">
                  <a:solidFill>
                    <a:srgbClr val="000000"/>
                  </a:solidFill>
                  <a:latin typeface="Arial" panose="020B0604020202020204" pitchFamily="34" charset="0"/>
                  <a:cs typeface="Arial" panose="020B0604020202020204" pitchFamily="34" charset="0"/>
                </a:rPr>
                <a:t>…</a:t>
              </a:r>
            </a:p>
          </p:txBody>
        </p:sp>
        <p:sp>
          <p:nvSpPr>
            <p:cNvPr id="167" name="TextBox 166">
              <a:extLst>
                <a:ext uri="{FF2B5EF4-FFF2-40B4-BE49-F238E27FC236}">
                  <a16:creationId xmlns:a16="http://schemas.microsoft.com/office/drawing/2014/main" id="{FCA21F16-B7E9-4EEF-A4C3-1634BD209D81}"/>
                </a:ext>
              </a:extLst>
            </p:cNvPr>
            <p:cNvSpPr txBox="1"/>
            <p:nvPr/>
          </p:nvSpPr>
          <p:spPr>
            <a:xfrm>
              <a:off x="2225278" y="2747039"/>
              <a:ext cx="655254" cy="199544"/>
            </a:xfrm>
            <a:prstGeom prst="rect">
              <a:avLst/>
            </a:prstGeom>
            <a:noFill/>
          </p:spPr>
          <p:txBody>
            <a:bodyPr wrap="square" rtlCol="0">
              <a:spAutoFit/>
            </a:bodyPr>
            <a:lstStyle/>
            <a:p>
              <a:pPr defTabSz="1088776"/>
              <a:r>
                <a:rPr lang="en-US" sz="700" dirty="0">
                  <a:solidFill>
                    <a:srgbClr val="000000">
                      <a:lumMod val="65000"/>
                      <a:lumOff val="35000"/>
                    </a:srgbClr>
                  </a:solidFill>
                  <a:latin typeface="Arial" panose="020B0604020202020204" pitchFamily="34" charset="0"/>
                  <a:cs typeface="Arial" panose="020B0604020202020204" pitchFamily="34" charset="0"/>
                </a:rPr>
                <a:t>C/4 HANA</a:t>
              </a:r>
            </a:p>
          </p:txBody>
        </p:sp>
        <p:pic>
          <p:nvPicPr>
            <p:cNvPr id="168" name="Picture 167">
              <a:extLst>
                <a:ext uri="{FF2B5EF4-FFF2-40B4-BE49-F238E27FC236}">
                  <a16:creationId xmlns:a16="http://schemas.microsoft.com/office/drawing/2014/main" id="{FB522C45-ACD8-4EC4-AACA-3AEE45E2422D}"/>
                </a:ext>
              </a:extLst>
            </p:cNvPr>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2853628" y="4350900"/>
              <a:ext cx="441765" cy="81004"/>
            </a:xfrm>
            <a:prstGeom prst="rect">
              <a:avLst/>
            </a:prstGeom>
            <a:solidFill>
              <a:srgbClr val="FFFFFF"/>
            </a:solidFill>
            <a:ln>
              <a:solidFill>
                <a:srgbClr val="FFFFFF"/>
              </a:solidFill>
            </a:ln>
          </p:spPr>
        </p:pic>
        <p:pic>
          <p:nvPicPr>
            <p:cNvPr id="169" name="Picture 168">
              <a:extLst>
                <a:ext uri="{FF2B5EF4-FFF2-40B4-BE49-F238E27FC236}">
                  <a16:creationId xmlns:a16="http://schemas.microsoft.com/office/drawing/2014/main" id="{C098C000-AC51-4DD2-8A9E-72F8BA15398E}"/>
                </a:ext>
              </a:extLst>
            </p:cNvPr>
            <p:cNvPicPr>
              <a:picLocks noChangeAspect="1"/>
            </p:cNvPicPr>
            <p:nvPr/>
          </p:nvPicPr>
          <p:blipFill>
            <a:blip r:embed="rId9" cstate="screen">
              <a:grayscl/>
              <a:extLst>
                <a:ext uri="{28A0092B-C50C-407E-A947-70E740481C1C}">
                  <a14:useLocalDpi xmlns:a14="http://schemas.microsoft.com/office/drawing/2010/main"/>
                </a:ext>
              </a:extLst>
            </a:blip>
            <a:stretch>
              <a:fillRect/>
            </a:stretch>
          </p:blipFill>
          <p:spPr>
            <a:xfrm>
              <a:off x="1962709" y="3010787"/>
              <a:ext cx="441765" cy="81004"/>
            </a:xfrm>
            <a:prstGeom prst="rect">
              <a:avLst/>
            </a:prstGeom>
            <a:solidFill>
              <a:srgbClr val="FFFFFF"/>
            </a:solidFill>
            <a:ln>
              <a:solidFill>
                <a:srgbClr val="FFFFFF"/>
              </a:solidFill>
            </a:ln>
          </p:spPr>
        </p:pic>
        <p:pic>
          <p:nvPicPr>
            <p:cNvPr id="170" name="Picture 169" descr="SAP_grad_R_pref.png">
              <a:extLst>
                <a:ext uri="{FF2B5EF4-FFF2-40B4-BE49-F238E27FC236}">
                  <a16:creationId xmlns:a16="http://schemas.microsoft.com/office/drawing/2014/main" id="{1F5F2C16-9C31-4780-8365-750AA92E738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808366" y="3941916"/>
              <a:ext cx="444929" cy="239248"/>
            </a:xfrm>
            <a:prstGeom prst="rect">
              <a:avLst/>
            </a:prstGeom>
            <a:noFill/>
            <a:ln>
              <a:noFill/>
            </a:ln>
          </p:spPr>
        </p:pic>
        <p:pic>
          <p:nvPicPr>
            <p:cNvPr id="171" name="Picture 170" descr="SAP_grad_R_pref.png">
              <a:extLst>
                <a:ext uri="{FF2B5EF4-FFF2-40B4-BE49-F238E27FC236}">
                  <a16:creationId xmlns:a16="http://schemas.microsoft.com/office/drawing/2014/main" id="{B29C381E-EDF1-4729-865D-C58E4E419F7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92164" y="2170050"/>
              <a:ext cx="444929" cy="239248"/>
            </a:xfrm>
            <a:prstGeom prst="rect">
              <a:avLst/>
            </a:prstGeom>
            <a:noFill/>
            <a:ln>
              <a:noFill/>
            </a:ln>
          </p:spPr>
        </p:pic>
        <p:sp>
          <p:nvSpPr>
            <p:cNvPr id="172" name="Rectangle 171">
              <a:extLst>
                <a:ext uri="{FF2B5EF4-FFF2-40B4-BE49-F238E27FC236}">
                  <a16:creationId xmlns:a16="http://schemas.microsoft.com/office/drawing/2014/main" id="{9CB20642-504A-4833-972D-5F23D7A106C0}"/>
                </a:ext>
              </a:extLst>
            </p:cNvPr>
            <p:cNvSpPr/>
            <p:nvPr/>
          </p:nvSpPr>
          <p:spPr bwMode="gray">
            <a:xfrm>
              <a:off x="2672338"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User Integration</a:t>
              </a:r>
            </a:p>
          </p:txBody>
        </p:sp>
        <p:sp>
          <p:nvSpPr>
            <p:cNvPr id="173" name="Rectangle 172">
              <a:extLst>
                <a:ext uri="{FF2B5EF4-FFF2-40B4-BE49-F238E27FC236}">
                  <a16:creationId xmlns:a16="http://schemas.microsoft.com/office/drawing/2014/main" id="{7BC03976-6AE7-4AA2-B377-0774719A8FC9}"/>
                </a:ext>
              </a:extLst>
            </p:cNvPr>
            <p:cNvSpPr/>
            <p:nvPr/>
          </p:nvSpPr>
          <p:spPr bwMode="gray">
            <a:xfrm>
              <a:off x="1580023"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Data </a:t>
              </a:r>
              <a:br>
                <a:rPr lang="en-US" sz="1200" kern="0" dirty="0">
                  <a:solidFill>
                    <a:srgbClr val="FFFFFF"/>
                  </a:solidFill>
                  <a:latin typeface="Arial" panose="020B0604020202020204" pitchFamily="34" charset="0"/>
                  <a:cs typeface="Arial" panose="020B0604020202020204" pitchFamily="34" charset="0"/>
                </a:rPr>
              </a:br>
              <a:r>
                <a:rPr lang="en-US" sz="1200" kern="0" dirty="0">
                  <a:solidFill>
                    <a:srgbClr val="FFFFFF"/>
                  </a:solidFill>
                  <a:latin typeface="Arial" panose="020B0604020202020204" pitchFamily="34" charset="0"/>
                  <a:cs typeface="Arial" panose="020B0604020202020204" pitchFamily="34" charset="0"/>
                </a:rPr>
                <a:t>Integration</a:t>
              </a:r>
            </a:p>
          </p:txBody>
        </p:sp>
        <p:sp>
          <p:nvSpPr>
            <p:cNvPr id="174" name="Rectangle 173">
              <a:extLst>
                <a:ext uri="{FF2B5EF4-FFF2-40B4-BE49-F238E27FC236}">
                  <a16:creationId xmlns:a16="http://schemas.microsoft.com/office/drawing/2014/main" id="{6766411F-0C18-4DB5-9187-C9BFACF9FD92}"/>
                </a:ext>
              </a:extLst>
            </p:cNvPr>
            <p:cNvSpPr/>
            <p:nvPr/>
          </p:nvSpPr>
          <p:spPr bwMode="gray">
            <a:xfrm>
              <a:off x="3764653" y="5233801"/>
              <a:ext cx="971025" cy="633722"/>
            </a:xfrm>
            <a:prstGeom prst="rect">
              <a:avLst/>
            </a:prstGeom>
            <a:solidFill>
              <a:srgbClr val="E35500"/>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Thing</a:t>
              </a:r>
              <a:br>
                <a:rPr lang="en-US" sz="1200" kern="0" dirty="0">
                  <a:solidFill>
                    <a:srgbClr val="FFFFFF"/>
                  </a:solidFill>
                  <a:latin typeface="Arial" panose="020B0604020202020204" pitchFamily="34" charset="0"/>
                  <a:cs typeface="Arial" panose="020B0604020202020204" pitchFamily="34" charset="0"/>
                </a:rPr>
              </a:br>
              <a:r>
                <a:rPr lang="en-US" sz="1200" kern="0" dirty="0">
                  <a:solidFill>
                    <a:srgbClr val="FFFFFF"/>
                  </a:solidFill>
                  <a:latin typeface="Arial" panose="020B0604020202020204" pitchFamily="34" charset="0"/>
                  <a:cs typeface="Arial" panose="020B0604020202020204" pitchFamily="34" charset="0"/>
                </a:rPr>
                <a:t>Integration</a:t>
              </a:r>
            </a:p>
          </p:txBody>
        </p:sp>
        <p:sp>
          <p:nvSpPr>
            <p:cNvPr id="175" name="Rectangle 174">
              <a:extLst>
                <a:ext uri="{FF2B5EF4-FFF2-40B4-BE49-F238E27FC236}">
                  <a16:creationId xmlns:a16="http://schemas.microsoft.com/office/drawing/2014/main" id="{0AE73B6F-2CE4-403D-9347-A566A77CF21F}"/>
                </a:ext>
              </a:extLst>
            </p:cNvPr>
            <p:cNvSpPr/>
            <p:nvPr/>
          </p:nvSpPr>
          <p:spPr bwMode="gray">
            <a:xfrm>
              <a:off x="4856967"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Cross Use Cases</a:t>
              </a:r>
            </a:p>
          </p:txBody>
        </p:sp>
        <p:cxnSp>
          <p:nvCxnSpPr>
            <p:cNvPr id="176" name="Straight Arrow Connector 18">
              <a:extLst>
                <a:ext uri="{FF2B5EF4-FFF2-40B4-BE49-F238E27FC236}">
                  <a16:creationId xmlns:a16="http://schemas.microsoft.com/office/drawing/2014/main" id="{ACD02373-649F-4530-8E47-79F22C432449}"/>
                </a:ext>
              </a:extLst>
            </p:cNvPr>
            <p:cNvCxnSpPr>
              <a:cxnSpLocks noChangeShapeType="1"/>
            </p:cNvCxnSpPr>
            <p:nvPr/>
          </p:nvCxnSpPr>
          <p:spPr bwMode="auto">
            <a:xfrm>
              <a:off x="2330486" y="3395683"/>
              <a:ext cx="0" cy="492543"/>
            </a:xfrm>
            <a:prstGeom prst="straightConnector1">
              <a:avLst/>
            </a:prstGeom>
            <a:noFill/>
            <a:ln w="38100" algn="ctr">
              <a:solidFill>
                <a:srgbClr val="FFFFFF">
                  <a:lumMod val="50000"/>
                </a:srgbClr>
              </a:solidFill>
              <a:round/>
              <a:headEnd type="triangle" w="med" len="med"/>
              <a:tailEnd type="triangle" w="med" len="med"/>
            </a:ln>
          </p:spPr>
        </p:cxnSp>
        <p:cxnSp>
          <p:nvCxnSpPr>
            <p:cNvPr id="177" name="Straight Arrow Connector 18">
              <a:extLst>
                <a:ext uri="{FF2B5EF4-FFF2-40B4-BE49-F238E27FC236}">
                  <a16:creationId xmlns:a16="http://schemas.microsoft.com/office/drawing/2014/main" id="{1CC1DB12-F27D-4A2E-AB87-902FF08932ED}"/>
                </a:ext>
              </a:extLst>
            </p:cNvPr>
            <p:cNvCxnSpPr>
              <a:cxnSpLocks noChangeShapeType="1"/>
            </p:cNvCxnSpPr>
            <p:nvPr/>
          </p:nvCxnSpPr>
          <p:spPr bwMode="auto">
            <a:xfrm flipH="1">
              <a:off x="2892385" y="2810396"/>
              <a:ext cx="767860" cy="0"/>
            </a:xfrm>
            <a:prstGeom prst="straightConnector1">
              <a:avLst/>
            </a:prstGeom>
            <a:noFill/>
            <a:ln w="38100" algn="ctr">
              <a:solidFill>
                <a:srgbClr val="FFFFFF">
                  <a:lumMod val="50000"/>
                </a:srgbClr>
              </a:solidFill>
              <a:round/>
              <a:headEnd type="triangle" w="med" len="med"/>
              <a:tailEnd type="triangle" w="med" len="med"/>
            </a:ln>
          </p:spPr>
        </p:cxnSp>
        <p:sp>
          <p:nvSpPr>
            <p:cNvPr id="179" name="Rectangle 178">
              <a:extLst>
                <a:ext uri="{FF2B5EF4-FFF2-40B4-BE49-F238E27FC236}">
                  <a16:creationId xmlns:a16="http://schemas.microsoft.com/office/drawing/2014/main" id="{96E0B989-8327-4E9C-BFEF-D720112915F9}"/>
                </a:ext>
              </a:extLst>
            </p:cNvPr>
            <p:cNvSpPr/>
            <p:nvPr/>
          </p:nvSpPr>
          <p:spPr bwMode="gray">
            <a:xfrm>
              <a:off x="487708"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Process Integration</a:t>
              </a:r>
            </a:p>
          </p:txBody>
        </p:sp>
        <p:grpSp>
          <p:nvGrpSpPr>
            <p:cNvPr id="180" name="Group 179">
              <a:extLst>
                <a:ext uri="{FF2B5EF4-FFF2-40B4-BE49-F238E27FC236}">
                  <a16:creationId xmlns:a16="http://schemas.microsoft.com/office/drawing/2014/main" id="{9F8FD59F-A260-4A07-8EA3-EFDF7BE74F74}"/>
                </a:ext>
              </a:extLst>
            </p:cNvPr>
            <p:cNvGrpSpPr/>
            <p:nvPr/>
          </p:nvGrpSpPr>
          <p:grpSpPr>
            <a:xfrm>
              <a:off x="487708" y="2472384"/>
              <a:ext cx="4093471" cy="3392842"/>
              <a:chOff x="487708" y="2472384"/>
              <a:chExt cx="4093471" cy="3392842"/>
            </a:xfrm>
          </p:grpSpPr>
          <p:grpSp>
            <p:nvGrpSpPr>
              <p:cNvPr id="193" name="Group 192">
                <a:extLst>
                  <a:ext uri="{FF2B5EF4-FFF2-40B4-BE49-F238E27FC236}">
                    <a16:creationId xmlns:a16="http://schemas.microsoft.com/office/drawing/2014/main" id="{3C5652FA-04BC-40CD-AFDC-9C13A4FAE6AD}"/>
                  </a:ext>
                </a:extLst>
              </p:cNvPr>
              <p:cNvGrpSpPr/>
              <p:nvPr/>
            </p:nvGrpSpPr>
            <p:grpSpPr>
              <a:xfrm>
                <a:off x="2332199" y="2472384"/>
                <a:ext cx="2248980" cy="1423002"/>
                <a:chOff x="2332199" y="2472384"/>
                <a:chExt cx="2248980" cy="1423002"/>
              </a:xfrm>
            </p:grpSpPr>
            <p:sp>
              <p:nvSpPr>
                <p:cNvPr id="195" name="Rectangle 194">
                  <a:extLst>
                    <a:ext uri="{FF2B5EF4-FFF2-40B4-BE49-F238E27FC236}">
                      <a16:creationId xmlns:a16="http://schemas.microsoft.com/office/drawing/2014/main" id="{5E3935EA-2A70-4C93-B6A3-8D6712BB02FC}"/>
                    </a:ext>
                  </a:extLst>
                </p:cNvPr>
                <p:cNvSpPr/>
                <p:nvPr/>
              </p:nvSpPr>
              <p:spPr bwMode="gray">
                <a:xfrm>
                  <a:off x="2746740" y="2472384"/>
                  <a:ext cx="915352" cy="189453"/>
                </a:xfrm>
                <a:prstGeom prst="rect">
                  <a:avLst/>
                </a:prstGeom>
                <a:solidFill>
                  <a:schemeClr val="bg1">
                    <a:lumMod val="50000"/>
                  </a:scheme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Cloud2Cloud</a:t>
                  </a:r>
                </a:p>
              </p:txBody>
            </p:sp>
            <p:sp>
              <p:nvSpPr>
                <p:cNvPr id="197" name="Rectangle 196">
                  <a:extLst>
                    <a:ext uri="{FF2B5EF4-FFF2-40B4-BE49-F238E27FC236}">
                      <a16:creationId xmlns:a16="http://schemas.microsoft.com/office/drawing/2014/main" id="{7DA5F74D-4B73-41E9-978A-A1097FD1DA7A}"/>
                    </a:ext>
                  </a:extLst>
                </p:cNvPr>
                <p:cNvSpPr/>
                <p:nvPr/>
              </p:nvSpPr>
              <p:spPr bwMode="gray">
                <a:xfrm>
                  <a:off x="2403813" y="3517769"/>
                  <a:ext cx="1127818" cy="221018"/>
                </a:xfrm>
                <a:prstGeom prst="rect">
                  <a:avLst/>
                </a:prstGeom>
                <a:solidFill>
                  <a:schemeClr val="bg1">
                    <a:lumMod val="50000"/>
                  </a:scheme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OnPremise2Cloud</a:t>
                  </a:r>
                </a:p>
              </p:txBody>
            </p:sp>
            <p:sp>
              <p:nvSpPr>
                <p:cNvPr id="198" name="Rectangle 197">
                  <a:extLst>
                    <a:ext uri="{FF2B5EF4-FFF2-40B4-BE49-F238E27FC236}">
                      <a16:creationId xmlns:a16="http://schemas.microsoft.com/office/drawing/2014/main" id="{1D68EB93-711B-4CC2-BB4D-7023BF2D6FB6}"/>
                    </a:ext>
                  </a:extLst>
                </p:cNvPr>
                <p:cNvSpPr/>
                <p:nvPr/>
              </p:nvSpPr>
              <p:spPr bwMode="gray">
                <a:xfrm>
                  <a:off x="3753035" y="3518387"/>
                  <a:ext cx="325094" cy="221848"/>
                </a:xfrm>
                <a:prstGeom prst="rect">
                  <a:avLst/>
                </a:prstGeom>
                <a:solidFill>
                  <a:schemeClr val="bg1">
                    <a:lumMod val="50000"/>
                  </a:scheme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B2B</a:t>
                  </a:r>
                </a:p>
              </p:txBody>
            </p:sp>
            <p:sp>
              <p:nvSpPr>
                <p:cNvPr id="288" name="Rectangle 287">
                  <a:extLst>
                    <a:ext uri="{FF2B5EF4-FFF2-40B4-BE49-F238E27FC236}">
                      <a16:creationId xmlns:a16="http://schemas.microsoft.com/office/drawing/2014/main" id="{F2B8E642-9435-4B65-9E8D-B5CB50C03DB0}"/>
                    </a:ext>
                  </a:extLst>
                </p:cNvPr>
                <p:cNvSpPr/>
                <p:nvPr/>
              </p:nvSpPr>
              <p:spPr bwMode="gray">
                <a:xfrm>
                  <a:off x="4256085" y="3519297"/>
                  <a:ext cx="325094" cy="213496"/>
                </a:xfrm>
                <a:prstGeom prst="rect">
                  <a:avLst/>
                </a:prstGeom>
                <a:solidFill>
                  <a:schemeClr val="bg1">
                    <a:lumMod val="50000"/>
                  </a:scheme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B2G</a:t>
                  </a:r>
                </a:p>
              </p:txBody>
            </p:sp>
            <p:cxnSp>
              <p:nvCxnSpPr>
                <p:cNvPr id="289" name="Straight Arrow Connector 18">
                  <a:extLst>
                    <a:ext uri="{FF2B5EF4-FFF2-40B4-BE49-F238E27FC236}">
                      <a16:creationId xmlns:a16="http://schemas.microsoft.com/office/drawing/2014/main" id="{41BA7ED3-D8C0-4D8A-88F3-720CC566592E}"/>
                    </a:ext>
                  </a:extLst>
                </p:cNvPr>
                <p:cNvCxnSpPr>
                  <a:cxnSpLocks noChangeShapeType="1"/>
                </p:cNvCxnSpPr>
                <p:nvPr/>
              </p:nvCxnSpPr>
              <p:spPr bwMode="auto">
                <a:xfrm>
                  <a:off x="3690523" y="3396396"/>
                  <a:ext cx="0" cy="498990"/>
                </a:xfrm>
                <a:prstGeom prst="straightConnector1">
                  <a:avLst/>
                </a:prstGeom>
                <a:noFill/>
                <a:ln w="38100" algn="ctr">
                  <a:solidFill>
                    <a:schemeClr val="bg1">
                      <a:lumMod val="50000"/>
                    </a:schemeClr>
                  </a:solidFill>
                  <a:round/>
                  <a:headEnd type="triangle" w="med" len="med"/>
                  <a:tailEnd type="triangle" w="med" len="med"/>
                </a:ln>
              </p:spPr>
            </p:cxnSp>
            <p:cxnSp>
              <p:nvCxnSpPr>
                <p:cNvPr id="290" name="Straight Arrow Connector 18">
                  <a:extLst>
                    <a:ext uri="{FF2B5EF4-FFF2-40B4-BE49-F238E27FC236}">
                      <a16:creationId xmlns:a16="http://schemas.microsoft.com/office/drawing/2014/main" id="{D021A1EC-28A4-4FB6-BB2C-A460E707BFAB}"/>
                    </a:ext>
                  </a:extLst>
                </p:cNvPr>
                <p:cNvCxnSpPr>
                  <a:cxnSpLocks noChangeShapeType="1"/>
                </p:cNvCxnSpPr>
                <p:nvPr/>
              </p:nvCxnSpPr>
              <p:spPr bwMode="auto">
                <a:xfrm>
                  <a:off x="4206378" y="3396396"/>
                  <a:ext cx="0" cy="498990"/>
                </a:xfrm>
                <a:prstGeom prst="straightConnector1">
                  <a:avLst/>
                </a:prstGeom>
                <a:noFill/>
                <a:ln w="38100" algn="ctr">
                  <a:solidFill>
                    <a:schemeClr val="bg1">
                      <a:lumMod val="50000"/>
                    </a:schemeClr>
                  </a:solidFill>
                  <a:round/>
                  <a:headEnd type="triangle" w="med" len="med"/>
                  <a:tailEnd type="triangle" w="med" len="med"/>
                </a:ln>
              </p:spPr>
            </p:cxnSp>
            <p:cxnSp>
              <p:nvCxnSpPr>
                <p:cNvPr id="291" name="Straight Arrow Connector 18">
                  <a:extLst>
                    <a:ext uri="{FF2B5EF4-FFF2-40B4-BE49-F238E27FC236}">
                      <a16:creationId xmlns:a16="http://schemas.microsoft.com/office/drawing/2014/main" id="{31BA5FEC-D6B3-4EAC-8926-A0BCAA61C4DB}"/>
                    </a:ext>
                  </a:extLst>
                </p:cNvPr>
                <p:cNvCxnSpPr>
                  <a:cxnSpLocks noChangeShapeType="1"/>
                </p:cNvCxnSpPr>
                <p:nvPr/>
              </p:nvCxnSpPr>
              <p:spPr bwMode="auto">
                <a:xfrm rot="10800000">
                  <a:off x="2925369" y="3055063"/>
                  <a:ext cx="620760" cy="177410"/>
                </a:xfrm>
                <a:prstGeom prst="bentConnector3">
                  <a:avLst>
                    <a:gd name="adj1" fmla="val 50000"/>
                  </a:avLst>
                </a:prstGeom>
                <a:noFill/>
                <a:ln w="38100" algn="ctr">
                  <a:solidFill>
                    <a:schemeClr val="bg1">
                      <a:lumMod val="50000"/>
                    </a:schemeClr>
                  </a:solidFill>
                  <a:round/>
                  <a:headEnd type="triangle" w="med" len="med"/>
                  <a:tailEnd type="triangle" w="med" len="med"/>
                </a:ln>
              </p:spPr>
            </p:cxnSp>
            <p:cxnSp>
              <p:nvCxnSpPr>
                <p:cNvPr id="292" name="Straight Arrow Connector 18">
                  <a:extLst>
                    <a:ext uri="{FF2B5EF4-FFF2-40B4-BE49-F238E27FC236}">
                      <a16:creationId xmlns:a16="http://schemas.microsoft.com/office/drawing/2014/main" id="{0272CCFA-EEA4-4DE3-974F-8A81EB67C2C9}"/>
                    </a:ext>
                  </a:extLst>
                </p:cNvPr>
                <p:cNvCxnSpPr>
                  <a:cxnSpLocks noChangeShapeType="1"/>
                </p:cNvCxnSpPr>
                <p:nvPr/>
              </p:nvCxnSpPr>
              <p:spPr bwMode="auto">
                <a:xfrm>
                  <a:off x="2332199" y="3395683"/>
                  <a:ext cx="0" cy="492543"/>
                </a:xfrm>
                <a:prstGeom prst="straightConnector1">
                  <a:avLst/>
                </a:prstGeom>
                <a:noFill/>
                <a:ln w="38100" algn="ctr">
                  <a:solidFill>
                    <a:schemeClr val="bg1">
                      <a:lumMod val="50000"/>
                    </a:schemeClr>
                  </a:solidFill>
                  <a:round/>
                  <a:headEnd type="triangle" w="med" len="med"/>
                  <a:tailEnd type="triangle" w="med" len="med"/>
                </a:ln>
              </p:spPr>
            </p:cxnSp>
            <p:cxnSp>
              <p:nvCxnSpPr>
                <p:cNvPr id="293" name="Straight Arrow Connector 18">
                  <a:extLst>
                    <a:ext uri="{FF2B5EF4-FFF2-40B4-BE49-F238E27FC236}">
                      <a16:creationId xmlns:a16="http://schemas.microsoft.com/office/drawing/2014/main" id="{1146C758-FBA8-4C75-B279-888B6C8AD569}"/>
                    </a:ext>
                  </a:extLst>
                </p:cNvPr>
                <p:cNvCxnSpPr>
                  <a:cxnSpLocks noChangeShapeType="1"/>
                </p:cNvCxnSpPr>
                <p:nvPr/>
              </p:nvCxnSpPr>
              <p:spPr bwMode="auto">
                <a:xfrm flipH="1">
                  <a:off x="2892385" y="2812340"/>
                  <a:ext cx="767860" cy="0"/>
                </a:xfrm>
                <a:prstGeom prst="straightConnector1">
                  <a:avLst/>
                </a:prstGeom>
                <a:noFill/>
                <a:ln w="38100" algn="ctr">
                  <a:solidFill>
                    <a:schemeClr val="bg1">
                      <a:lumMod val="50000"/>
                    </a:schemeClr>
                  </a:solidFill>
                  <a:round/>
                  <a:headEnd type="triangle" w="med" len="med"/>
                  <a:tailEnd type="triangle" w="med" len="med"/>
                </a:ln>
              </p:spPr>
            </p:cxnSp>
          </p:grpSp>
          <p:sp>
            <p:nvSpPr>
              <p:cNvPr id="194" name="Rectangle 193">
                <a:extLst>
                  <a:ext uri="{FF2B5EF4-FFF2-40B4-BE49-F238E27FC236}">
                    <a16:creationId xmlns:a16="http://schemas.microsoft.com/office/drawing/2014/main" id="{D4FB9A52-ED15-4633-9EF6-DA2E2F52E877}"/>
                  </a:ext>
                </a:extLst>
              </p:cNvPr>
              <p:cNvSpPr/>
              <p:nvPr/>
            </p:nvSpPr>
            <p:spPr bwMode="gray">
              <a:xfrm>
                <a:off x="487708" y="5231504"/>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Process Integration</a:t>
                </a:r>
              </a:p>
            </p:txBody>
          </p:sp>
        </p:grpSp>
        <p:pic>
          <p:nvPicPr>
            <p:cNvPr id="181" name="Picture 180">
              <a:extLst>
                <a:ext uri="{FF2B5EF4-FFF2-40B4-BE49-F238E27FC236}">
                  <a16:creationId xmlns:a16="http://schemas.microsoft.com/office/drawing/2014/main" id="{E4A9B21F-EC88-4219-B659-083D9B1449B9}"/>
                </a:ext>
              </a:extLst>
            </p:cNvPr>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683798" y="3250506"/>
              <a:ext cx="277070" cy="277070"/>
            </a:xfrm>
            <a:prstGeom prst="rect">
              <a:avLst/>
            </a:prstGeom>
          </p:spPr>
        </p:pic>
        <p:pic>
          <p:nvPicPr>
            <p:cNvPr id="182" name="Picture 181">
              <a:extLst>
                <a:ext uri="{FF2B5EF4-FFF2-40B4-BE49-F238E27FC236}">
                  <a16:creationId xmlns:a16="http://schemas.microsoft.com/office/drawing/2014/main" id="{15C9220D-164A-4EFC-95EA-BD9ACE42A7FD}"/>
                </a:ext>
              </a:extLst>
            </p:cNvPr>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a:off x="683798" y="2779368"/>
              <a:ext cx="296480" cy="296480"/>
            </a:xfrm>
            <a:prstGeom prst="rect">
              <a:avLst/>
            </a:prstGeom>
          </p:spPr>
        </p:pic>
        <p:pic>
          <p:nvPicPr>
            <p:cNvPr id="183" name="Picture 182">
              <a:extLst>
                <a:ext uri="{FF2B5EF4-FFF2-40B4-BE49-F238E27FC236}">
                  <a16:creationId xmlns:a16="http://schemas.microsoft.com/office/drawing/2014/main" id="{BD866E53-1CDE-47C5-9FE1-3030EB3E51BD}"/>
                </a:ext>
              </a:extLst>
            </p:cNvPr>
            <p:cNvPicPr>
              <a:picLocks noChangeAspect="1"/>
            </p:cNvPicPr>
            <p:nvPr/>
          </p:nvPicPr>
          <p:blipFill>
            <a:blip r:embed="rId13" cstate="screen">
              <a:grayscl/>
              <a:extLst>
                <a:ext uri="{28A0092B-C50C-407E-A947-70E740481C1C}">
                  <a14:useLocalDpi xmlns:a14="http://schemas.microsoft.com/office/drawing/2010/main"/>
                </a:ext>
              </a:extLst>
            </a:blip>
            <a:stretch>
              <a:fillRect/>
            </a:stretch>
          </p:blipFill>
          <p:spPr>
            <a:xfrm rot="5400000">
              <a:off x="686811" y="3712554"/>
              <a:ext cx="274850" cy="274850"/>
            </a:xfrm>
            <a:prstGeom prst="rect">
              <a:avLst/>
            </a:prstGeom>
          </p:spPr>
        </p:pic>
        <p:pic>
          <p:nvPicPr>
            <p:cNvPr id="184" name="Picture 183">
              <a:extLst>
                <a:ext uri="{FF2B5EF4-FFF2-40B4-BE49-F238E27FC236}">
                  <a16:creationId xmlns:a16="http://schemas.microsoft.com/office/drawing/2014/main" id="{2DFF40B0-C0C7-4C9D-B43B-55F97CD57401}"/>
                </a:ext>
              </a:extLst>
            </p:cNvPr>
            <p:cNvPicPr>
              <a:picLocks noChangeAspect="1"/>
            </p:cNvPicPr>
            <p:nvPr/>
          </p:nvPicPr>
          <p:blipFill>
            <a:blip r:embed="rId14" cstate="screen">
              <a:grayscl/>
              <a:extLst>
                <a:ext uri="{28A0092B-C50C-407E-A947-70E740481C1C}">
                  <a14:useLocalDpi xmlns:a14="http://schemas.microsoft.com/office/drawing/2010/main"/>
                </a:ext>
              </a:extLst>
            </a:blip>
            <a:stretch>
              <a:fillRect/>
            </a:stretch>
          </p:blipFill>
          <p:spPr>
            <a:xfrm>
              <a:off x="706245" y="4208698"/>
              <a:ext cx="230127" cy="230127"/>
            </a:xfrm>
            <a:prstGeom prst="rect">
              <a:avLst/>
            </a:prstGeom>
          </p:spPr>
        </p:pic>
        <p:pic>
          <p:nvPicPr>
            <p:cNvPr id="185" name="Picture 184">
              <a:extLst>
                <a:ext uri="{FF2B5EF4-FFF2-40B4-BE49-F238E27FC236}">
                  <a16:creationId xmlns:a16="http://schemas.microsoft.com/office/drawing/2014/main" id="{E79ADFE3-3B6A-43FF-B474-12CA97647C7C}"/>
                </a:ext>
              </a:extLst>
            </p:cNvPr>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5364686" y="3216599"/>
              <a:ext cx="288948" cy="288948"/>
            </a:xfrm>
            <a:prstGeom prst="rect">
              <a:avLst/>
            </a:prstGeom>
          </p:spPr>
        </p:pic>
        <p:pic>
          <p:nvPicPr>
            <p:cNvPr id="186" name="Picture 185">
              <a:extLst>
                <a:ext uri="{FF2B5EF4-FFF2-40B4-BE49-F238E27FC236}">
                  <a16:creationId xmlns:a16="http://schemas.microsoft.com/office/drawing/2014/main" id="{DE3DA858-24CF-4E0B-8DA0-0CFAE9336DC8}"/>
                </a:ext>
              </a:extLst>
            </p:cNvPr>
            <p:cNvPicPr>
              <a:picLocks noChangeAspect="1"/>
            </p:cNvPicPr>
            <p:nvPr/>
          </p:nvPicPr>
          <p:blipFill>
            <a:blip r:embed="rId16" cstate="screen">
              <a:grayscl/>
              <a:extLst>
                <a:ext uri="{28A0092B-C50C-407E-A947-70E740481C1C}">
                  <a14:useLocalDpi xmlns:a14="http://schemas.microsoft.com/office/drawing/2010/main"/>
                </a:ext>
              </a:extLst>
            </a:blip>
            <a:stretch>
              <a:fillRect/>
            </a:stretch>
          </p:blipFill>
          <p:spPr>
            <a:xfrm>
              <a:off x="5373796" y="4110419"/>
              <a:ext cx="290842" cy="290842"/>
            </a:xfrm>
            <a:prstGeom prst="rect">
              <a:avLst/>
            </a:prstGeom>
          </p:spPr>
        </p:pic>
        <p:pic>
          <p:nvPicPr>
            <p:cNvPr id="191" name="Picture 190">
              <a:extLst>
                <a:ext uri="{FF2B5EF4-FFF2-40B4-BE49-F238E27FC236}">
                  <a16:creationId xmlns:a16="http://schemas.microsoft.com/office/drawing/2014/main" id="{098A28E0-CB6A-49DC-88C5-6B8BD0F2F267}"/>
                </a:ext>
              </a:extLst>
            </p:cNvPr>
            <p:cNvPicPr>
              <a:picLocks noChangeAspect="1"/>
            </p:cNvPicPr>
            <p:nvPr/>
          </p:nvPicPr>
          <p:blipFill>
            <a:blip r:embed="rId17" cstate="screen">
              <a:grayscl/>
              <a:extLst>
                <a:ext uri="{28A0092B-C50C-407E-A947-70E740481C1C}">
                  <a14:useLocalDpi xmlns:a14="http://schemas.microsoft.com/office/drawing/2010/main"/>
                </a:ext>
              </a:extLst>
            </a:blip>
            <a:stretch>
              <a:fillRect/>
            </a:stretch>
          </p:blipFill>
          <p:spPr>
            <a:xfrm>
              <a:off x="5384881" y="2782080"/>
              <a:ext cx="268753" cy="268753"/>
            </a:xfrm>
            <a:prstGeom prst="rect">
              <a:avLst/>
            </a:prstGeom>
          </p:spPr>
        </p:pic>
        <p:pic>
          <p:nvPicPr>
            <p:cNvPr id="192" name="Picture 191">
              <a:extLst>
                <a:ext uri="{FF2B5EF4-FFF2-40B4-BE49-F238E27FC236}">
                  <a16:creationId xmlns:a16="http://schemas.microsoft.com/office/drawing/2014/main" id="{88570861-E0D3-49EC-920C-4A154EA3A7C5}"/>
                </a:ext>
              </a:extLst>
            </p:cNvPr>
            <p:cNvPicPr>
              <a:picLocks noChangeAspect="1"/>
            </p:cNvPicPr>
            <p:nvPr/>
          </p:nvPicPr>
          <p:blipFill>
            <a:blip r:embed="rId18" cstate="screen">
              <a:grayscl/>
              <a:extLst>
                <a:ext uri="{28A0092B-C50C-407E-A947-70E740481C1C}">
                  <a14:useLocalDpi xmlns:a14="http://schemas.microsoft.com/office/drawing/2010/main"/>
                </a:ext>
              </a:extLst>
            </a:blip>
            <a:stretch>
              <a:fillRect/>
            </a:stretch>
          </p:blipFill>
          <p:spPr>
            <a:xfrm>
              <a:off x="5398312" y="3698885"/>
              <a:ext cx="227449" cy="227449"/>
            </a:xfrm>
            <a:prstGeom prst="rect">
              <a:avLst/>
            </a:prstGeom>
          </p:spPr>
        </p:pic>
      </p:grpSp>
    </p:spTree>
    <p:extLst>
      <p:ext uri="{BB962C8B-B14F-4D97-AF65-F5344CB8AC3E}">
        <p14:creationId xmlns:p14="http://schemas.microsoft.com/office/powerpoint/2010/main" val="2247674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 name="Group 196">
            <a:extLst>
              <a:ext uri="{FF2B5EF4-FFF2-40B4-BE49-F238E27FC236}">
                <a16:creationId xmlns:a16="http://schemas.microsoft.com/office/drawing/2014/main" id="{B4CA79EC-BFA8-4312-A718-681836F2BA72}"/>
              </a:ext>
            </a:extLst>
          </p:cNvPr>
          <p:cNvGrpSpPr/>
          <p:nvPr/>
        </p:nvGrpSpPr>
        <p:grpSpPr>
          <a:xfrm>
            <a:off x="508796" y="1460585"/>
            <a:ext cx="5319196" cy="356904"/>
            <a:chOff x="508796" y="1358985"/>
            <a:chExt cx="5319196" cy="356904"/>
          </a:xfrm>
        </p:grpSpPr>
        <p:cxnSp>
          <p:nvCxnSpPr>
            <p:cNvPr id="198" name="Straight Connector 197">
              <a:extLst>
                <a:ext uri="{FF2B5EF4-FFF2-40B4-BE49-F238E27FC236}">
                  <a16:creationId xmlns:a16="http://schemas.microsoft.com/office/drawing/2014/main" id="{48E05C34-FB98-46CA-BE51-48728D4C747D}"/>
                </a:ext>
              </a:extLst>
            </p:cNvPr>
            <p:cNvCxnSpPr>
              <a:cxnSpLocks/>
            </p:cNvCxnSpPr>
            <p:nvPr/>
          </p:nvCxnSpPr>
          <p:spPr>
            <a:xfrm flipH="1">
              <a:off x="508796" y="1715888"/>
              <a:ext cx="5319196" cy="1"/>
            </a:xfrm>
            <a:prstGeom prst="line">
              <a:avLst/>
            </a:prstGeom>
            <a:noFill/>
            <a:ln w="12700" cap="flat" cmpd="sng" algn="ctr">
              <a:solidFill>
                <a:srgbClr val="000000"/>
              </a:solidFill>
              <a:prstDash val="solid"/>
              <a:headEnd type="none" w="med" len="med"/>
              <a:tailEnd type="none" w="med" len="med"/>
            </a:ln>
            <a:effectLst/>
          </p:spPr>
        </p:cxnSp>
        <p:sp>
          <p:nvSpPr>
            <p:cNvPr id="199" name="Rectangle 198">
              <a:extLst>
                <a:ext uri="{FF2B5EF4-FFF2-40B4-BE49-F238E27FC236}">
                  <a16:creationId xmlns:a16="http://schemas.microsoft.com/office/drawing/2014/main" id="{2D3F8C11-7961-4712-AC83-8173C0B738A7}"/>
                </a:ext>
              </a:extLst>
            </p:cNvPr>
            <p:cNvSpPr/>
            <p:nvPr/>
          </p:nvSpPr>
          <p:spPr bwMode="gray">
            <a:xfrm>
              <a:off x="519243" y="1358985"/>
              <a:ext cx="296890" cy="348713"/>
            </a:xfrm>
            <a:prstGeom prst="rect">
              <a:avLst/>
            </a:prstGeom>
            <a:solidFill>
              <a:srgbClr val="000000"/>
            </a:solidFill>
            <a:ln w="2540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1</a:t>
              </a:r>
              <a:endParaRPr kumimoji="0" lang="en-US" sz="1800" b="1"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200" name="Rectangle 199">
              <a:extLst>
                <a:ext uri="{FF2B5EF4-FFF2-40B4-BE49-F238E27FC236}">
                  <a16:creationId xmlns:a16="http://schemas.microsoft.com/office/drawing/2014/main" id="{E523B715-5FEA-4252-B075-CF4CEC5A4D50}"/>
                </a:ext>
              </a:extLst>
            </p:cNvPr>
            <p:cNvSpPr/>
            <p:nvPr/>
          </p:nvSpPr>
          <p:spPr bwMode="gray">
            <a:xfrm>
              <a:off x="846826" y="1433371"/>
              <a:ext cx="4883187" cy="233508"/>
            </a:xfrm>
            <a:prstGeom prst="rect">
              <a:avLst/>
            </a:prstGeom>
            <a:solidFill>
              <a:srgbClr val="FFFFFF"/>
            </a:solidFill>
            <a:ln w="25400" algn="ctr">
              <a:noFill/>
              <a:miter lim="800000"/>
              <a:headEnd/>
              <a:tailEnd/>
            </a:ln>
          </p:spPr>
          <p:txBody>
            <a:bodyPr lIns="90000" tIns="72000" rIns="90000" bIns="72000" rtlCol="0" anchor="ctr"/>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Integration Domain(s) and Integration Style</a:t>
              </a:r>
            </a:p>
          </p:txBody>
        </p:sp>
      </p:grpSp>
      <p:sp>
        <p:nvSpPr>
          <p:cNvPr id="2" name="Slide Number Placeholder 1">
            <a:extLst>
              <a:ext uri="{FF2B5EF4-FFF2-40B4-BE49-F238E27FC236}">
                <a16:creationId xmlns:a16="http://schemas.microsoft.com/office/drawing/2014/main" id="{FCD64971-9443-4C33-B185-B8CEEF039439}"/>
              </a:ext>
            </a:extLst>
          </p:cNvPr>
          <p:cNvSpPr>
            <a:spLocks noGrp="1"/>
          </p:cNvSpPr>
          <p:nvPr>
            <p:ph type="sldNum" sz="quarter" idx="12"/>
          </p:nvPr>
        </p:nvSpPr>
        <p:spPr/>
        <p:txBody>
          <a:bodyPr/>
          <a:lstStyle/>
          <a:p>
            <a:fld id="{DB6A9238-A6DB-4432-B073-8C8D0256CD0B}" type="slidenum">
              <a:rPr lang="de-DE" sz="1000" smtClean="0"/>
              <a:pPr/>
              <a:t>64</a:t>
            </a:fld>
            <a:endParaRPr lang="de-DE" sz="1000" dirty="0"/>
          </a:p>
        </p:txBody>
      </p:sp>
      <p:grpSp>
        <p:nvGrpSpPr>
          <p:cNvPr id="113" name="Group 112">
            <a:extLst>
              <a:ext uri="{FF2B5EF4-FFF2-40B4-BE49-F238E27FC236}">
                <a16:creationId xmlns:a16="http://schemas.microsoft.com/office/drawing/2014/main" id="{85E3F670-F5B4-4A4F-B862-884EEB91B621}"/>
              </a:ext>
            </a:extLst>
          </p:cNvPr>
          <p:cNvGrpSpPr/>
          <p:nvPr/>
        </p:nvGrpSpPr>
        <p:grpSpPr>
          <a:xfrm>
            <a:off x="8372079" y="467378"/>
            <a:ext cx="3410607" cy="677108"/>
            <a:chOff x="8348701" y="504000"/>
            <a:chExt cx="3410607" cy="677108"/>
          </a:xfrm>
        </p:grpSpPr>
        <p:sp>
          <p:nvSpPr>
            <p:cNvPr id="114" name="Rectangle 113">
              <a:extLst>
                <a:ext uri="{FF2B5EF4-FFF2-40B4-BE49-F238E27FC236}">
                  <a16:creationId xmlns:a16="http://schemas.microsoft.com/office/drawing/2014/main" id="{05A3A720-C60C-4A49-98B9-0EC36CCE47B1}"/>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115" name="Rectangle 114">
              <a:extLst>
                <a:ext uri="{FF2B5EF4-FFF2-40B4-BE49-F238E27FC236}">
                  <a16:creationId xmlns:a16="http://schemas.microsoft.com/office/drawing/2014/main" id="{AB0D4F95-289B-4231-A214-469ABC813677}"/>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116" name="Rectangle 115">
              <a:extLst>
                <a:ext uri="{FF2B5EF4-FFF2-40B4-BE49-F238E27FC236}">
                  <a16:creationId xmlns:a16="http://schemas.microsoft.com/office/drawing/2014/main" id="{59226FB5-F646-4DBF-8D2F-7A5F6FBBEFF6}"/>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117" name="Straight Arrow Connector 116">
              <a:extLst>
                <a:ext uri="{FF2B5EF4-FFF2-40B4-BE49-F238E27FC236}">
                  <a16:creationId xmlns:a16="http://schemas.microsoft.com/office/drawing/2014/main" id="{9F8134FE-0DFC-4061-8D1E-D51364F4753A}"/>
                </a:ext>
              </a:extLst>
            </p:cNvPr>
            <p:cNvCxnSpPr>
              <a:stCxn id="114" idx="3"/>
              <a:endCxn id="115"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43AE869-230A-4115-B4EC-3A9A8894EF4A}"/>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19" name="Title 3">
            <a:extLst>
              <a:ext uri="{FF2B5EF4-FFF2-40B4-BE49-F238E27FC236}">
                <a16:creationId xmlns:a16="http://schemas.microsoft.com/office/drawing/2014/main" id="{705127E7-D904-477D-BD65-F445AB697DE4}"/>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Thing Integration Style</a:t>
            </a:r>
            <a:br>
              <a:rPr lang="en-US" dirty="0">
                <a:solidFill>
                  <a:srgbClr val="000000"/>
                </a:solidFill>
                <a:latin typeface="Arial"/>
              </a:rPr>
            </a:br>
            <a:r>
              <a:rPr lang="en-US" sz="2000" b="0" dirty="0">
                <a:solidFill>
                  <a:srgbClr val="000000"/>
                </a:solidFill>
                <a:latin typeface="Arial"/>
              </a:rPr>
              <a:t>Sample Technology Mapping</a:t>
            </a:r>
            <a:endParaRPr lang="de-DE" b="0" dirty="0">
              <a:solidFill>
                <a:srgbClr val="000000"/>
              </a:solidFill>
              <a:latin typeface="Arial"/>
            </a:endParaRPr>
          </a:p>
        </p:txBody>
      </p:sp>
      <p:grpSp>
        <p:nvGrpSpPr>
          <p:cNvPr id="111" name="Group 110">
            <a:extLst>
              <a:ext uri="{FF2B5EF4-FFF2-40B4-BE49-F238E27FC236}">
                <a16:creationId xmlns:a16="http://schemas.microsoft.com/office/drawing/2014/main" id="{123B5415-287B-4C63-B268-6F44662E73F0}"/>
              </a:ext>
            </a:extLst>
          </p:cNvPr>
          <p:cNvGrpSpPr/>
          <p:nvPr/>
        </p:nvGrpSpPr>
        <p:grpSpPr>
          <a:xfrm>
            <a:off x="6297414" y="1460585"/>
            <a:ext cx="5319196" cy="356904"/>
            <a:chOff x="508796" y="1358985"/>
            <a:chExt cx="5319196" cy="356904"/>
          </a:xfrm>
        </p:grpSpPr>
        <p:cxnSp>
          <p:nvCxnSpPr>
            <p:cNvPr id="112" name="Straight Connector 111">
              <a:extLst>
                <a:ext uri="{FF2B5EF4-FFF2-40B4-BE49-F238E27FC236}">
                  <a16:creationId xmlns:a16="http://schemas.microsoft.com/office/drawing/2014/main" id="{886DE158-D352-406B-A853-254863936072}"/>
                </a:ext>
              </a:extLst>
            </p:cNvPr>
            <p:cNvCxnSpPr>
              <a:cxnSpLocks/>
            </p:cNvCxnSpPr>
            <p:nvPr/>
          </p:nvCxnSpPr>
          <p:spPr>
            <a:xfrm flipH="1">
              <a:off x="508796" y="1715888"/>
              <a:ext cx="5319196" cy="1"/>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02D76C78-A01A-4119-BCFF-B3EDCB899B6E}"/>
                </a:ext>
              </a:extLst>
            </p:cNvPr>
            <p:cNvSpPr/>
            <p:nvPr/>
          </p:nvSpPr>
          <p:spPr bwMode="gray">
            <a:xfrm>
              <a:off x="511623" y="1358985"/>
              <a:ext cx="296890" cy="348713"/>
            </a:xfrm>
            <a:prstGeom prst="rect">
              <a:avLst/>
            </a:prstGeom>
            <a:solidFill>
              <a:schemeClr val="tx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1" i="0" u="none" strike="noStrike" kern="0" cap="none" spc="0" normalizeH="0" baseline="0" noProof="0" dirty="0">
                  <a:ln>
                    <a:noFill/>
                  </a:ln>
                  <a:solidFill>
                    <a:schemeClr val="bg1"/>
                  </a:solidFill>
                  <a:effectLst/>
                  <a:uLnTx/>
                  <a:uFillTx/>
                  <a:latin typeface="Arial" panose="020B0604020202020204" pitchFamily="34" charset="0"/>
                  <a:ea typeface="Arial Unicode MS" pitchFamily="34" charset="-128"/>
                  <a:cs typeface="Arial" panose="020B0604020202020204" pitchFamily="34" charset="0"/>
                </a:rPr>
                <a:t>2</a:t>
              </a:r>
            </a:p>
          </p:txBody>
        </p:sp>
        <p:sp>
          <p:nvSpPr>
            <p:cNvPr id="121" name="Rectangle 120">
              <a:extLst>
                <a:ext uri="{FF2B5EF4-FFF2-40B4-BE49-F238E27FC236}">
                  <a16:creationId xmlns:a16="http://schemas.microsoft.com/office/drawing/2014/main" id="{59D46127-BF24-4A4E-8AA6-922B2356C7DB}"/>
                </a:ext>
              </a:extLst>
            </p:cNvPr>
            <p:cNvSpPr/>
            <p:nvPr/>
          </p:nvSpPr>
          <p:spPr bwMode="gray">
            <a:xfrm>
              <a:off x="846826" y="1433371"/>
              <a:ext cx="4883187" cy="233508"/>
            </a:xfrm>
            <a:prstGeom prst="rect">
              <a:avLst/>
            </a:prstGeom>
            <a:solidFill>
              <a:schemeClr val="bg1"/>
            </a:solidFill>
            <a:ln w="2540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lang="en-US" sz="1600" kern="0" dirty="0">
                  <a:latin typeface="Arial" panose="020B0604020202020204" pitchFamily="34" charset="0"/>
                  <a:ea typeface="Arial Unicode MS" pitchFamily="34" charset="-128"/>
                  <a:cs typeface="Arial" panose="020B0604020202020204" pitchFamily="34" charset="0"/>
                </a:rPr>
                <a:t>Sample Mapping to SAP Technologies / Services</a:t>
              </a:r>
              <a:endParaRPr kumimoji="0" lang="en-US" sz="1600" b="0" i="0" u="none" strike="noStrike" kern="0" cap="none" spc="0" normalizeH="0" baseline="0" dirty="0">
                <a:ln>
                  <a:noFill/>
                </a:ln>
                <a:effectLst/>
                <a:uLnTx/>
                <a:uFillTx/>
                <a:latin typeface="Arial" panose="020B0604020202020204" pitchFamily="34" charset="0"/>
                <a:ea typeface="Arial Unicode MS" pitchFamily="34" charset="-128"/>
                <a:cs typeface="Arial" panose="020B0604020202020204" pitchFamily="34" charset="0"/>
              </a:endParaRPr>
            </a:p>
          </p:txBody>
        </p:sp>
      </p:grpSp>
      <p:grpSp>
        <p:nvGrpSpPr>
          <p:cNvPr id="109" name="Group 108">
            <a:extLst>
              <a:ext uri="{FF2B5EF4-FFF2-40B4-BE49-F238E27FC236}">
                <a16:creationId xmlns:a16="http://schemas.microsoft.com/office/drawing/2014/main" id="{3187720F-CC04-4FB7-BDC9-B3E6DA6A3311}"/>
              </a:ext>
            </a:extLst>
          </p:cNvPr>
          <p:cNvGrpSpPr/>
          <p:nvPr/>
        </p:nvGrpSpPr>
        <p:grpSpPr>
          <a:xfrm>
            <a:off x="487708" y="2131620"/>
            <a:ext cx="5340284" cy="3768156"/>
            <a:chOff x="487708" y="2099367"/>
            <a:chExt cx="5340284" cy="3768156"/>
          </a:xfrm>
        </p:grpSpPr>
        <p:sp>
          <p:nvSpPr>
            <p:cNvPr id="110" name="Rectangle 109">
              <a:extLst>
                <a:ext uri="{FF2B5EF4-FFF2-40B4-BE49-F238E27FC236}">
                  <a16:creationId xmlns:a16="http://schemas.microsoft.com/office/drawing/2014/main" id="{80D0DAD3-57F7-4255-BD73-9123FDAFFC19}"/>
                </a:ext>
              </a:extLst>
            </p:cNvPr>
            <p:cNvSpPr/>
            <p:nvPr/>
          </p:nvSpPr>
          <p:spPr bwMode="gray">
            <a:xfrm>
              <a:off x="1719520" y="2099367"/>
              <a:ext cx="2875100" cy="933975"/>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122" name="Rectangle 121">
              <a:extLst>
                <a:ext uri="{FF2B5EF4-FFF2-40B4-BE49-F238E27FC236}">
                  <a16:creationId xmlns:a16="http://schemas.microsoft.com/office/drawing/2014/main" id="{5BEC4865-E659-43CF-8083-D463B54D1679}"/>
                </a:ext>
              </a:extLst>
            </p:cNvPr>
            <p:cNvSpPr/>
            <p:nvPr/>
          </p:nvSpPr>
          <p:spPr bwMode="gray">
            <a:xfrm>
              <a:off x="1721412" y="2099367"/>
              <a:ext cx="1774835" cy="1294868"/>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123" name="Rectangle 122">
              <a:extLst>
                <a:ext uri="{FF2B5EF4-FFF2-40B4-BE49-F238E27FC236}">
                  <a16:creationId xmlns:a16="http://schemas.microsoft.com/office/drawing/2014/main" id="{C8CA1413-CA0F-408C-A9E2-B8E176C7346D}"/>
                </a:ext>
              </a:extLst>
            </p:cNvPr>
            <p:cNvSpPr/>
            <p:nvPr/>
          </p:nvSpPr>
          <p:spPr bwMode="gray">
            <a:xfrm>
              <a:off x="1731936" y="3025320"/>
              <a:ext cx="1182674" cy="97385"/>
            </a:xfrm>
            <a:prstGeom prst="rect">
              <a:avLst/>
            </a:prstGeom>
            <a:solidFill>
              <a:srgbClr val="FFFFFF">
                <a:lumMod val="95000"/>
              </a:srgbClr>
            </a:solidFill>
            <a:ln w="19050" algn="ctr">
              <a:no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cxnSp>
          <p:nvCxnSpPr>
            <p:cNvPr id="124" name="Straight Connector 123">
              <a:extLst>
                <a:ext uri="{FF2B5EF4-FFF2-40B4-BE49-F238E27FC236}">
                  <a16:creationId xmlns:a16="http://schemas.microsoft.com/office/drawing/2014/main" id="{EB508F94-E2A6-4D64-B1C0-C0032AE06135}"/>
                </a:ext>
              </a:extLst>
            </p:cNvPr>
            <p:cNvCxnSpPr>
              <a:cxnSpLocks/>
            </p:cNvCxnSpPr>
            <p:nvPr/>
          </p:nvCxnSpPr>
          <p:spPr>
            <a:xfrm>
              <a:off x="1719520" y="3629150"/>
              <a:ext cx="2897489" cy="0"/>
            </a:xfrm>
            <a:prstGeom prst="line">
              <a:avLst/>
            </a:prstGeom>
            <a:noFill/>
            <a:ln w="19050" cap="flat" cmpd="sng" algn="ctr">
              <a:solidFill>
                <a:srgbClr val="CCCCCC">
                  <a:lumMod val="50000"/>
                </a:srgbClr>
              </a:solidFill>
              <a:prstDash val="solid"/>
            </a:ln>
            <a:effectLst/>
          </p:spPr>
        </p:cxnSp>
        <p:sp>
          <p:nvSpPr>
            <p:cNvPr id="125" name="TextBox 45">
              <a:extLst>
                <a:ext uri="{FF2B5EF4-FFF2-40B4-BE49-F238E27FC236}">
                  <a16:creationId xmlns:a16="http://schemas.microsoft.com/office/drawing/2014/main" id="{989EE267-946F-49A1-A693-3892E950C29A}"/>
                </a:ext>
              </a:extLst>
            </p:cNvPr>
            <p:cNvSpPr txBox="1">
              <a:spLocks noChangeArrowheads="1"/>
            </p:cNvSpPr>
            <p:nvPr/>
          </p:nvSpPr>
          <p:spPr bwMode="auto">
            <a:xfrm>
              <a:off x="1611615" y="3596509"/>
              <a:ext cx="1152532" cy="217625"/>
            </a:xfrm>
            <a:prstGeom prst="rect">
              <a:avLst/>
            </a:prstGeom>
            <a:noFill/>
            <a:ln w="9525">
              <a:noFill/>
              <a:miter lim="800000"/>
              <a:headEnd/>
              <a:tailEnd/>
            </a:ln>
          </p:spPr>
          <p:txBody>
            <a:bodyPr wrap="square" lIns="108842" tIns="54420" rIns="108842" bIns="54420">
              <a:spAutoFit/>
            </a:bodyPr>
            <a:lstStyle/>
            <a:p>
              <a:pPr defTabSz="1088776">
                <a:buClr>
                  <a:srgbClr val="F0AB00"/>
                </a:buClr>
                <a:buSzPct val="80000"/>
                <a:buFont typeface="Wingdings" pitchFamily="2" charset="2"/>
                <a:buNone/>
                <a:defRPr/>
              </a:pPr>
              <a:r>
                <a:rPr lang="en-US" sz="700" b="1" kern="0" dirty="0">
                  <a:solidFill>
                    <a:srgbClr val="000000">
                      <a:lumMod val="75000"/>
                      <a:lumOff val="25000"/>
                    </a:srgbClr>
                  </a:solidFill>
                  <a:latin typeface="Arial"/>
                  <a:cs typeface="Arial"/>
                </a:rPr>
                <a:t>On-Premise</a:t>
              </a:r>
            </a:p>
          </p:txBody>
        </p:sp>
        <p:sp>
          <p:nvSpPr>
            <p:cNvPr id="126" name="Rectangle 125">
              <a:extLst>
                <a:ext uri="{FF2B5EF4-FFF2-40B4-BE49-F238E27FC236}">
                  <a16:creationId xmlns:a16="http://schemas.microsoft.com/office/drawing/2014/main" id="{1FD1C61C-FB3F-408A-B7FF-1D6B0A3F57A4}"/>
                </a:ext>
              </a:extLst>
            </p:cNvPr>
            <p:cNvSpPr/>
            <p:nvPr/>
          </p:nvSpPr>
          <p:spPr bwMode="gray">
            <a:xfrm>
              <a:off x="1719520" y="3897840"/>
              <a:ext cx="2889730" cy="997306"/>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127" name="Rectangle 126">
              <a:extLst>
                <a:ext uri="{FF2B5EF4-FFF2-40B4-BE49-F238E27FC236}">
                  <a16:creationId xmlns:a16="http://schemas.microsoft.com/office/drawing/2014/main" id="{2B26A36C-762A-460D-A2A3-636386F3EC55}"/>
                </a:ext>
              </a:extLst>
            </p:cNvPr>
            <p:cNvSpPr/>
            <p:nvPr/>
          </p:nvSpPr>
          <p:spPr bwMode="gray">
            <a:xfrm>
              <a:off x="1882933" y="4013379"/>
              <a:ext cx="1518521" cy="696884"/>
            </a:xfrm>
            <a:prstGeom prst="rect">
              <a:avLst/>
            </a:prstGeom>
            <a:noFill/>
            <a:ln w="6350" algn="ctr">
              <a:solidFill>
                <a:srgbClr val="000000"/>
              </a:solidFill>
              <a:miter lim="800000"/>
              <a:headEnd/>
              <a:tailEnd/>
            </a:ln>
          </p:spPr>
          <p:txBody>
            <a:bodyPr lIns="36000" tIns="72000" rIns="36000" bIns="72000" rtlCol="0" anchor="ctr"/>
            <a:lstStyle/>
            <a:p>
              <a:pPr algn="ctr" defTabSz="914400" fontAlgn="base">
                <a:spcBef>
                  <a:spcPct val="50000"/>
                </a:spcBef>
                <a:spcAft>
                  <a:spcPct val="0"/>
                </a:spcAft>
                <a:buClr>
                  <a:srgbClr val="F0AB00"/>
                </a:buClr>
                <a:buSzPct val="80000"/>
                <a:defRPr/>
              </a:pPr>
              <a:endParaRPr lang="en-US" sz="500" b="1" kern="0" dirty="0">
                <a:solidFill>
                  <a:srgbClr val="000000"/>
                </a:solidFill>
                <a:latin typeface="Arial"/>
                <a:ea typeface="Arial Unicode MS" pitchFamily="34" charset="-128"/>
                <a:cs typeface="Arial"/>
              </a:endParaRPr>
            </a:p>
          </p:txBody>
        </p:sp>
        <p:sp>
          <p:nvSpPr>
            <p:cNvPr id="128" name="Rectangle 127">
              <a:extLst>
                <a:ext uri="{FF2B5EF4-FFF2-40B4-BE49-F238E27FC236}">
                  <a16:creationId xmlns:a16="http://schemas.microsoft.com/office/drawing/2014/main" id="{00C1D708-3032-4947-8960-2F89B66EDF01}"/>
                </a:ext>
              </a:extLst>
            </p:cNvPr>
            <p:cNvSpPr/>
            <p:nvPr/>
          </p:nvSpPr>
          <p:spPr bwMode="gray">
            <a:xfrm>
              <a:off x="3545895" y="3060925"/>
              <a:ext cx="1063355" cy="335503"/>
            </a:xfrm>
            <a:prstGeom prst="rect">
              <a:avLst/>
            </a:prstGeom>
            <a:solidFill>
              <a:srgbClr val="FFFFFF">
                <a:lumMod val="95000"/>
              </a:srgbClr>
            </a:solidFill>
            <a:ln w="6350" algn="ctr">
              <a:solidFill>
                <a:srgbClr val="000000">
                  <a:lumMod val="85000"/>
                  <a:lumOff val="15000"/>
                </a:srgbClr>
              </a:solidFill>
              <a:prstDash val="solid"/>
              <a:miter lim="800000"/>
              <a:headEnd/>
              <a:tailEnd/>
            </a:ln>
            <a:effectLst/>
          </p:spPr>
          <p:txBody>
            <a:bodyPr lIns="0" tIns="36000" rIns="0" bIns="36000" rtlCol="0" anchor="ct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endParaRPr kumimoji="0" lang="en-US" sz="300" b="0" i="0" u="none" strike="noStrike" kern="0" cap="none" spc="0" normalizeH="0" baseline="0" noProof="0" dirty="0">
                <a:ln>
                  <a:noFill/>
                </a:ln>
                <a:solidFill>
                  <a:srgbClr val="FFFFFF"/>
                </a:solidFill>
                <a:effectLst/>
                <a:uLnTx/>
                <a:uFillTx/>
                <a:latin typeface="Arial"/>
                <a:ea typeface="Arial Unicode MS" pitchFamily="34" charset="-128"/>
                <a:cs typeface="Arial"/>
              </a:endParaRPr>
            </a:p>
          </p:txBody>
        </p:sp>
        <p:cxnSp>
          <p:nvCxnSpPr>
            <p:cNvPr id="129" name="Straight Arrow Connector 18">
              <a:extLst>
                <a:ext uri="{FF2B5EF4-FFF2-40B4-BE49-F238E27FC236}">
                  <a16:creationId xmlns:a16="http://schemas.microsoft.com/office/drawing/2014/main" id="{2966D7BA-3198-4216-A054-768A28296FF1}"/>
                </a:ext>
              </a:extLst>
            </p:cNvPr>
            <p:cNvCxnSpPr>
              <a:cxnSpLocks noChangeShapeType="1"/>
            </p:cNvCxnSpPr>
            <p:nvPr/>
          </p:nvCxnSpPr>
          <p:spPr bwMode="auto">
            <a:xfrm>
              <a:off x="3690523" y="3396396"/>
              <a:ext cx="0" cy="498990"/>
            </a:xfrm>
            <a:prstGeom prst="straightConnector1">
              <a:avLst/>
            </a:prstGeom>
            <a:noFill/>
            <a:ln w="38100" algn="ctr">
              <a:solidFill>
                <a:srgbClr val="FFFFFF">
                  <a:lumMod val="50000"/>
                </a:srgbClr>
              </a:solidFill>
              <a:round/>
              <a:headEnd type="triangle" w="med" len="med"/>
              <a:tailEnd type="triangle" w="med" len="med"/>
            </a:ln>
          </p:spPr>
        </p:cxnSp>
        <p:sp>
          <p:nvSpPr>
            <p:cNvPr id="130" name="Rectangle 129">
              <a:extLst>
                <a:ext uri="{FF2B5EF4-FFF2-40B4-BE49-F238E27FC236}">
                  <a16:creationId xmlns:a16="http://schemas.microsoft.com/office/drawing/2014/main" id="{53CEE671-58F4-4326-899F-09F297542A56}"/>
                </a:ext>
              </a:extLst>
            </p:cNvPr>
            <p:cNvSpPr/>
            <p:nvPr/>
          </p:nvSpPr>
          <p:spPr bwMode="gray">
            <a:xfrm>
              <a:off x="3753755" y="3516579"/>
              <a:ext cx="325094" cy="221848"/>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B2B</a:t>
              </a:r>
            </a:p>
          </p:txBody>
        </p:sp>
        <p:sp>
          <p:nvSpPr>
            <p:cNvPr id="131" name="Rectangle 130">
              <a:extLst>
                <a:ext uri="{FF2B5EF4-FFF2-40B4-BE49-F238E27FC236}">
                  <a16:creationId xmlns:a16="http://schemas.microsoft.com/office/drawing/2014/main" id="{FA628C2D-9FCC-4415-94A6-ADEC9AFF44F0}"/>
                </a:ext>
              </a:extLst>
            </p:cNvPr>
            <p:cNvSpPr/>
            <p:nvPr/>
          </p:nvSpPr>
          <p:spPr bwMode="gray">
            <a:xfrm>
              <a:off x="4256085" y="3519297"/>
              <a:ext cx="325094" cy="213496"/>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B2G</a:t>
              </a:r>
            </a:p>
          </p:txBody>
        </p:sp>
        <p:sp>
          <p:nvSpPr>
            <p:cNvPr id="132" name="Rectangle 131">
              <a:extLst>
                <a:ext uri="{FF2B5EF4-FFF2-40B4-BE49-F238E27FC236}">
                  <a16:creationId xmlns:a16="http://schemas.microsoft.com/office/drawing/2014/main" id="{3F7975E6-3659-42F7-8218-10DAA8331BA3}"/>
                </a:ext>
              </a:extLst>
            </p:cNvPr>
            <p:cNvSpPr/>
            <p:nvPr/>
          </p:nvSpPr>
          <p:spPr bwMode="gray">
            <a:xfrm>
              <a:off x="4078431" y="3124855"/>
              <a:ext cx="477641" cy="207641"/>
            </a:xfrm>
            <a:prstGeom prst="rect">
              <a:avLst/>
            </a:prstGeom>
            <a:solidFill>
              <a:srgbClr val="FFFFFF"/>
            </a:solidFill>
            <a:ln w="12700" cap="flat" cmpd="sng" algn="ctr">
              <a:solidFill>
                <a:srgbClr val="000000">
                  <a:lumMod val="65000"/>
                  <a:lumOff val="35000"/>
                </a:srgbClr>
              </a:solidFill>
              <a:prstDash val="soli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Government Agency</a:t>
              </a:r>
            </a:p>
          </p:txBody>
        </p:sp>
        <p:sp>
          <p:nvSpPr>
            <p:cNvPr id="133" name="Rectangle 132">
              <a:extLst>
                <a:ext uri="{FF2B5EF4-FFF2-40B4-BE49-F238E27FC236}">
                  <a16:creationId xmlns:a16="http://schemas.microsoft.com/office/drawing/2014/main" id="{7862F9DE-969A-49EF-BC88-AEF9D99E368B}"/>
                </a:ext>
              </a:extLst>
            </p:cNvPr>
            <p:cNvSpPr/>
            <p:nvPr/>
          </p:nvSpPr>
          <p:spPr bwMode="gray">
            <a:xfrm>
              <a:off x="3579788" y="3130487"/>
              <a:ext cx="451285" cy="207641"/>
            </a:xfrm>
            <a:prstGeom prst="rect">
              <a:avLst/>
            </a:prstGeom>
            <a:solidFill>
              <a:srgbClr val="FFFFFF"/>
            </a:solidFill>
            <a:ln w="12700" cap="flat" cmpd="sng" algn="ctr">
              <a:solidFill>
                <a:srgbClr val="000000">
                  <a:lumMod val="65000"/>
                  <a:lumOff val="35000"/>
                </a:srgbClr>
              </a:solidFill>
              <a:prstDash val="soli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Business Partner</a:t>
              </a:r>
            </a:p>
          </p:txBody>
        </p:sp>
        <p:sp>
          <p:nvSpPr>
            <p:cNvPr id="134" name="TextBox 45">
              <a:extLst>
                <a:ext uri="{FF2B5EF4-FFF2-40B4-BE49-F238E27FC236}">
                  <a16:creationId xmlns:a16="http://schemas.microsoft.com/office/drawing/2014/main" id="{6CD057FD-89A7-48F3-9363-4E9E75541229}"/>
                </a:ext>
              </a:extLst>
            </p:cNvPr>
            <p:cNvSpPr txBox="1">
              <a:spLocks noChangeArrowheads="1"/>
            </p:cNvSpPr>
            <p:nvPr/>
          </p:nvSpPr>
          <p:spPr bwMode="auto">
            <a:xfrm>
              <a:off x="1611615" y="3441648"/>
              <a:ext cx="887900" cy="217625"/>
            </a:xfrm>
            <a:prstGeom prst="rect">
              <a:avLst/>
            </a:prstGeom>
            <a:noFill/>
            <a:ln w="9525">
              <a:noFill/>
              <a:miter lim="800000"/>
              <a:headEnd/>
              <a:tailEnd/>
            </a:ln>
          </p:spPr>
          <p:txBody>
            <a:bodyPr wrap="square" lIns="108842" tIns="54420" rIns="108842" bIns="54420">
              <a:spAutoFit/>
            </a:bodyPr>
            <a:lstStyle/>
            <a:p>
              <a:pPr defTabSz="1088776">
                <a:buClr>
                  <a:srgbClr val="F0AB00"/>
                </a:buClr>
                <a:buSzPct val="80000"/>
                <a:buFont typeface="Wingdings" pitchFamily="2" charset="2"/>
                <a:buNone/>
                <a:defRPr/>
              </a:pPr>
              <a:r>
                <a:rPr lang="en-US" sz="700" b="1" kern="0" dirty="0">
                  <a:solidFill>
                    <a:srgbClr val="000000">
                      <a:lumMod val="75000"/>
                      <a:lumOff val="25000"/>
                    </a:srgbClr>
                  </a:solidFill>
                  <a:latin typeface="Arial"/>
                  <a:cs typeface="Arial"/>
                </a:rPr>
                <a:t>Cloud</a:t>
              </a:r>
            </a:p>
          </p:txBody>
        </p:sp>
        <p:sp>
          <p:nvSpPr>
            <p:cNvPr id="135" name="Rectangle 134">
              <a:extLst>
                <a:ext uri="{FF2B5EF4-FFF2-40B4-BE49-F238E27FC236}">
                  <a16:creationId xmlns:a16="http://schemas.microsoft.com/office/drawing/2014/main" id="{54857B9D-C5BB-48BF-BD1E-9B858A5F3DBA}"/>
                </a:ext>
              </a:extLst>
            </p:cNvPr>
            <p:cNvSpPr/>
            <p:nvPr/>
          </p:nvSpPr>
          <p:spPr bwMode="gray">
            <a:xfrm>
              <a:off x="2401908" y="3517409"/>
              <a:ext cx="1127818" cy="221018"/>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OnPremise2Cloud</a:t>
              </a:r>
            </a:p>
          </p:txBody>
        </p:sp>
        <p:cxnSp>
          <p:nvCxnSpPr>
            <p:cNvPr id="136" name="Straight Arrow Connector 18">
              <a:extLst>
                <a:ext uri="{FF2B5EF4-FFF2-40B4-BE49-F238E27FC236}">
                  <a16:creationId xmlns:a16="http://schemas.microsoft.com/office/drawing/2014/main" id="{3631E559-096D-4CB0-A7EB-9EA3AF2266C1}"/>
                </a:ext>
              </a:extLst>
            </p:cNvPr>
            <p:cNvCxnSpPr>
              <a:cxnSpLocks noChangeShapeType="1"/>
            </p:cNvCxnSpPr>
            <p:nvPr/>
          </p:nvCxnSpPr>
          <p:spPr bwMode="auto">
            <a:xfrm flipH="1">
              <a:off x="2475613" y="4401261"/>
              <a:ext cx="315343" cy="0"/>
            </a:xfrm>
            <a:prstGeom prst="straightConnector1">
              <a:avLst/>
            </a:prstGeom>
            <a:noFill/>
            <a:ln w="38100" algn="ctr">
              <a:solidFill>
                <a:schemeClr val="bg1">
                  <a:lumMod val="50000"/>
                </a:schemeClr>
              </a:solidFill>
              <a:round/>
              <a:headEnd type="triangle" w="med" len="med"/>
              <a:tailEnd type="triangle" w="med" len="med"/>
            </a:ln>
          </p:spPr>
        </p:cxnSp>
        <p:sp>
          <p:nvSpPr>
            <p:cNvPr id="137" name="Rectangle 136">
              <a:extLst>
                <a:ext uri="{FF2B5EF4-FFF2-40B4-BE49-F238E27FC236}">
                  <a16:creationId xmlns:a16="http://schemas.microsoft.com/office/drawing/2014/main" id="{1A0D45E8-90DC-4D84-B1B0-70A185DB651D}"/>
                </a:ext>
              </a:extLst>
            </p:cNvPr>
            <p:cNvSpPr/>
            <p:nvPr/>
          </p:nvSpPr>
          <p:spPr bwMode="gray">
            <a:xfrm>
              <a:off x="515274" y="2099368"/>
              <a:ext cx="617083" cy="2795778"/>
            </a:xfrm>
            <a:prstGeom prst="rect">
              <a:avLst/>
            </a:prstGeom>
            <a:solidFill>
              <a:srgbClr val="FFFFFF"/>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cxnSp>
          <p:nvCxnSpPr>
            <p:cNvPr id="205" name="Straight Arrow Connector 18">
              <a:extLst>
                <a:ext uri="{FF2B5EF4-FFF2-40B4-BE49-F238E27FC236}">
                  <a16:creationId xmlns:a16="http://schemas.microsoft.com/office/drawing/2014/main" id="{4AB6B321-1892-42BC-B50C-FD164339C266}"/>
                </a:ext>
              </a:extLst>
            </p:cNvPr>
            <p:cNvCxnSpPr>
              <a:cxnSpLocks noChangeShapeType="1"/>
            </p:cNvCxnSpPr>
            <p:nvPr/>
          </p:nvCxnSpPr>
          <p:spPr bwMode="auto">
            <a:xfrm>
              <a:off x="1132358" y="4402805"/>
              <a:ext cx="587163" cy="0"/>
            </a:xfrm>
            <a:prstGeom prst="straightConnector1">
              <a:avLst/>
            </a:prstGeom>
            <a:noFill/>
            <a:ln w="38100" algn="ctr">
              <a:solidFill>
                <a:srgbClr val="FFFFFF">
                  <a:lumMod val="50000"/>
                </a:srgbClr>
              </a:solidFill>
              <a:round/>
              <a:headEnd type="triangle" w="med" len="med"/>
              <a:tailEnd type="triangle" w="med" len="med"/>
            </a:ln>
          </p:spPr>
        </p:cxnSp>
        <p:sp>
          <p:nvSpPr>
            <p:cNvPr id="206" name="Rectangle 205">
              <a:extLst>
                <a:ext uri="{FF2B5EF4-FFF2-40B4-BE49-F238E27FC236}">
                  <a16:creationId xmlns:a16="http://schemas.microsoft.com/office/drawing/2014/main" id="{F03BF624-9568-48D8-B601-AAB29FD5D403}"/>
                </a:ext>
              </a:extLst>
            </p:cNvPr>
            <p:cNvSpPr/>
            <p:nvPr/>
          </p:nvSpPr>
          <p:spPr bwMode="gray">
            <a:xfrm>
              <a:off x="5195260" y="2099367"/>
              <a:ext cx="617083" cy="2795778"/>
            </a:xfrm>
            <a:prstGeom prst="rect">
              <a:avLst/>
            </a:prstGeom>
            <a:solidFill>
              <a:srgbClr val="FFFFFF"/>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07" name="TextBox 45">
              <a:extLst>
                <a:ext uri="{FF2B5EF4-FFF2-40B4-BE49-F238E27FC236}">
                  <a16:creationId xmlns:a16="http://schemas.microsoft.com/office/drawing/2014/main" id="{E5F77460-65E7-4B6F-BFF9-CE291E3129C8}"/>
                </a:ext>
              </a:extLst>
            </p:cNvPr>
            <p:cNvSpPr txBox="1">
              <a:spLocks noChangeArrowheads="1"/>
            </p:cNvSpPr>
            <p:nvPr/>
          </p:nvSpPr>
          <p:spPr bwMode="auto">
            <a:xfrm>
              <a:off x="5195260" y="2103216"/>
              <a:ext cx="617083" cy="318924"/>
            </a:xfrm>
            <a:prstGeom prst="rect">
              <a:avLst/>
            </a:prstGeom>
            <a:noFill/>
            <a:ln w="9525">
              <a:noFill/>
              <a:miter lim="800000"/>
              <a:headEnd/>
              <a:tailEnd/>
            </a:ln>
          </p:spPr>
          <p:txBody>
            <a:bodyPr wrap="square" lIns="36000" tIns="36000" rIns="36000" bIns="36000">
              <a:spAutoFit/>
            </a:bodyPr>
            <a:lstStyle>
              <a:defPPr>
                <a:defRPr lang="de-DE"/>
              </a:defPPr>
              <a:lvl1pPr algn="ctr">
                <a:buClr>
                  <a:srgbClr val="F0AB00"/>
                </a:buClr>
                <a:buSzPct val="80000"/>
                <a:buFont typeface="Wingdings" pitchFamily="2" charset="2"/>
                <a:buNone/>
                <a:defRPr sz="1200">
                  <a:cs typeface="Arial"/>
                </a:defRPr>
              </a:lvl1pPr>
            </a:lstStyle>
            <a:p>
              <a:pPr defTabSz="1088776">
                <a:defRPr/>
              </a:pPr>
              <a:r>
                <a:rPr lang="en-US" sz="800" kern="0" dirty="0">
                  <a:solidFill>
                    <a:srgbClr val="000000"/>
                  </a:solidFill>
                  <a:latin typeface="Arial"/>
                </a:rPr>
                <a:t>Real World Objects</a:t>
              </a:r>
            </a:p>
          </p:txBody>
        </p:sp>
        <p:sp>
          <p:nvSpPr>
            <p:cNvPr id="208" name="Oval 207">
              <a:extLst>
                <a:ext uri="{FF2B5EF4-FFF2-40B4-BE49-F238E27FC236}">
                  <a16:creationId xmlns:a16="http://schemas.microsoft.com/office/drawing/2014/main" id="{F31327CD-C534-4582-AD69-B567853B029A}"/>
                </a:ext>
              </a:extLst>
            </p:cNvPr>
            <p:cNvSpPr/>
            <p:nvPr/>
          </p:nvSpPr>
          <p:spPr bwMode="gray">
            <a:xfrm rot="16200000">
              <a:off x="654790" y="3221468"/>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09" name="Oval 208">
              <a:extLst>
                <a:ext uri="{FF2B5EF4-FFF2-40B4-BE49-F238E27FC236}">
                  <a16:creationId xmlns:a16="http://schemas.microsoft.com/office/drawing/2014/main" id="{6C417AB2-CBFC-4479-8A54-A09BDF08FE19}"/>
                </a:ext>
              </a:extLst>
            </p:cNvPr>
            <p:cNvSpPr/>
            <p:nvPr/>
          </p:nvSpPr>
          <p:spPr bwMode="gray">
            <a:xfrm rot="16200000">
              <a:off x="654790" y="2760184"/>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10" name="Oval 209">
              <a:extLst>
                <a:ext uri="{FF2B5EF4-FFF2-40B4-BE49-F238E27FC236}">
                  <a16:creationId xmlns:a16="http://schemas.microsoft.com/office/drawing/2014/main" id="{9D06F106-1D57-4066-87EB-FAE4FD8A522A}"/>
                </a:ext>
              </a:extLst>
            </p:cNvPr>
            <p:cNvSpPr/>
            <p:nvPr/>
          </p:nvSpPr>
          <p:spPr bwMode="gray">
            <a:xfrm rot="16200000">
              <a:off x="654790" y="3682752"/>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11" name="Rectangle 210">
              <a:extLst>
                <a:ext uri="{FF2B5EF4-FFF2-40B4-BE49-F238E27FC236}">
                  <a16:creationId xmlns:a16="http://schemas.microsoft.com/office/drawing/2014/main" id="{851B7CEF-F0E9-4495-8F6E-A481FE72FBDC}"/>
                </a:ext>
              </a:extLst>
            </p:cNvPr>
            <p:cNvSpPr/>
            <p:nvPr/>
          </p:nvSpPr>
          <p:spPr bwMode="gray">
            <a:xfrm>
              <a:off x="711167" y="4583974"/>
              <a:ext cx="1127854" cy="221680"/>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User2OnPremise</a:t>
              </a:r>
            </a:p>
          </p:txBody>
        </p:sp>
        <p:sp>
          <p:nvSpPr>
            <p:cNvPr id="212" name="Rectangle 211">
              <a:extLst>
                <a:ext uri="{FF2B5EF4-FFF2-40B4-BE49-F238E27FC236}">
                  <a16:creationId xmlns:a16="http://schemas.microsoft.com/office/drawing/2014/main" id="{AF9F7F07-3845-4C51-B450-6FFFA4FD76CD}"/>
                </a:ext>
              </a:extLst>
            </p:cNvPr>
            <p:cNvSpPr/>
            <p:nvPr/>
          </p:nvSpPr>
          <p:spPr bwMode="gray">
            <a:xfrm>
              <a:off x="753980" y="2462453"/>
              <a:ext cx="1053792" cy="221680"/>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User2Cloud</a:t>
              </a:r>
            </a:p>
          </p:txBody>
        </p:sp>
        <p:sp>
          <p:nvSpPr>
            <p:cNvPr id="213" name="Freeform 70">
              <a:extLst>
                <a:ext uri="{FF2B5EF4-FFF2-40B4-BE49-F238E27FC236}">
                  <a16:creationId xmlns:a16="http://schemas.microsoft.com/office/drawing/2014/main" id="{0B232B5D-1576-4EB7-83A5-C14A9961B63F}"/>
                </a:ext>
              </a:extLst>
            </p:cNvPr>
            <p:cNvSpPr>
              <a:spLocks/>
            </p:cNvSpPr>
            <p:nvPr/>
          </p:nvSpPr>
          <p:spPr bwMode="gray">
            <a:xfrm>
              <a:off x="1769435" y="2214679"/>
              <a:ext cx="1496548" cy="993948"/>
            </a:xfrm>
            <a:custGeom>
              <a:avLst/>
              <a:gdLst>
                <a:gd name="T0" fmla="*/ 2147483647 w 522"/>
                <a:gd name="T1" fmla="*/ 2147483647 h 234"/>
                <a:gd name="T2" fmla="*/ 2147483647 w 522"/>
                <a:gd name="T3" fmla="*/ 2147483647 h 234"/>
                <a:gd name="T4" fmla="*/ 2147483647 w 522"/>
                <a:gd name="T5" fmla="*/ 2147483647 h 234"/>
                <a:gd name="T6" fmla="*/ 2147483647 w 522"/>
                <a:gd name="T7" fmla="*/ 2147483647 h 234"/>
                <a:gd name="T8" fmla="*/ 2147483647 w 522"/>
                <a:gd name="T9" fmla="*/ 2147483647 h 234"/>
                <a:gd name="T10" fmla="*/ 2147483647 w 522"/>
                <a:gd name="T11" fmla="*/ 2147483647 h 234"/>
                <a:gd name="T12" fmla="*/ 2147483647 w 522"/>
                <a:gd name="T13" fmla="*/ 2147483647 h 234"/>
                <a:gd name="T14" fmla="*/ 2147483647 w 522"/>
                <a:gd name="T15" fmla="*/ 2147483647 h 234"/>
                <a:gd name="T16" fmla="*/ 2147483647 w 522"/>
                <a:gd name="T17" fmla="*/ 2147483647 h 234"/>
                <a:gd name="T18" fmla="*/ 2147483647 w 522"/>
                <a:gd name="T19" fmla="*/ 2147483647 h 234"/>
                <a:gd name="T20" fmla="*/ 2147483647 w 522"/>
                <a:gd name="T21" fmla="*/ 2147483647 h 234"/>
                <a:gd name="T22" fmla="*/ 2147483647 w 522"/>
                <a:gd name="T23" fmla="*/ 2147483647 h 234"/>
                <a:gd name="T24" fmla="*/ 2147483647 w 522"/>
                <a:gd name="T25" fmla="*/ 2147483647 h 234"/>
                <a:gd name="T26" fmla="*/ 2147483647 w 522"/>
                <a:gd name="T27" fmla="*/ 2147483647 h 234"/>
                <a:gd name="T28" fmla="*/ 2147483647 w 522"/>
                <a:gd name="T29" fmla="*/ 2147483647 h 234"/>
                <a:gd name="T30" fmla="*/ 2147483647 w 522"/>
                <a:gd name="T31" fmla="*/ 2147483647 h 234"/>
                <a:gd name="T32" fmla="*/ 2147483647 w 522"/>
                <a:gd name="T33" fmla="*/ 2147483647 h 234"/>
                <a:gd name="T34" fmla="*/ 2147483647 w 522"/>
                <a:gd name="T35" fmla="*/ 2147483647 h 234"/>
                <a:gd name="T36" fmla="*/ 2147483647 w 522"/>
                <a:gd name="T37" fmla="*/ 2147483647 h 234"/>
                <a:gd name="T38" fmla="*/ 2147483647 w 522"/>
                <a:gd name="T39" fmla="*/ 2147483647 h 234"/>
                <a:gd name="T40" fmla="*/ 2147483647 w 522"/>
                <a:gd name="T41" fmla="*/ 2147483647 h 234"/>
                <a:gd name="T42" fmla="*/ 2147483647 w 522"/>
                <a:gd name="T43" fmla="*/ 2147483647 h 234"/>
                <a:gd name="T44" fmla="*/ 2147483647 w 522"/>
                <a:gd name="T45" fmla="*/ 2147483647 h 2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2"/>
                <a:gd name="T70" fmla="*/ 0 h 234"/>
                <a:gd name="T71" fmla="*/ 522 w 522"/>
                <a:gd name="T72" fmla="*/ 234 h 2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2" h="234">
                  <a:moveTo>
                    <a:pt x="375" y="68"/>
                  </a:moveTo>
                  <a:cubicBezTo>
                    <a:pt x="375" y="68"/>
                    <a:pt x="417" y="56"/>
                    <a:pt x="451" y="69"/>
                  </a:cubicBezTo>
                  <a:cubicBezTo>
                    <a:pt x="485" y="83"/>
                    <a:pt x="472" y="116"/>
                    <a:pt x="472" y="116"/>
                  </a:cubicBezTo>
                  <a:cubicBezTo>
                    <a:pt x="472" y="116"/>
                    <a:pt x="522" y="120"/>
                    <a:pt x="508" y="159"/>
                  </a:cubicBezTo>
                  <a:cubicBezTo>
                    <a:pt x="493" y="198"/>
                    <a:pt x="440" y="207"/>
                    <a:pt x="440" y="207"/>
                  </a:cubicBezTo>
                  <a:cubicBezTo>
                    <a:pt x="440" y="207"/>
                    <a:pt x="429" y="220"/>
                    <a:pt x="406" y="226"/>
                  </a:cubicBezTo>
                  <a:cubicBezTo>
                    <a:pt x="388" y="231"/>
                    <a:pt x="370" y="233"/>
                    <a:pt x="356" y="228"/>
                  </a:cubicBezTo>
                  <a:cubicBezTo>
                    <a:pt x="345" y="225"/>
                    <a:pt x="328" y="216"/>
                    <a:pt x="328" y="216"/>
                  </a:cubicBezTo>
                  <a:cubicBezTo>
                    <a:pt x="328" y="216"/>
                    <a:pt x="308" y="220"/>
                    <a:pt x="294" y="217"/>
                  </a:cubicBezTo>
                  <a:cubicBezTo>
                    <a:pt x="281" y="214"/>
                    <a:pt x="271" y="209"/>
                    <a:pt x="271" y="209"/>
                  </a:cubicBezTo>
                  <a:cubicBezTo>
                    <a:pt x="271" y="209"/>
                    <a:pt x="259" y="222"/>
                    <a:pt x="237" y="226"/>
                  </a:cubicBezTo>
                  <a:cubicBezTo>
                    <a:pt x="219" y="230"/>
                    <a:pt x="198" y="234"/>
                    <a:pt x="179" y="231"/>
                  </a:cubicBezTo>
                  <a:cubicBezTo>
                    <a:pt x="161" y="228"/>
                    <a:pt x="144" y="221"/>
                    <a:pt x="144" y="221"/>
                  </a:cubicBezTo>
                  <a:cubicBezTo>
                    <a:pt x="144" y="221"/>
                    <a:pt x="115" y="232"/>
                    <a:pt x="85" y="228"/>
                  </a:cubicBezTo>
                  <a:cubicBezTo>
                    <a:pt x="36" y="221"/>
                    <a:pt x="0" y="189"/>
                    <a:pt x="7" y="156"/>
                  </a:cubicBezTo>
                  <a:cubicBezTo>
                    <a:pt x="17" y="113"/>
                    <a:pt x="70" y="101"/>
                    <a:pt x="70" y="101"/>
                  </a:cubicBezTo>
                  <a:cubicBezTo>
                    <a:pt x="70" y="101"/>
                    <a:pt x="68" y="86"/>
                    <a:pt x="79" y="75"/>
                  </a:cubicBezTo>
                  <a:cubicBezTo>
                    <a:pt x="95" y="58"/>
                    <a:pt x="117" y="46"/>
                    <a:pt x="153" y="51"/>
                  </a:cubicBezTo>
                  <a:cubicBezTo>
                    <a:pt x="165" y="52"/>
                    <a:pt x="171" y="60"/>
                    <a:pt x="171" y="60"/>
                  </a:cubicBezTo>
                  <a:cubicBezTo>
                    <a:pt x="171" y="60"/>
                    <a:pt x="169" y="26"/>
                    <a:pt x="211" y="14"/>
                  </a:cubicBezTo>
                  <a:cubicBezTo>
                    <a:pt x="255" y="0"/>
                    <a:pt x="286" y="2"/>
                    <a:pt x="307" y="6"/>
                  </a:cubicBezTo>
                  <a:cubicBezTo>
                    <a:pt x="346" y="12"/>
                    <a:pt x="371" y="25"/>
                    <a:pt x="377" y="44"/>
                  </a:cubicBezTo>
                  <a:cubicBezTo>
                    <a:pt x="381" y="57"/>
                    <a:pt x="375" y="68"/>
                    <a:pt x="375" y="68"/>
                  </a:cubicBezTo>
                  <a:close/>
                </a:path>
              </a:pathLst>
            </a:custGeom>
            <a:solidFill>
              <a:srgbClr val="FFFFFF"/>
            </a:solidFill>
            <a:ln w="19050">
              <a:solidFill>
                <a:srgbClr val="666666"/>
              </a:solidFill>
              <a:round/>
              <a:headEnd/>
              <a:tailEnd/>
            </a:ln>
          </p:spPr>
          <p:txBody>
            <a:bodyPr anchor="ctr"/>
            <a:lstStyle/>
            <a:p>
              <a:pPr algn="ctr" defTabSz="1088776">
                <a:defRPr/>
              </a:pPr>
              <a:r>
                <a:rPr lang="en-US" sz="500" b="1" kern="0" dirty="0">
                  <a:solidFill>
                    <a:srgbClr val="FFFFFF"/>
                  </a:solidFill>
                  <a:latin typeface="Arial"/>
                  <a:ea typeface="Arial Unicode MS" pitchFamily="34" charset="-128"/>
                  <a:cs typeface="Arial"/>
                </a:rPr>
                <a:t>Non-SAP </a:t>
              </a:r>
              <a:br>
                <a:rPr lang="en-US" sz="500" b="1" kern="0" dirty="0">
                  <a:solidFill>
                    <a:srgbClr val="FFFFFF"/>
                  </a:solidFill>
                  <a:latin typeface="Arial"/>
                  <a:ea typeface="Arial Unicode MS" pitchFamily="34" charset="-128"/>
                  <a:cs typeface="Arial"/>
                </a:rPr>
              </a:br>
              <a:r>
                <a:rPr lang="en-US" sz="500" b="1" kern="0" dirty="0">
                  <a:solidFill>
                    <a:srgbClr val="FFFFFF"/>
                  </a:solidFill>
                  <a:latin typeface="Arial"/>
                  <a:ea typeface="Arial Unicode MS" pitchFamily="34" charset="-128"/>
                  <a:cs typeface="Arial"/>
                </a:rPr>
                <a:t>Clouds</a:t>
              </a:r>
            </a:p>
          </p:txBody>
        </p:sp>
        <p:pic>
          <p:nvPicPr>
            <p:cNvPr id="214" name="Picture 213">
              <a:extLst>
                <a:ext uri="{FF2B5EF4-FFF2-40B4-BE49-F238E27FC236}">
                  <a16:creationId xmlns:a16="http://schemas.microsoft.com/office/drawing/2014/main" id="{83666A09-C24C-41AE-A1E4-3E67920A8887}"/>
                </a:ext>
              </a:extLst>
            </p:cNvPr>
            <p:cNvPicPr>
              <a:picLocks noChangeAspect="1"/>
            </p:cNvPicPr>
            <p:nvPr/>
          </p:nvPicPr>
          <p:blipFill rotWithShape="1">
            <a:blip r:embed="rId3" cstate="screen">
              <a:grayscl/>
              <a:extLst>
                <a:ext uri="{28A0092B-C50C-407E-A947-70E740481C1C}">
                  <a14:useLocalDpi xmlns:a14="http://schemas.microsoft.com/office/drawing/2010/main"/>
                </a:ext>
              </a:extLst>
            </a:blip>
            <a:srcRect b="-2"/>
            <a:stretch/>
          </p:blipFill>
          <p:spPr>
            <a:xfrm>
              <a:off x="1893824" y="2837157"/>
              <a:ext cx="400583" cy="113334"/>
            </a:xfrm>
            <a:prstGeom prst="rect">
              <a:avLst/>
            </a:prstGeom>
            <a:solidFill>
              <a:srgbClr val="FFFFFF"/>
            </a:solidFill>
            <a:ln>
              <a:solidFill>
                <a:srgbClr val="FFFFFF"/>
              </a:solidFill>
            </a:ln>
          </p:spPr>
        </p:pic>
        <p:pic>
          <p:nvPicPr>
            <p:cNvPr id="215" name="Picture 214">
              <a:extLst>
                <a:ext uri="{FF2B5EF4-FFF2-40B4-BE49-F238E27FC236}">
                  <a16:creationId xmlns:a16="http://schemas.microsoft.com/office/drawing/2014/main" id="{88D496CC-F747-47BA-B263-69C777C311C2}"/>
                </a:ext>
              </a:extLst>
            </p:cNvPr>
            <p:cNvPicPr>
              <a:picLocks noChangeAspect="1"/>
            </p:cNvPicPr>
            <p:nvPr/>
          </p:nvPicPr>
          <p:blipFill rotWithShape="1">
            <a:blip r:embed="rId4" cstate="screen">
              <a:grayscl/>
              <a:extLst>
                <a:ext uri="{28A0092B-C50C-407E-A947-70E740481C1C}">
                  <a14:useLocalDpi xmlns:a14="http://schemas.microsoft.com/office/drawing/2010/main"/>
                </a:ext>
              </a:extLst>
            </a:blip>
            <a:srcRect/>
            <a:stretch/>
          </p:blipFill>
          <p:spPr>
            <a:xfrm>
              <a:off x="2424865" y="2871950"/>
              <a:ext cx="557860" cy="141668"/>
            </a:xfrm>
            <a:prstGeom prst="rect">
              <a:avLst/>
            </a:prstGeom>
            <a:solidFill>
              <a:srgbClr val="FFFFFF"/>
            </a:solidFill>
            <a:ln>
              <a:solidFill>
                <a:srgbClr val="FFFFFF"/>
              </a:solidFill>
            </a:ln>
          </p:spPr>
        </p:pic>
        <p:pic>
          <p:nvPicPr>
            <p:cNvPr id="216" name="Picture 215">
              <a:extLst>
                <a:ext uri="{FF2B5EF4-FFF2-40B4-BE49-F238E27FC236}">
                  <a16:creationId xmlns:a16="http://schemas.microsoft.com/office/drawing/2014/main" id="{7FBBA72B-95E6-4D26-99E1-07D843C5DE30}"/>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b="-1"/>
            <a:stretch/>
          </p:blipFill>
          <p:spPr>
            <a:xfrm>
              <a:off x="2323819" y="2420114"/>
              <a:ext cx="399833" cy="113334"/>
            </a:xfrm>
            <a:prstGeom prst="rect">
              <a:avLst/>
            </a:prstGeom>
            <a:solidFill>
              <a:srgbClr val="FFFFFF"/>
            </a:solidFill>
            <a:ln>
              <a:noFill/>
            </a:ln>
          </p:spPr>
        </p:pic>
        <p:pic>
          <p:nvPicPr>
            <p:cNvPr id="240" name="Picture 239">
              <a:extLst>
                <a:ext uri="{FF2B5EF4-FFF2-40B4-BE49-F238E27FC236}">
                  <a16:creationId xmlns:a16="http://schemas.microsoft.com/office/drawing/2014/main" id="{1F8F9BEF-6C47-418E-A9A2-53EE931274AA}"/>
                </a:ext>
              </a:extLst>
            </p:cNvPr>
            <p:cNvPicPr>
              <a:picLocks noChangeAspect="1"/>
            </p:cNvPicPr>
            <p:nvPr/>
          </p:nvPicPr>
          <p:blipFill rotWithShape="1">
            <a:blip r:embed="rId6" cstate="screen">
              <a:grayscl/>
              <a:extLst>
                <a:ext uri="{28A0092B-C50C-407E-A947-70E740481C1C}">
                  <a14:useLocalDpi xmlns:a14="http://schemas.microsoft.com/office/drawing/2010/main"/>
                </a:ext>
              </a:extLst>
            </a:blip>
            <a:srcRect b="-2"/>
            <a:stretch/>
          </p:blipFill>
          <p:spPr>
            <a:xfrm>
              <a:off x="1935418" y="2686420"/>
              <a:ext cx="762130" cy="113334"/>
            </a:xfrm>
            <a:prstGeom prst="rect">
              <a:avLst/>
            </a:prstGeom>
            <a:solidFill>
              <a:srgbClr val="FFFFFF"/>
            </a:solidFill>
            <a:ln>
              <a:solidFill>
                <a:srgbClr val="FFFFFF"/>
              </a:solidFill>
            </a:ln>
          </p:spPr>
        </p:pic>
        <p:pic>
          <p:nvPicPr>
            <p:cNvPr id="241" name="Picture 240" descr="concur_logo.png">
              <a:extLst>
                <a:ext uri="{FF2B5EF4-FFF2-40B4-BE49-F238E27FC236}">
                  <a16:creationId xmlns:a16="http://schemas.microsoft.com/office/drawing/2014/main" id="{FE26C6F3-4DE9-4698-BB32-5AE38D8201A8}"/>
                </a:ext>
              </a:extLst>
            </p:cNvPr>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2099376" y="2542773"/>
              <a:ext cx="464437" cy="113717"/>
            </a:xfrm>
            <a:prstGeom prst="rect">
              <a:avLst/>
            </a:prstGeom>
            <a:solidFill>
              <a:srgbClr val="FFFFFF"/>
            </a:solidFill>
            <a:ln>
              <a:solidFill>
                <a:srgbClr val="FFFFFF"/>
              </a:solidFill>
            </a:ln>
          </p:spPr>
        </p:pic>
        <p:sp>
          <p:nvSpPr>
            <p:cNvPr id="242" name="TextBox 241">
              <a:extLst>
                <a:ext uri="{FF2B5EF4-FFF2-40B4-BE49-F238E27FC236}">
                  <a16:creationId xmlns:a16="http://schemas.microsoft.com/office/drawing/2014/main" id="{AEFA885E-1EBC-49F8-9543-F65DBCE38B76}"/>
                </a:ext>
              </a:extLst>
            </p:cNvPr>
            <p:cNvSpPr txBox="1"/>
            <p:nvPr/>
          </p:nvSpPr>
          <p:spPr>
            <a:xfrm>
              <a:off x="1998502" y="4307120"/>
              <a:ext cx="435224" cy="184194"/>
            </a:xfrm>
            <a:prstGeom prst="rect">
              <a:avLst/>
            </a:prstGeom>
            <a:noFill/>
          </p:spPr>
          <p:txBody>
            <a:bodyPr wrap="square" lIns="0" tIns="0" rIns="0" bIns="0" rtlCol="0">
              <a:spAutoFit/>
            </a:bodyPr>
            <a:lstStyle/>
            <a:p>
              <a:pPr algn="ctr" defTabSz="1088776" fontAlgn="base">
                <a:spcBef>
                  <a:spcPts val="600"/>
                </a:spcBef>
                <a:spcAft>
                  <a:spcPct val="0"/>
                </a:spcAft>
                <a:buClr>
                  <a:srgbClr val="F0AB00"/>
                </a:buClr>
                <a:buSzPct val="80000"/>
                <a:defRPr/>
              </a:pPr>
              <a:r>
                <a:rPr lang="en-US" sz="600" b="1" kern="0" dirty="0">
                  <a:solidFill>
                    <a:srgbClr val="CCCCCC">
                      <a:lumMod val="50000"/>
                    </a:srgbClr>
                  </a:solidFill>
                  <a:latin typeface="Arial"/>
                  <a:ea typeface="Arial Unicode MS" pitchFamily="34" charset="-128"/>
                  <a:cs typeface="Arial Unicode MS" pitchFamily="34" charset="-128"/>
                </a:rPr>
                <a:t>Business </a:t>
              </a:r>
              <a:br>
                <a:rPr lang="en-US" sz="600" b="1" kern="0" dirty="0">
                  <a:solidFill>
                    <a:srgbClr val="CCCCCC">
                      <a:lumMod val="50000"/>
                    </a:srgbClr>
                  </a:solidFill>
                  <a:latin typeface="Arial"/>
                  <a:ea typeface="Arial Unicode MS" pitchFamily="34" charset="-128"/>
                  <a:cs typeface="Arial Unicode MS" pitchFamily="34" charset="-128"/>
                </a:rPr>
              </a:br>
              <a:r>
                <a:rPr lang="en-US" sz="600" b="1" kern="0" dirty="0">
                  <a:solidFill>
                    <a:srgbClr val="CCCCCC">
                      <a:lumMod val="50000"/>
                    </a:srgbClr>
                  </a:solidFill>
                  <a:latin typeface="Arial"/>
                  <a:ea typeface="Arial Unicode MS" pitchFamily="34" charset="-128"/>
                  <a:cs typeface="Arial Unicode MS" pitchFamily="34" charset="-128"/>
                </a:rPr>
                <a:t>Suite</a:t>
              </a:r>
            </a:p>
          </p:txBody>
        </p:sp>
        <p:sp>
          <p:nvSpPr>
            <p:cNvPr id="243" name="Rectangle 242">
              <a:extLst>
                <a:ext uri="{FF2B5EF4-FFF2-40B4-BE49-F238E27FC236}">
                  <a16:creationId xmlns:a16="http://schemas.microsoft.com/office/drawing/2014/main" id="{01E08475-DB15-430F-82A3-958F9A90BB48}"/>
                </a:ext>
              </a:extLst>
            </p:cNvPr>
            <p:cNvSpPr/>
            <p:nvPr/>
          </p:nvSpPr>
          <p:spPr bwMode="gray">
            <a:xfrm>
              <a:off x="2512817" y="4599859"/>
              <a:ext cx="1562187" cy="214512"/>
            </a:xfrm>
            <a:prstGeom prst="rect">
              <a:avLst/>
            </a:prstGeom>
            <a:solidFill>
              <a:schemeClr val="bg1">
                <a:lumMod val="50000"/>
              </a:scheme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OnPremise2OnPremise</a:t>
              </a:r>
            </a:p>
          </p:txBody>
        </p:sp>
        <p:cxnSp>
          <p:nvCxnSpPr>
            <p:cNvPr id="244" name="Straight Arrow Connector 18">
              <a:extLst>
                <a:ext uri="{FF2B5EF4-FFF2-40B4-BE49-F238E27FC236}">
                  <a16:creationId xmlns:a16="http://schemas.microsoft.com/office/drawing/2014/main" id="{8DA447FF-0DD1-40BD-9F28-B9296B0EC719}"/>
                </a:ext>
              </a:extLst>
            </p:cNvPr>
            <p:cNvCxnSpPr>
              <a:cxnSpLocks noChangeShapeType="1"/>
            </p:cNvCxnSpPr>
            <p:nvPr/>
          </p:nvCxnSpPr>
          <p:spPr bwMode="auto">
            <a:xfrm flipH="1">
              <a:off x="3447846" y="4403498"/>
              <a:ext cx="357584" cy="0"/>
            </a:xfrm>
            <a:prstGeom prst="straightConnector1">
              <a:avLst/>
            </a:prstGeom>
            <a:noFill/>
            <a:ln w="38100" algn="ctr">
              <a:solidFill>
                <a:schemeClr val="bg1">
                  <a:lumMod val="50000"/>
                </a:schemeClr>
              </a:solidFill>
              <a:round/>
              <a:headEnd type="triangle" w="med" len="med"/>
              <a:tailEnd type="triangle" w="med" len="med"/>
            </a:ln>
          </p:spPr>
        </p:cxnSp>
        <p:cxnSp>
          <p:nvCxnSpPr>
            <p:cNvPr id="245" name="Straight Arrow Connector 18">
              <a:extLst>
                <a:ext uri="{FF2B5EF4-FFF2-40B4-BE49-F238E27FC236}">
                  <a16:creationId xmlns:a16="http://schemas.microsoft.com/office/drawing/2014/main" id="{DE7B13D1-A57E-4E76-B81A-5FC78624EA38}"/>
                </a:ext>
              </a:extLst>
            </p:cNvPr>
            <p:cNvCxnSpPr>
              <a:cxnSpLocks noChangeShapeType="1"/>
            </p:cNvCxnSpPr>
            <p:nvPr/>
          </p:nvCxnSpPr>
          <p:spPr bwMode="auto">
            <a:xfrm>
              <a:off x="1132358" y="2810396"/>
              <a:ext cx="587163" cy="0"/>
            </a:xfrm>
            <a:prstGeom prst="straightConnector1">
              <a:avLst/>
            </a:prstGeom>
            <a:noFill/>
            <a:ln w="38100" algn="ctr">
              <a:solidFill>
                <a:srgbClr val="FFFFFF">
                  <a:lumMod val="50000"/>
                </a:srgbClr>
              </a:solidFill>
              <a:round/>
              <a:headEnd type="triangle" w="med" len="med"/>
              <a:tailEnd type="triangle" w="med" len="med"/>
            </a:ln>
          </p:spPr>
        </p:cxnSp>
        <p:cxnSp>
          <p:nvCxnSpPr>
            <p:cNvPr id="246" name="Straight Arrow Connector 18">
              <a:extLst>
                <a:ext uri="{FF2B5EF4-FFF2-40B4-BE49-F238E27FC236}">
                  <a16:creationId xmlns:a16="http://schemas.microsoft.com/office/drawing/2014/main" id="{77D7F0E3-710E-4F64-9910-DBA863659DEE}"/>
                </a:ext>
              </a:extLst>
            </p:cNvPr>
            <p:cNvCxnSpPr>
              <a:cxnSpLocks noChangeShapeType="1"/>
            </p:cNvCxnSpPr>
            <p:nvPr/>
          </p:nvCxnSpPr>
          <p:spPr bwMode="auto">
            <a:xfrm>
              <a:off x="4617009" y="4402805"/>
              <a:ext cx="587163" cy="0"/>
            </a:xfrm>
            <a:prstGeom prst="straightConnector1">
              <a:avLst/>
            </a:prstGeom>
            <a:noFill/>
            <a:ln w="38100" algn="ctr">
              <a:solidFill>
                <a:srgbClr val="E35500"/>
              </a:solidFill>
              <a:round/>
              <a:headEnd type="triangle" w="med" len="med"/>
              <a:tailEnd type="triangle" w="med" len="med"/>
            </a:ln>
          </p:spPr>
        </p:cxnSp>
        <p:sp>
          <p:nvSpPr>
            <p:cNvPr id="247" name="Rectangle 246">
              <a:extLst>
                <a:ext uri="{FF2B5EF4-FFF2-40B4-BE49-F238E27FC236}">
                  <a16:creationId xmlns:a16="http://schemas.microsoft.com/office/drawing/2014/main" id="{9AD8D574-3E5B-48E7-981F-093C5DC6434C}"/>
                </a:ext>
              </a:extLst>
            </p:cNvPr>
            <p:cNvSpPr/>
            <p:nvPr/>
          </p:nvSpPr>
          <p:spPr bwMode="gray">
            <a:xfrm>
              <a:off x="4520312" y="4583974"/>
              <a:ext cx="1200902" cy="221680"/>
            </a:xfrm>
            <a:prstGeom prst="rect">
              <a:avLst/>
            </a:prstGeom>
            <a:solidFill>
              <a:srgbClr val="E3550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Thing2OnPremise</a:t>
              </a:r>
            </a:p>
          </p:txBody>
        </p:sp>
        <p:sp>
          <p:nvSpPr>
            <p:cNvPr id="248" name="Rectangle 247">
              <a:extLst>
                <a:ext uri="{FF2B5EF4-FFF2-40B4-BE49-F238E27FC236}">
                  <a16:creationId xmlns:a16="http://schemas.microsoft.com/office/drawing/2014/main" id="{5030409A-00A8-4955-BC58-36BB2BDF141A}"/>
                </a:ext>
              </a:extLst>
            </p:cNvPr>
            <p:cNvSpPr/>
            <p:nvPr/>
          </p:nvSpPr>
          <p:spPr bwMode="gray">
            <a:xfrm>
              <a:off x="4499249" y="2462453"/>
              <a:ext cx="1219161" cy="221680"/>
            </a:xfrm>
            <a:prstGeom prst="rect">
              <a:avLst/>
            </a:prstGeom>
            <a:solidFill>
              <a:srgbClr val="E3550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Thing2Cloud</a:t>
              </a:r>
            </a:p>
          </p:txBody>
        </p:sp>
        <p:cxnSp>
          <p:nvCxnSpPr>
            <p:cNvPr id="249" name="Straight Arrow Connector 18">
              <a:extLst>
                <a:ext uri="{FF2B5EF4-FFF2-40B4-BE49-F238E27FC236}">
                  <a16:creationId xmlns:a16="http://schemas.microsoft.com/office/drawing/2014/main" id="{62F86115-43D9-46E1-B44C-94E84079C8ED}"/>
                </a:ext>
              </a:extLst>
            </p:cNvPr>
            <p:cNvCxnSpPr>
              <a:cxnSpLocks noChangeShapeType="1"/>
            </p:cNvCxnSpPr>
            <p:nvPr/>
          </p:nvCxnSpPr>
          <p:spPr bwMode="auto">
            <a:xfrm>
              <a:off x="4594620" y="2810396"/>
              <a:ext cx="587163" cy="0"/>
            </a:xfrm>
            <a:prstGeom prst="straightConnector1">
              <a:avLst/>
            </a:prstGeom>
            <a:noFill/>
            <a:ln w="38100" algn="ctr">
              <a:solidFill>
                <a:srgbClr val="E35500"/>
              </a:solidFill>
              <a:round/>
              <a:headEnd type="triangle" w="med" len="med"/>
              <a:tailEnd type="triangle" w="med" len="med"/>
            </a:ln>
          </p:spPr>
        </p:cxnSp>
        <p:sp>
          <p:nvSpPr>
            <p:cNvPr id="250" name="Rectangle 249">
              <a:extLst>
                <a:ext uri="{FF2B5EF4-FFF2-40B4-BE49-F238E27FC236}">
                  <a16:creationId xmlns:a16="http://schemas.microsoft.com/office/drawing/2014/main" id="{458F8B5D-8C95-4C3C-8C2B-3CA1240EDA93}"/>
                </a:ext>
              </a:extLst>
            </p:cNvPr>
            <p:cNvSpPr/>
            <p:nvPr/>
          </p:nvSpPr>
          <p:spPr bwMode="gray">
            <a:xfrm>
              <a:off x="3398888" y="2108488"/>
              <a:ext cx="691918" cy="911143"/>
            </a:xfrm>
            <a:prstGeom prst="rect">
              <a:avLst/>
            </a:prstGeom>
            <a:solidFill>
              <a:srgbClr val="FFFFFF">
                <a:lumMod val="95000"/>
              </a:srgbClr>
            </a:solidFill>
            <a:ln w="19050" algn="ctr">
              <a:no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51" name="Freeform 70">
              <a:extLst>
                <a:ext uri="{FF2B5EF4-FFF2-40B4-BE49-F238E27FC236}">
                  <a16:creationId xmlns:a16="http://schemas.microsoft.com/office/drawing/2014/main" id="{ADC08FCE-46E7-475C-BD9A-11FE21465CCC}"/>
                </a:ext>
              </a:extLst>
            </p:cNvPr>
            <p:cNvSpPr>
              <a:spLocks/>
            </p:cNvSpPr>
            <p:nvPr/>
          </p:nvSpPr>
          <p:spPr bwMode="gray">
            <a:xfrm>
              <a:off x="3477395" y="2254574"/>
              <a:ext cx="998961" cy="720495"/>
            </a:xfrm>
            <a:custGeom>
              <a:avLst/>
              <a:gdLst>
                <a:gd name="T0" fmla="*/ 2147483647 w 522"/>
                <a:gd name="T1" fmla="*/ 2147483647 h 234"/>
                <a:gd name="T2" fmla="*/ 2147483647 w 522"/>
                <a:gd name="T3" fmla="*/ 2147483647 h 234"/>
                <a:gd name="T4" fmla="*/ 2147483647 w 522"/>
                <a:gd name="T5" fmla="*/ 2147483647 h 234"/>
                <a:gd name="T6" fmla="*/ 2147483647 w 522"/>
                <a:gd name="T7" fmla="*/ 2147483647 h 234"/>
                <a:gd name="T8" fmla="*/ 2147483647 w 522"/>
                <a:gd name="T9" fmla="*/ 2147483647 h 234"/>
                <a:gd name="T10" fmla="*/ 2147483647 w 522"/>
                <a:gd name="T11" fmla="*/ 2147483647 h 234"/>
                <a:gd name="T12" fmla="*/ 2147483647 w 522"/>
                <a:gd name="T13" fmla="*/ 2147483647 h 234"/>
                <a:gd name="T14" fmla="*/ 2147483647 w 522"/>
                <a:gd name="T15" fmla="*/ 2147483647 h 234"/>
                <a:gd name="T16" fmla="*/ 2147483647 w 522"/>
                <a:gd name="T17" fmla="*/ 2147483647 h 234"/>
                <a:gd name="T18" fmla="*/ 2147483647 w 522"/>
                <a:gd name="T19" fmla="*/ 2147483647 h 234"/>
                <a:gd name="T20" fmla="*/ 2147483647 w 522"/>
                <a:gd name="T21" fmla="*/ 2147483647 h 234"/>
                <a:gd name="T22" fmla="*/ 2147483647 w 522"/>
                <a:gd name="T23" fmla="*/ 2147483647 h 234"/>
                <a:gd name="T24" fmla="*/ 2147483647 w 522"/>
                <a:gd name="T25" fmla="*/ 2147483647 h 234"/>
                <a:gd name="T26" fmla="*/ 2147483647 w 522"/>
                <a:gd name="T27" fmla="*/ 2147483647 h 234"/>
                <a:gd name="T28" fmla="*/ 2147483647 w 522"/>
                <a:gd name="T29" fmla="*/ 2147483647 h 234"/>
                <a:gd name="T30" fmla="*/ 2147483647 w 522"/>
                <a:gd name="T31" fmla="*/ 2147483647 h 234"/>
                <a:gd name="T32" fmla="*/ 2147483647 w 522"/>
                <a:gd name="T33" fmla="*/ 2147483647 h 234"/>
                <a:gd name="T34" fmla="*/ 2147483647 w 522"/>
                <a:gd name="T35" fmla="*/ 2147483647 h 234"/>
                <a:gd name="T36" fmla="*/ 2147483647 w 522"/>
                <a:gd name="T37" fmla="*/ 2147483647 h 234"/>
                <a:gd name="T38" fmla="*/ 2147483647 w 522"/>
                <a:gd name="T39" fmla="*/ 2147483647 h 234"/>
                <a:gd name="T40" fmla="*/ 2147483647 w 522"/>
                <a:gd name="T41" fmla="*/ 2147483647 h 234"/>
                <a:gd name="T42" fmla="*/ 2147483647 w 522"/>
                <a:gd name="T43" fmla="*/ 2147483647 h 234"/>
                <a:gd name="T44" fmla="*/ 2147483647 w 522"/>
                <a:gd name="T45" fmla="*/ 2147483647 h 2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2"/>
                <a:gd name="T70" fmla="*/ 0 h 234"/>
                <a:gd name="T71" fmla="*/ 522 w 522"/>
                <a:gd name="T72" fmla="*/ 234 h 2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2" h="234">
                  <a:moveTo>
                    <a:pt x="375" y="68"/>
                  </a:moveTo>
                  <a:cubicBezTo>
                    <a:pt x="375" y="68"/>
                    <a:pt x="417" y="56"/>
                    <a:pt x="451" y="69"/>
                  </a:cubicBezTo>
                  <a:cubicBezTo>
                    <a:pt x="485" y="83"/>
                    <a:pt x="472" y="116"/>
                    <a:pt x="472" y="116"/>
                  </a:cubicBezTo>
                  <a:cubicBezTo>
                    <a:pt x="472" y="116"/>
                    <a:pt x="522" y="120"/>
                    <a:pt x="508" y="159"/>
                  </a:cubicBezTo>
                  <a:cubicBezTo>
                    <a:pt x="493" y="198"/>
                    <a:pt x="440" y="207"/>
                    <a:pt x="440" y="207"/>
                  </a:cubicBezTo>
                  <a:cubicBezTo>
                    <a:pt x="440" y="207"/>
                    <a:pt x="429" y="220"/>
                    <a:pt x="406" y="226"/>
                  </a:cubicBezTo>
                  <a:cubicBezTo>
                    <a:pt x="388" y="231"/>
                    <a:pt x="370" y="233"/>
                    <a:pt x="356" y="228"/>
                  </a:cubicBezTo>
                  <a:cubicBezTo>
                    <a:pt x="345" y="225"/>
                    <a:pt x="328" y="216"/>
                    <a:pt x="328" y="216"/>
                  </a:cubicBezTo>
                  <a:cubicBezTo>
                    <a:pt x="328" y="216"/>
                    <a:pt x="308" y="220"/>
                    <a:pt x="294" y="217"/>
                  </a:cubicBezTo>
                  <a:cubicBezTo>
                    <a:pt x="281" y="214"/>
                    <a:pt x="271" y="209"/>
                    <a:pt x="271" y="209"/>
                  </a:cubicBezTo>
                  <a:cubicBezTo>
                    <a:pt x="271" y="209"/>
                    <a:pt x="259" y="222"/>
                    <a:pt x="237" y="226"/>
                  </a:cubicBezTo>
                  <a:cubicBezTo>
                    <a:pt x="219" y="230"/>
                    <a:pt x="198" y="234"/>
                    <a:pt x="179" y="231"/>
                  </a:cubicBezTo>
                  <a:cubicBezTo>
                    <a:pt x="161" y="228"/>
                    <a:pt x="144" y="221"/>
                    <a:pt x="144" y="221"/>
                  </a:cubicBezTo>
                  <a:cubicBezTo>
                    <a:pt x="144" y="221"/>
                    <a:pt x="115" y="232"/>
                    <a:pt x="85" y="228"/>
                  </a:cubicBezTo>
                  <a:cubicBezTo>
                    <a:pt x="36" y="221"/>
                    <a:pt x="0" y="189"/>
                    <a:pt x="7" y="156"/>
                  </a:cubicBezTo>
                  <a:cubicBezTo>
                    <a:pt x="17" y="113"/>
                    <a:pt x="70" y="101"/>
                    <a:pt x="70" y="101"/>
                  </a:cubicBezTo>
                  <a:cubicBezTo>
                    <a:pt x="70" y="101"/>
                    <a:pt x="68" y="86"/>
                    <a:pt x="79" y="75"/>
                  </a:cubicBezTo>
                  <a:cubicBezTo>
                    <a:pt x="95" y="58"/>
                    <a:pt x="117" y="46"/>
                    <a:pt x="153" y="51"/>
                  </a:cubicBezTo>
                  <a:cubicBezTo>
                    <a:pt x="165" y="52"/>
                    <a:pt x="171" y="60"/>
                    <a:pt x="171" y="60"/>
                  </a:cubicBezTo>
                  <a:cubicBezTo>
                    <a:pt x="171" y="60"/>
                    <a:pt x="169" y="26"/>
                    <a:pt x="211" y="14"/>
                  </a:cubicBezTo>
                  <a:cubicBezTo>
                    <a:pt x="255" y="0"/>
                    <a:pt x="286" y="2"/>
                    <a:pt x="307" y="6"/>
                  </a:cubicBezTo>
                  <a:cubicBezTo>
                    <a:pt x="346" y="12"/>
                    <a:pt x="371" y="25"/>
                    <a:pt x="377" y="44"/>
                  </a:cubicBezTo>
                  <a:cubicBezTo>
                    <a:pt x="381" y="57"/>
                    <a:pt x="375" y="68"/>
                    <a:pt x="375" y="68"/>
                  </a:cubicBezTo>
                  <a:close/>
                </a:path>
              </a:pathLst>
            </a:custGeom>
            <a:solidFill>
              <a:srgbClr val="FFFFFF"/>
            </a:solidFill>
            <a:ln w="19050">
              <a:solidFill>
                <a:srgbClr val="666666"/>
              </a:solidFill>
              <a:round/>
              <a:headEnd/>
              <a:tailEnd/>
            </a:ln>
          </p:spPr>
          <p:txBody>
            <a:bodyPr anchor="ctr"/>
            <a:lstStyle/>
            <a:p>
              <a:pPr algn="ctr" defTabSz="1088776">
                <a:defRPr/>
              </a:pPr>
              <a:br>
                <a:rPr lang="en-US" sz="500" b="1" kern="0" dirty="0">
                  <a:solidFill>
                    <a:srgbClr val="000000"/>
                  </a:solidFill>
                  <a:latin typeface="Arial"/>
                  <a:ea typeface="Arial Unicode MS" pitchFamily="34" charset="-128"/>
                  <a:cs typeface="Arial"/>
                </a:rPr>
              </a:br>
              <a:r>
                <a:rPr lang="en-US" sz="600" kern="0" dirty="0">
                  <a:solidFill>
                    <a:srgbClr val="CCCCCC">
                      <a:lumMod val="50000"/>
                    </a:srgbClr>
                  </a:solidFill>
                  <a:latin typeface="Arial"/>
                  <a:ea typeface="Arial Unicode MS" pitchFamily="34" charset="-128"/>
                  <a:cs typeface="Arial"/>
                </a:rPr>
                <a:t>Non SAP </a:t>
              </a:r>
              <a:br>
                <a:rPr lang="en-US" sz="600" kern="0" dirty="0">
                  <a:solidFill>
                    <a:srgbClr val="CCCCCC">
                      <a:lumMod val="50000"/>
                    </a:srgbClr>
                  </a:solidFill>
                  <a:latin typeface="Arial"/>
                  <a:ea typeface="Arial Unicode MS" pitchFamily="34" charset="-128"/>
                  <a:cs typeface="Arial"/>
                </a:rPr>
              </a:br>
              <a:r>
                <a:rPr lang="en-US" sz="600" kern="0" dirty="0">
                  <a:solidFill>
                    <a:srgbClr val="CCCCCC">
                      <a:lumMod val="50000"/>
                    </a:srgbClr>
                  </a:solidFill>
                  <a:latin typeface="Arial"/>
                  <a:ea typeface="Arial Unicode MS" pitchFamily="34" charset="-128"/>
                  <a:cs typeface="Arial"/>
                </a:rPr>
                <a:t>Cloud Apps</a:t>
              </a:r>
            </a:p>
          </p:txBody>
        </p:sp>
        <p:sp>
          <p:nvSpPr>
            <p:cNvPr id="252" name="Rectangle 251">
              <a:extLst>
                <a:ext uri="{FF2B5EF4-FFF2-40B4-BE49-F238E27FC236}">
                  <a16:creationId xmlns:a16="http://schemas.microsoft.com/office/drawing/2014/main" id="{E737979E-8B9D-414C-9FC0-88360BA18901}"/>
                </a:ext>
              </a:extLst>
            </p:cNvPr>
            <p:cNvSpPr/>
            <p:nvPr/>
          </p:nvSpPr>
          <p:spPr bwMode="gray">
            <a:xfrm>
              <a:off x="2744893" y="2473650"/>
              <a:ext cx="915352" cy="189453"/>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Cloud2Cloud</a:t>
              </a:r>
            </a:p>
          </p:txBody>
        </p:sp>
        <p:sp>
          <p:nvSpPr>
            <p:cNvPr id="253" name="TextBox 45">
              <a:extLst>
                <a:ext uri="{FF2B5EF4-FFF2-40B4-BE49-F238E27FC236}">
                  <a16:creationId xmlns:a16="http://schemas.microsoft.com/office/drawing/2014/main" id="{7C0A3F3D-4651-4E5F-8CAA-AB578849C128}"/>
                </a:ext>
              </a:extLst>
            </p:cNvPr>
            <p:cNvSpPr txBox="1">
              <a:spLocks noChangeArrowheads="1"/>
            </p:cNvSpPr>
            <p:nvPr/>
          </p:nvSpPr>
          <p:spPr bwMode="auto">
            <a:xfrm>
              <a:off x="489636" y="2114177"/>
              <a:ext cx="653682" cy="288147"/>
            </a:xfrm>
            <a:prstGeom prst="rect">
              <a:avLst/>
            </a:prstGeom>
            <a:noFill/>
            <a:ln w="9525">
              <a:noFill/>
              <a:miter lim="800000"/>
              <a:headEnd/>
              <a:tailEnd/>
            </a:ln>
          </p:spPr>
          <p:txBody>
            <a:bodyPr wrap="square" lIns="36000" tIns="36000" rIns="36000" bIns="36000">
              <a:spAutoFit/>
            </a:bodyPr>
            <a:lstStyle/>
            <a:p>
              <a:pPr algn="ctr" defTabSz="1088776">
                <a:buClr>
                  <a:srgbClr val="F0AB00"/>
                </a:buClr>
                <a:buSzPct val="80000"/>
                <a:buFont typeface="Wingdings" pitchFamily="2" charset="2"/>
                <a:buNone/>
                <a:defRPr/>
              </a:pPr>
              <a:r>
                <a:rPr lang="en-US" sz="700" kern="0" dirty="0">
                  <a:solidFill>
                    <a:srgbClr val="000000"/>
                  </a:solidFill>
                  <a:latin typeface="Arial"/>
                  <a:cs typeface="Arial"/>
                </a:rPr>
                <a:t>User-Centric Applications</a:t>
              </a:r>
            </a:p>
          </p:txBody>
        </p:sp>
        <p:cxnSp>
          <p:nvCxnSpPr>
            <p:cNvPr id="254" name="Straight Arrow Connector 18">
              <a:extLst>
                <a:ext uri="{FF2B5EF4-FFF2-40B4-BE49-F238E27FC236}">
                  <a16:creationId xmlns:a16="http://schemas.microsoft.com/office/drawing/2014/main" id="{3FFBD3C4-6439-4B92-931D-AC355393F143}"/>
                </a:ext>
              </a:extLst>
            </p:cNvPr>
            <p:cNvCxnSpPr>
              <a:cxnSpLocks noChangeShapeType="1"/>
              <a:stCxn id="128" idx="1"/>
            </p:cNvCxnSpPr>
            <p:nvPr/>
          </p:nvCxnSpPr>
          <p:spPr bwMode="auto">
            <a:xfrm rot="10800000">
              <a:off x="2925135" y="3051267"/>
              <a:ext cx="620760" cy="177410"/>
            </a:xfrm>
            <a:prstGeom prst="bentConnector3">
              <a:avLst>
                <a:gd name="adj1" fmla="val 50000"/>
              </a:avLst>
            </a:prstGeom>
            <a:noFill/>
            <a:ln w="38100" algn="ctr">
              <a:solidFill>
                <a:srgbClr val="FFFFFF">
                  <a:lumMod val="50000"/>
                </a:srgbClr>
              </a:solidFill>
              <a:round/>
              <a:headEnd type="triangle" w="med" len="med"/>
              <a:tailEnd type="triangle" w="med" len="med"/>
            </a:ln>
          </p:spPr>
        </p:cxnSp>
        <p:cxnSp>
          <p:nvCxnSpPr>
            <p:cNvPr id="255" name="Straight Arrow Connector 18">
              <a:extLst>
                <a:ext uri="{FF2B5EF4-FFF2-40B4-BE49-F238E27FC236}">
                  <a16:creationId xmlns:a16="http://schemas.microsoft.com/office/drawing/2014/main" id="{05C044B0-2D9C-4956-A643-AB3CDD93345F}"/>
                </a:ext>
              </a:extLst>
            </p:cNvPr>
            <p:cNvCxnSpPr>
              <a:cxnSpLocks noChangeShapeType="1"/>
            </p:cNvCxnSpPr>
            <p:nvPr/>
          </p:nvCxnSpPr>
          <p:spPr bwMode="auto">
            <a:xfrm>
              <a:off x="4207579" y="3396396"/>
              <a:ext cx="0" cy="498990"/>
            </a:xfrm>
            <a:prstGeom prst="straightConnector1">
              <a:avLst/>
            </a:prstGeom>
            <a:noFill/>
            <a:ln w="38100" algn="ctr">
              <a:solidFill>
                <a:srgbClr val="FFFFFF">
                  <a:lumMod val="50000"/>
                </a:srgbClr>
              </a:solidFill>
              <a:round/>
              <a:headEnd type="triangle" w="med" len="med"/>
              <a:tailEnd type="triangle" w="med" len="med"/>
            </a:ln>
          </p:spPr>
        </p:cxnSp>
        <p:sp>
          <p:nvSpPr>
            <p:cNvPr id="256" name="Rectangle 255">
              <a:extLst>
                <a:ext uri="{FF2B5EF4-FFF2-40B4-BE49-F238E27FC236}">
                  <a16:creationId xmlns:a16="http://schemas.microsoft.com/office/drawing/2014/main" id="{230C6B84-E3D3-4889-BF89-DCDC49BB8362}"/>
                </a:ext>
              </a:extLst>
            </p:cNvPr>
            <p:cNvSpPr/>
            <p:nvPr/>
          </p:nvSpPr>
          <p:spPr>
            <a:xfrm>
              <a:off x="1930338"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lIns="36000" r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Business Suite</a:t>
              </a:r>
            </a:p>
          </p:txBody>
        </p:sp>
        <p:sp>
          <p:nvSpPr>
            <p:cNvPr id="257" name="Rectangle 256">
              <a:extLst>
                <a:ext uri="{FF2B5EF4-FFF2-40B4-BE49-F238E27FC236}">
                  <a16:creationId xmlns:a16="http://schemas.microsoft.com/office/drawing/2014/main" id="{12024689-79BD-4A47-97D2-5C77564A99A1}"/>
                </a:ext>
              </a:extLst>
            </p:cNvPr>
            <p:cNvSpPr/>
            <p:nvPr/>
          </p:nvSpPr>
          <p:spPr>
            <a:xfrm>
              <a:off x="2812878"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sp>
          <p:nvSpPr>
            <p:cNvPr id="258" name="Rectangle 257">
              <a:extLst>
                <a:ext uri="{FF2B5EF4-FFF2-40B4-BE49-F238E27FC236}">
                  <a16:creationId xmlns:a16="http://schemas.microsoft.com/office/drawing/2014/main" id="{46CBE3A9-FF34-4689-A504-C1435598F34B}"/>
                </a:ext>
              </a:extLst>
            </p:cNvPr>
            <p:cNvSpPr/>
            <p:nvPr/>
          </p:nvSpPr>
          <p:spPr>
            <a:xfrm>
              <a:off x="3849345"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Non</a:t>
              </a:r>
              <a:b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b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SAP</a:t>
              </a:r>
            </a:p>
          </p:txBody>
        </p:sp>
        <p:sp>
          <p:nvSpPr>
            <p:cNvPr id="259" name="Oval 258">
              <a:extLst>
                <a:ext uri="{FF2B5EF4-FFF2-40B4-BE49-F238E27FC236}">
                  <a16:creationId xmlns:a16="http://schemas.microsoft.com/office/drawing/2014/main" id="{FBC69BC2-996D-4269-8628-5607A76BE0DF}"/>
                </a:ext>
              </a:extLst>
            </p:cNvPr>
            <p:cNvSpPr/>
            <p:nvPr/>
          </p:nvSpPr>
          <p:spPr bwMode="gray">
            <a:xfrm rot="16200000">
              <a:off x="654790" y="4144037"/>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60" name="Oval 259">
              <a:extLst>
                <a:ext uri="{FF2B5EF4-FFF2-40B4-BE49-F238E27FC236}">
                  <a16:creationId xmlns:a16="http://schemas.microsoft.com/office/drawing/2014/main" id="{94F713FA-3EA0-49D7-B176-46BFA1DDE726}"/>
                </a:ext>
              </a:extLst>
            </p:cNvPr>
            <p:cNvSpPr/>
            <p:nvPr/>
          </p:nvSpPr>
          <p:spPr bwMode="gray">
            <a:xfrm rot="16200000">
              <a:off x="5344039" y="3644253"/>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61" name="Oval 260">
              <a:extLst>
                <a:ext uri="{FF2B5EF4-FFF2-40B4-BE49-F238E27FC236}">
                  <a16:creationId xmlns:a16="http://schemas.microsoft.com/office/drawing/2014/main" id="{8F63189C-7A8D-4F8D-A770-773E500D287F}"/>
                </a:ext>
              </a:extLst>
            </p:cNvPr>
            <p:cNvSpPr/>
            <p:nvPr/>
          </p:nvSpPr>
          <p:spPr bwMode="gray">
            <a:xfrm rot="16200000">
              <a:off x="5344039" y="3197900"/>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62" name="Oval 261">
              <a:extLst>
                <a:ext uri="{FF2B5EF4-FFF2-40B4-BE49-F238E27FC236}">
                  <a16:creationId xmlns:a16="http://schemas.microsoft.com/office/drawing/2014/main" id="{50D795EB-50C7-48C0-9597-25DFF2CAB606}"/>
                </a:ext>
              </a:extLst>
            </p:cNvPr>
            <p:cNvSpPr/>
            <p:nvPr/>
          </p:nvSpPr>
          <p:spPr bwMode="gray">
            <a:xfrm rot="16200000">
              <a:off x="5344039" y="2751546"/>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63" name="Oval 262">
              <a:extLst>
                <a:ext uri="{FF2B5EF4-FFF2-40B4-BE49-F238E27FC236}">
                  <a16:creationId xmlns:a16="http://schemas.microsoft.com/office/drawing/2014/main" id="{38A6BC40-CF2E-454D-966E-B959F22D6C3A}"/>
                </a:ext>
              </a:extLst>
            </p:cNvPr>
            <p:cNvSpPr/>
            <p:nvPr/>
          </p:nvSpPr>
          <p:spPr bwMode="gray">
            <a:xfrm rot="16200000">
              <a:off x="5344039" y="4090608"/>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64" name="TextBox 263">
              <a:extLst>
                <a:ext uri="{FF2B5EF4-FFF2-40B4-BE49-F238E27FC236}">
                  <a16:creationId xmlns:a16="http://schemas.microsoft.com/office/drawing/2014/main" id="{BC78042F-EF23-42FB-B742-159B5C569C70}"/>
                </a:ext>
              </a:extLst>
            </p:cNvPr>
            <p:cNvSpPr txBox="1"/>
            <p:nvPr/>
          </p:nvSpPr>
          <p:spPr>
            <a:xfrm>
              <a:off x="2658527" y="2565585"/>
              <a:ext cx="509440" cy="276291"/>
            </a:xfrm>
            <a:prstGeom prst="rect">
              <a:avLst/>
            </a:prstGeom>
            <a:noFill/>
          </p:spPr>
          <p:txBody>
            <a:bodyPr wrap="square" rtlCol="0">
              <a:spAutoFit/>
            </a:bodyPr>
            <a:lstStyle/>
            <a:p>
              <a:pPr defTabSz="1088776"/>
              <a:r>
                <a:rPr lang="en-US" sz="1200" dirty="0">
                  <a:solidFill>
                    <a:srgbClr val="000000"/>
                  </a:solidFill>
                  <a:latin typeface="Arial" panose="020B0604020202020204" pitchFamily="34" charset="0"/>
                  <a:cs typeface="Arial" panose="020B0604020202020204" pitchFamily="34" charset="0"/>
                </a:rPr>
                <a:t>…</a:t>
              </a:r>
            </a:p>
          </p:txBody>
        </p:sp>
        <p:sp>
          <p:nvSpPr>
            <p:cNvPr id="265" name="TextBox 264">
              <a:extLst>
                <a:ext uri="{FF2B5EF4-FFF2-40B4-BE49-F238E27FC236}">
                  <a16:creationId xmlns:a16="http://schemas.microsoft.com/office/drawing/2014/main" id="{23DFAAAD-BB38-47A4-9FE0-3F300AD7D98B}"/>
                </a:ext>
              </a:extLst>
            </p:cNvPr>
            <p:cNvSpPr txBox="1"/>
            <p:nvPr/>
          </p:nvSpPr>
          <p:spPr>
            <a:xfrm>
              <a:off x="2225278" y="2747039"/>
              <a:ext cx="655254" cy="199544"/>
            </a:xfrm>
            <a:prstGeom prst="rect">
              <a:avLst/>
            </a:prstGeom>
            <a:noFill/>
          </p:spPr>
          <p:txBody>
            <a:bodyPr wrap="square" rtlCol="0">
              <a:spAutoFit/>
            </a:bodyPr>
            <a:lstStyle/>
            <a:p>
              <a:pPr defTabSz="1088776"/>
              <a:r>
                <a:rPr lang="en-US" sz="700" dirty="0">
                  <a:solidFill>
                    <a:srgbClr val="000000">
                      <a:lumMod val="65000"/>
                      <a:lumOff val="35000"/>
                    </a:srgbClr>
                  </a:solidFill>
                  <a:latin typeface="Arial" panose="020B0604020202020204" pitchFamily="34" charset="0"/>
                  <a:cs typeface="Arial" panose="020B0604020202020204" pitchFamily="34" charset="0"/>
                </a:rPr>
                <a:t>C/4 HANA</a:t>
              </a:r>
            </a:p>
          </p:txBody>
        </p:sp>
        <p:pic>
          <p:nvPicPr>
            <p:cNvPr id="266" name="Picture 265">
              <a:extLst>
                <a:ext uri="{FF2B5EF4-FFF2-40B4-BE49-F238E27FC236}">
                  <a16:creationId xmlns:a16="http://schemas.microsoft.com/office/drawing/2014/main" id="{F01A8134-5714-4E73-87C2-588E6930CFFD}"/>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2853628" y="4350900"/>
              <a:ext cx="441765" cy="81004"/>
            </a:xfrm>
            <a:prstGeom prst="rect">
              <a:avLst/>
            </a:prstGeom>
            <a:solidFill>
              <a:srgbClr val="FFFFFF"/>
            </a:solidFill>
            <a:ln>
              <a:solidFill>
                <a:srgbClr val="FFFFFF"/>
              </a:solidFill>
            </a:ln>
          </p:spPr>
        </p:pic>
        <p:pic>
          <p:nvPicPr>
            <p:cNvPr id="267" name="Picture 266">
              <a:extLst>
                <a:ext uri="{FF2B5EF4-FFF2-40B4-BE49-F238E27FC236}">
                  <a16:creationId xmlns:a16="http://schemas.microsoft.com/office/drawing/2014/main" id="{778ACCCA-EE34-4DF7-BEBC-FA026B407552}"/>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1962709" y="3010787"/>
              <a:ext cx="441765" cy="81004"/>
            </a:xfrm>
            <a:prstGeom prst="rect">
              <a:avLst/>
            </a:prstGeom>
            <a:solidFill>
              <a:srgbClr val="FFFFFF"/>
            </a:solidFill>
            <a:ln>
              <a:solidFill>
                <a:srgbClr val="FFFFFF"/>
              </a:solidFill>
            </a:ln>
          </p:spPr>
        </p:pic>
        <p:pic>
          <p:nvPicPr>
            <p:cNvPr id="268" name="Picture 267" descr="SAP_grad_R_pref.png">
              <a:extLst>
                <a:ext uri="{FF2B5EF4-FFF2-40B4-BE49-F238E27FC236}">
                  <a16:creationId xmlns:a16="http://schemas.microsoft.com/office/drawing/2014/main" id="{5FB7C08A-C350-4964-8274-3D47D5B6AEB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08366" y="3941916"/>
              <a:ext cx="444929" cy="239248"/>
            </a:xfrm>
            <a:prstGeom prst="rect">
              <a:avLst/>
            </a:prstGeom>
            <a:noFill/>
            <a:ln>
              <a:noFill/>
            </a:ln>
          </p:spPr>
        </p:pic>
        <p:pic>
          <p:nvPicPr>
            <p:cNvPr id="269" name="Picture 268" descr="SAP_grad_R_pref.png">
              <a:extLst>
                <a:ext uri="{FF2B5EF4-FFF2-40B4-BE49-F238E27FC236}">
                  <a16:creationId xmlns:a16="http://schemas.microsoft.com/office/drawing/2014/main" id="{CA7E9BA1-E5A7-43C3-AB2D-461F7339088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92164" y="2170050"/>
              <a:ext cx="444929" cy="239248"/>
            </a:xfrm>
            <a:prstGeom prst="rect">
              <a:avLst/>
            </a:prstGeom>
            <a:noFill/>
            <a:ln>
              <a:noFill/>
            </a:ln>
          </p:spPr>
        </p:pic>
        <p:sp>
          <p:nvSpPr>
            <p:cNvPr id="270" name="Rectangle 269">
              <a:extLst>
                <a:ext uri="{FF2B5EF4-FFF2-40B4-BE49-F238E27FC236}">
                  <a16:creationId xmlns:a16="http://schemas.microsoft.com/office/drawing/2014/main" id="{D05C99C8-2804-4E64-9931-D4CBF8E8FB69}"/>
                </a:ext>
              </a:extLst>
            </p:cNvPr>
            <p:cNvSpPr/>
            <p:nvPr/>
          </p:nvSpPr>
          <p:spPr bwMode="gray">
            <a:xfrm>
              <a:off x="2672338"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User Integration</a:t>
              </a:r>
            </a:p>
          </p:txBody>
        </p:sp>
        <p:sp>
          <p:nvSpPr>
            <p:cNvPr id="271" name="Rectangle 270">
              <a:extLst>
                <a:ext uri="{FF2B5EF4-FFF2-40B4-BE49-F238E27FC236}">
                  <a16:creationId xmlns:a16="http://schemas.microsoft.com/office/drawing/2014/main" id="{BC4B262F-E04B-45AD-A78E-D7A85740E53D}"/>
                </a:ext>
              </a:extLst>
            </p:cNvPr>
            <p:cNvSpPr/>
            <p:nvPr/>
          </p:nvSpPr>
          <p:spPr bwMode="gray">
            <a:xfrm>
              <a:off x="1580023"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Data </a:t>
              </a:r>
              <a:br>
                <a:rPr lang="en-US" sz="1200" kern="0" dirty="0">
                  <a:solidFill>
                    <a:srgbClr val="FFFFFF"/>
                  </a:solidFill>
                  <a:latin typeface="Arial" panose="020B0604020202020204" pitchFamily="34" charset="0"/>
                  <a:cs typeface="Arial" panose="020B0604020202020204" pitchFamily="34" charset="0"/>
                </a:rPr>
              </a:br>
              <a:r>
                <a:rPr lang="en-US" sz="1200" kern="0" dirty="0">
                  <a:solidFill>
                    <a:srgbClr val="FFFFFF"/>
                  </a:solidFill>
                  <a:latin typeface="Arial" panose="020B0604020202020204" pitchFamily="34" charset="0"/>
                  <a:cs typeface="Arial" panose="020B0604020202020204" pitchFamily="34" charset="0"/>
                </a:rPr>
                <a:t>Integration</a:t>
              </a:r>
            </a:p>
          </p:txBody>
        </p:sp>
        <p:sp>
          <p:nvSpPr>
            <p:cNvPr id="272" name="Rectangle 271">
              <a:extLst>
                <a:ext uri="{FF2B5EF4-FFF2-40B4-BE49-F238E27FC236}">
                  <a16:creationId xmlns:a16="http://schemas.microsoft.com/office/drawing/2014/main" id="{F1956738-9CC9-46D5-BC83-6370DD71ABAB}"/>
                </a:ext>
              </a:extLst>
            </p:cNvPr>
            <p:cNvSpPr/>
            <p:nvPr/>
          </p:nvSpPr>
          <p:spPr bwMode="gray">
            <a:xfrm>
              <a:off x="3764653" y="5233801"/>
              <a:ext cx="971025" cy="633722"/>
            </a:xfrm>
            <a:prstGeom prst="rect">
              <a:avLst/>
            </a:prstGeom>
            <a:solidFill>
              <a:srgbClr val="E35500"/>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Thing</a:t>
              </a:r>
              <a:br>
                <a:rPr lang="en-US" sz="1200" kern="0" dirty="0">
                  <a:solidFill>
                    <a:srgbClr val="FFFFFF"/>
                  </a:solidFill>
                  <a:latin typeface="Arial" panose="020B0604020202020204" pitchFamily="34" charset="0"/>
                  <a:cs typeface="Arial" panose="020B0604020202020204" pitchFamily="34" charset="0"/>
                </a:rPr>
              </a:br>
              <a:r>
                <a:rPr lang="en-US" sz="1200" kern="0" dirty="0">
                  <a:solidFill>
                    <a:srgbClr val="FFFFFF"/>
                  </a:solidFill>
                  <a:latin typeface="Arial" panose="020B0604020202020204" pitchFamily="34" charset="0"/>
                  <a:cs typeface="Arial" panose="020B0604020202020204" pitchFamily="34" charset="0"/>
                </a:rPr>
                <a:t>Integration</a:t>
              </a:r>
            </a:p>
          </p:txBody>
        </p:sp>
        <p:sp>
          <p:nvSpPr>
            <p:cNvPr id="273" name="Rectangle 272">
              <a:extLst>
                <a:ext uri="{FF2B5EF4-FFF2-40B4-BE49-F238E27FC236}">
                  <a16:creationId xmlns:a16="http://schemas.microsoft.com/office/drawing/2014/main" id="{CA47025E-2C82-4407-88CC-FDF3C8E99A92}"/>
                </a:ext>
              </a:extLst>
            </p:cNvPr>
            <p:cNvSpPr/>
            <p:nvPr/>
          </p:nvSpPr>
          <p:spPr bwMode="gray">
            <a:xfrm>
              <a:off x="4856967"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Cross Use Cases</a:t>
              </a:r>
            </a:p>
          </p:txBody>
        </p:sp>
        <p:cxnSp>
          <p:nvCxnSpPr>
            <p:cNvPr id="274" name="Straight Arrow Connector 18">
              <a:extLst>
                <a:ext uri="{FF2B5EF4-FFF2-40B4-BE49-F238E27FC236}">
                  <a16:creationId xmlns:a16="http://schemas.microsoft.com/office/drawing/2014/main" id="{C77840F6-2F68-4B00-A731-00F3CFC6A956}"/>
                </a:ext>
              </a:extLst>
            </p:cNvPr>
            <p:cNvCxnSpPr>
              <a:cxnSpLocks noChangeShapeType="1"/>
            </p:cNvCxnSpPr>
            <p:nvPr/>
          </p:nvCxnSpPr>
          <p:spPr bwMode="auto">
            <a:xfrm>
              <a:off x="2330486" y="3395683"/>
              <a:ext cx="0" cy="492543"/>
            </a:xfrm>
            <a:prstGeom prst="straightConnector1">
              <a:avLst/>
            </a:prstGeom>
            <a:noFill/>
            <a:ln w="38100" algn="ctr">
              <a:solidFill>
                <a:srgbClr val="FFFFFF">
                  <a:lumMod val="50000"/>
                </a:srgbClr>
              </a:solidFill>
              <a:round/>
              <a:headEnd type="triangle" w="med" len="med"/>
              <a:tailEnd type="triangle" w="med" len="med"/>
            </a:ln>
          </p:spPr>
        </p:cxnSp>
        <p:cxnSp>
          <p:nvCxnSpPr>
            <p:cNvPr id="275" name="Straight Arrow Connector 18">
              <a:extLst>
                <a:ext uri="{FF2B5EF4-FFF2-40B4-BE49-F238E27FC236}">
                  <a16:creationId xmlns:a16="http://schemas.microsoft.com/office/drawing/2014/main" id="{DBB84E67-23F4-4E41-87DD-395B8D53ECAC}"/>
                </a:ext>
              </a:extLst>
            </p:cNvPr>
            <p:cNvCxnSpPr>
              <a:cxnSpLocks noChangeShapeType="1"/>
            </p:cNvCxnSpPr>
            <p:nvPr/>
          </p:nvCxnSpPr>
          <p:spPr bwMode="auto">
            <a:xfrm flipH="1">
              <a:off x="2892385" y="2810396"/>
              <a:ext cx="767860" cy="0"/>
            </a:xfrm>
            <a:prstGeom prst="straightConnector1">
              <a:avLst/>
            </a:prstGeom>
            <a:noFill/>
            <a:ln w="38100" algn="ctr">
              <a:solidFill>
                <a:srgbClr val="FFFFFF">
                  <a:lumMod val="50000"/>
                </a:srgbClr>
              </a:solidFill>
              <a:round/>
              <a:headEnd type="triangle" w="med" len="med"/>
              <a:tailEnd type="triangle" w="med" len="med"/>
            </a:ln>
          </p:spPr>
        </p:cxnSp>
        <p:sp>
          <p:nvSpPr>
            <p:cNvPr id="276" name="Rectangle 275">
              <a:extLst>
                <a:ext uri="{FF2B5EF4-FFF2-40B4-BE49-F238E27FC236}">
                  <a16:creationId xmlns:a16="http://schemas.microsoft.com/office/drawing/2014/main" id="{F1209E9A-BB11-4F21-A2E1-00C78EEB26CA}"/>
                </a:ext>
              </a:extLst>
            </p:cNvPr>
            <p:cNvSpPr/>
            <p:nvPr/>
          </p:nvSpPr>
          <p:spPr bwMode="gray">
            <a:xfrm>
              <a:off x="487708"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Process Integration</a:t>
              </a:r>
            </a:p>
          </p:txBody>
        </p:sp>
        <p:grpSp>
          <p:nvGrpSpPr>
            <p:cNvPr id="277" name="Group 276">
              <a:extLst>
                <a:ext uri="{FF2B5EF4-FFF2-40B4-BE49-F238E27FC236}">
                  <a16:creationId xmlns:a16="http://schemas.microsoft.com/office/drawing/2014/main" id="{2889A70B-1CC1-4B09-817C-D7261E72CA72}"/>
                </a:ext>
              </a:extLst>
            </p:cNvPr>
            <p:cNvGrpSpPr/>
            <p:nvPr/>
          </p:nvGrpSpPr>
          <p:grpSpPr>
            <a:xfrm>
              <a:off x="487708" y="2472384"/>
              <a:ext cx="4093471" cy="3392842"/>
              <a:chOff x="487708" y="2472384"/>
              <a:chExt cx="4093471" cy="3392842"/>
            </a:xfrm>
          </p:grpSpPr>
          <p:grpSp>
            <p:nvGrpSpPr>
              <p:cNvPr id="286" name="Group 285">
                <a:extLst>
                  <a:ext uri="{FF2B5EF4-FFF2-40B4-BE49-F238E27FC236}">
                    <a16:creationId xmlns:a16="http://schemas.microsoft.com/office/drawing/2014/main" id="{62B36930-FE6D-41BF-859A-EC7EFAE7418B}"/>
                  </a:ext>
                </a:extLst>
              </p:cNvPr>
              <p:cNvGrpSpPr/>
              <p:nvPr/>
            </p:nvGrpSpPr>
            <p:grpSpPr>
              <a:xfrm>
                <a:off x="2332199" y="2472384"/>
                <a:ext cx="2248980" cy="1423002"/>
                <a:chOff x="2332199" y="2472384"/>
                <a:chExt cx="2248980" cy="1423002"/>
              </a:xfrm>
            </p:grpSpPr>
            <p:sp>
              <p:nvSpPr>
                <p:cNvPr id="288" name="Rectangle 287">
                  <a:extLst>
                    <a:ext uri="{FF2B5EF4-FFF2-40B4-BE49-F238E27FC236}">
                      <a16:creationId xmlns:a16="http://schemas.microsoft.com/office/drawing/2014/main" id="{DA2B38FD-27FA-48C8-A051-89CD5079A408}"/>
                    </a:ext>
                  </a:extLst>
                </p:cNvPr>
                <p:cNvSpPr/>
                <p:nvPr/>
              </p:nvSpPr>
              <p:spPr bwMode="gray">
                <a:xfrm>
                  <a:off x="2746740" y="2472384"/>
                  <a:ext cx="915352" cy="189453"/>
                </a:xfrm>
                <a:prstGeom prst="rect">
                  <a:avLst/>
                </a:prstGeom>
                <a:solidFill>
                  <a:schemeClr val="bg1">
                    <a:lumMod val="50000"/>
                  </a:scheme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Cloud2Cloud</a:t>
                  </a:r>
                </a:p>
              </p:txBody>
            </p:sp>
            <p:sp>
              <p:nvSpPr>
                <p:cNvPr id="289" name="Rectangle 288">
                  <a:extLst>
                    <a:ext uri="{FF2B5EF4-FFF2-40B4-BE49-F238E27FC236}">
                      <a16:creationId xmlns:a16="http://schemas.microsoft.com/office/drawing/2014/main" id="{91ADD366-CF47-48CC-AEB0-D75ABAF0AF2B}"/>
                    </a:ext>
                  </a:extLst>
                </p:cNvPr>
                <p:cNvSpPr/>
                <p:nvPr/>
              </p:nvSpPr>
              <p:spPr bwMode="gray">
                <a:xfrm>
                  <a:off x="2403813" y="3517769"/>
                  <a:ext cx="1127818" cy="221018"/>
                </a:xfrm>
                <a:prstGeom prst="rect">
                  <a:avLst/>
                </a:prstGeom>
                <a:solidFill>
                  <a:schemeClr val="bg1">
                    <a:lumMod val="50000"/>
                  </a:scheme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OnPremise2Cloud</a:t>
                  </a:r>
                </a:p>
              </p:txBody>
            </p:sp>
            <p:sp>
              <p:nvSpPr>
                <p:cNvPr id="290" name="Rectangle 289">
                  <a:extLst>
                    <a:ext uri="{FF2B5EF4-FFF2-40B4-BE49-F238E27FC236}">
                      <a16:creationId xmlns:a16="http://schemas.microsoft.com/office/drawing/2014/main" id="{338CA67D-AC57-4BF1-A3D8-0A0B7E12D7C6}"/>
                    </a:ext>
                  </a:extLst>
                </p:cNvPr>
                <p:cNvSpPr/>
                <p:nvPr/>
              </p:nvSpPr>
              <p:spPr bwMode="gray">
                <a:xfrm>
                  <a:off x="3753035" y="3518387"/>
                  <a:ext cx="325094" cy="221848"/>
                </a:xfrm>
                <a:prstGeom prst="rect">
                  <a:avLst/>
                </a:prstGeom>
                <a:solidFill>
                  <a:schemeClr val="bg1">
                    <a:lumMod val="50000"/>
                  </a:scheme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B2B</a:t>
                  </a:r>
                </a:p>
              </p:txBody>
            </p:sp>
            <p:sp>
              <p:nvSpPr>
                <p:cNvPr id="291" name="Rectangle 290">
                  <a:extLst>
                    <a:ext uri="{FF2B5EF4-FFF2-40B4-BE49-F238E27FC236}">
                      <a16:creationId xmlns:a16="http://schemas.microsoft.com/office/drawing/2014/main" id="{CD88AD17-C89C-468B-892E-5F1D28AC5B3D}"/>
                    </a:ext>
                  </a:extLst>
                </p:cNvPr>
                <p:cNvSpPr/>
                <p:nvPr/>
              </p:nvSpPr>
              <p:spPr bwMode="gray">
                <a:xfrm>
                  <a:off x="4256085" y="3519297"/>
                  <a:ext cx="325094" cy="213496"/>
                </a:xfrm>
                <a:prstGeom prst="rect">
                  <a:avLst/>
                </a:prstGeom>
                <a:solidFill>
                  <a:schemeClr val="bg1">
                    <a:lumMod val="50000"/>
                  </a:scheme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B2G</a:t>
                  </a:r>
                </a:p>
              </p:txBody>
            </p:sp>
            <p:cxnSp>
              <p:nvCxnSpPr>
                <p:cNvPr id="292" name="Straight Arrow Connector 18">
                  <a:extLst>
                    <a:ext uri="{FF2B5EF4-FFF2-40B4-BE49-F238E27FC236}">
                      <a16:creationId xmlns:a16="http://schemas.microsoft.com/office/drawing/2014/main" id="{3CC1D05F-408D-4677-9661-772037E02195}"/>
                    </a:ext>
                  </a:extLst>
                </p:cNvPr>
                <p:cNvCxnSpPr>
                  <a:cxnSpLocks noChangeShapeType="1"/>
                </p:cNvCxnSpPr>
                <p:nvPr/>
              </p:nvCxnSpPr>
              <p:spPr bwMode="auto">
                <a:xfrm>
                  <a:off x="3690523" y="3396396"/>
                  <a:ext cx="0" cy="498990"/>
                </a:xfrm>
                <a:prstGeom prst="straightConnector1">
                  <a:avLst/>
                </a:prstGeom>
                <a:noFill/>
                <a:ln w="38100" algn="ctr">
                  <a:solidFill>
                    <a:schemeClr val="bg1">
                      <a:lumMod val="50000"/>
                    </a:schemeClr>
                  </a:solidFill>
                  <a:round/>
                  <a:headEnd type="triangle" w="med" len="med"/>
                  <a:tailEnd type="triangle" w="med" len="med"/>
                </a:ln>
              </p:spPr>
            </p:cxnSp>
            <p:cxnSp>
              <p:nvCxnSpPr>
                <p:cNvPr id="293" name="Straight Arrow Connector 18">
                  <a:extLst>
                    <a:ext uri="{FF2B5EF4-FFF2-40B4-BE49-F238E27FC236}">
                      <a16:creationId xmlns:a16="http://schemas.microsoft.com/office/drawing/2014/main" id="{013CAC90-3F1F-427A-B3E7-31DDE4D1896B}"/>
                    </a:ext>
                  </a:extLst>
                </p:cNvPr>
                <p:cNvCxnSpPr>
                  <a:cxnSpLocks noChangeShapeType="1"/>
                </p:cNvCxnSpPr>
                <p:nvPr/>
              </p:nvCxnSpPr>
              <p:spPr bwMode="auto">
                <a:xfrm>
                  <a:off x="4206378" y="3396396"/>
                  <a:ext cx="0" cy="498990"/>
                </a:xfrm>
                <a:prstGeom prst="straightConnector1">
                  <a:avLst/>
                </a:prstGeom>
                <a:noFill/>
                <a:ln w="38100" algn="ctr">
                  <a:solidFill>
                    <a:schemeClr val="bg1">
                      <a:lumMod val="50000"/>
                    </a:schemeClr>
                  </a:solidFill>
                  <a:round/>
                  <a:headEnd type="triangle" w="med" len="med"/>
                  <a:tailEnd type="triangle" w="med" len="med"/>
                </a:ln>
              </p:spPr>
            </p:cxnSp>
            <p:cxnSp>
              <p:nvCxnSpPr>
                <p:cNvPr id="294" name="Straight Arrow Connector 18">
                  <a:extLst>
                    <a:ext uri="{FF2B5EF4-FFF2-40B4-BE49-F238E27FC236}">
                      <a16:creationId xmlns:a16="http://schemas.microsoft.com/office/drawing/2014/main" id="{40667409-9363-426A-80E0-4EBBBED6B318}"/>
                    </a:ext>
                  </a:extLst>
                </p:cNvPr>
                <p:cNvCxnSpPr>
                  <a:cxnSpLocks noChangeShapeType="1"/>
                </p:cNvCxnSpPr>
                <p:nvPr/>
              </p:nvCxnSpPr>
              <p:spPr bwMode="auto">
                <a:xfrm rot="10800000">
                  <a:off x="2925369" y="3055063"/>
                  <a:ext cx="620760" cy="177410"/>
                </a:xfrm>
                <a:prstGeom prst="bentConnector3">
                  <a:avLst>
                    <a:gd name="adj1" fmla="val 50000"/>
                  </a:avLst>
                </a:prstGeom>
                <a:noFill/>
                <a:ln w="38100" algn="ctr">
                  <a:solidFill>
                    <a:schemeClr val="bg1">
                      <a:lumMod val="50000"/>
                    </a:schemeClr>
                  </a:solidFill>
                  <a:round/>
                  <a:headEnd type="triangle" w="med" len="med"/>
                  <a:tailEnd type="triangle" w="med" len="med"/>
                </a:ln>
              </p:spPr>
            </p:cxnSp>
            <p:cxnSp>
              <p:nvCxnSpPr>
                <p:cNvPr id="295" name="Straight Arrow Connector 18">
                  <a:extLst>
                    <a:ext uri="{FF2B5EF4-FFF2-40B4-BE49-F238E27FC236}">
                      <a16:creationId xmlns:a16="http://schemas.microsoft.com/office/drawing/2014/main" id="{6BEF4C2E-3168-419C-A25D-B0AE94C29E20}"/>
                    </a:ext>
                  </a:extLst>
                </p:cNvPr>
                <p:cNvCxnSpPr>
                  <a:cxnSpLocks noChangeShapeType="1"/>
                </p:cNvCxnSpPr>
                <p:nvPr/>
              </p:nvCxnSpPr>
              <p:spPr bwMode="auto">
                <a:xfrm>
                  <a:off x="2332199" y="3395683"/>
                  <a:ext cx="0" cy="492543"/>
                </a:xfrm>
                <a:prstGeom prst="straightConnector1">
                  <a:avLst/>
                </a:prstGeom>
                <a:noFill/>
                <a:ln w="38100" algn="ctr">
                  <a:solidFill>
                    <a:schemeClr val="bg1">
                      <a:lumMod val="50000"/>
                    </a:schemeClr>
                  </a:solidFill>
                  <a:round/>
                  <a:headEnd type="triangle" w="med" len="med"/>
                  <a:tailEnd type="triangle" w="med" len="med"/>
                </a:ln>
              </p:spPr>
            </p:cxnSp>
            <p:cxnSp>
              <p:nvCxnSpPr>
                <p:cNvPr id="296" name="Straight Arrow Connector 18">
                  <a:extLst>
                    <a:ext uri="{FF2B5EF4-FFF2-40B4-BE49-F238E27FC236}">
                      <a16:creationId xmlns:a16="http://schemas.microsoft.com/office/drawing/2014/main" id="{EE817E53-EF0B-4E0D-9997-4C6CA7DBAB64}"/>
                    </a:ext>
                  </a:extLst>
                </p:cNvPr>
                <p:cNvCxnSpPr>
                  <a:cxnSpLocks noChangeShapeType="1"/>
                </p:cNvCxnSpPr>
                <p:nvPr/>
              </p:nvCxnSpPr>
              <p:spPr bwMode="auto">
                <a:xfrm flipH="1">
                  <a:off x="2892385" y="2812340"/>
                  <a:ext cx="767860" cy="0"/>
                </a:xfrm>
                <a:prstGeom prst="straightConnector1">
                  <a:avLst/>
                </a:prstGeom>
                <a:noFill/>
                <a:ln w="38100" algn="ctr">
                  <a:solidFill>
                    <a:schemeClr val="bg1">
                      <a:lumMod val="50000"/>
                    </a:schemeClr>
                  </a:solidFill>
                  <a:round/>
                  <a:headEnd type="triangle" w="med" len="med"/>
                  <a:tailEnd type="triangle" w="med" len="med"/>
                </a:ln>
              </p:spPr>
            </p:cxnSp>
          </p:grpSp>
          <p:sp>
            <p:nvSpPr>
              <p:cNvPr id="287" name="Rectangle 286">
                <a:extLst>
                  <a:ext uri="{FF2B5EF4-FFF2-40B4-BE49-F238E27FC236}">
                    <a16:creationId xmlns:a16="http://schemas.microsoft.com/office/drawing/2014/main" id="{8FCB4B55-0D88-45E7-8123-7CB06FA7ED5C}"/>
                  </a:ext>
                </a:extLst>
              </p:cNvPr>
              <p:cNvSpPr/>
              <p:nvPr/>
            </p:nvSpPr>
            <p:spPr bwMode="gray">
              <a:xfrm>
                <a:off x="487708" y="5231504"/>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Process Integration</a:t>
                </a:r>
              </a:p>
            </p:txBody>
          </p:sp>
        </p:grpSp>
        <p:pic>
          <p:nvPicPr>
            <p:cNvPr id="278" name="Picture 277">
              <a:extLst>
                <a:ext uri="{FF2B5EF4-FFF2-40B4-BE49-F238E27FC236}">
                  <a16:creationId xmlns:a16="http://schemas.microsoft.com/office/drawing/2014/main" id="{A8DA21AC-79CC-472E-8CD8-D1D8D2E3BE5A}"/>
                </a:ext>
              </a:extLst>
            </p:cNvPr>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683798" y="3250506"/>
              <a:ext cx="277070" cy="277070"/>
            </a:xfrm>
            <a:prstGeom prst="rect">
              <a:avLst/>
            </a:prstGeom>
          </p:spPr>
        </p:pic>
        <p:pic>
          <p:nvPicPr>
            <p:cNvPr id="279" name="Picture 278">
              <a:extLst>
                <a:ext uri="{FF2B5EF4-FFF2-40B4-BE49-F238E27FC236}">
                  <a16:creationId xmlns:a16="http://schemas.microsoft.com/office/drawing/2014/main" id="{09FD6D67-3CD6-4F3F-A092-C72896ABD151}"/>
                </a:ext>
              </a:extLst>
            </p:cNvPr>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683798" y="2779368"/>
              <a:ext cx="296480" cy="296480"/>
            </a:xfrm>
            <a:prstGeom prst="rect">
              <a:avLst/>
            </a:prstGeom>
          </p:spPr>
        </p:pic>
        <p:pic>
          <p:nvPicPr>
            <p:cNvPr id="280" name="Picture 279">
              <a:extLst>
                <a:ext uri="{FF2B5EF4-FFF2-40B4-BE49-F238E27FC236}">
                  <a16:creationId xmlns:a16="http://schemas.microsoft.com/office/drawing/2014/main" id="{76D31626-F35C-4521-8239-0030E4E361B2}"/>
                </a:ext>
              </a:extLst>
            </p:cNvPr>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rot="5400000">
              <a:off x="686811" y="3712554"/>
              <a:ext cx="274850" cy="274850"/>
            </a:xfrm>
            <a:prstGeom prst="rect">
              <a:avLst/>
            </a:prstGeom>
          </p:spPr>
        </p:pic>
        <p:pic>
          <p:nvPicPr>
            <p:cNvPr id="281" name="Picture 280">
              <a:extLst>
                <a:ext uri="{FF2B5EF4-FFF2-40B4-BE49-F238E27FC236}">
                  <a16:creationId xmlns:a16="http://schemas.microsoft.com/office/drawing/2014/main" id="{957812C1-46B6-4CD7-BC32-CFD5175C7FEA}"/>
                </a:ext>
              </a:extLst>
            </p:cNvPr>
            <p:cNvPicPr>
              <a:picLocks noChangeAspect="1"/>
            </p:cNvPicPr>
            <p:nvPr/>
          </p:nvPicPr>
          <p:blipFill>
            <a:blip r:embed="rId13" cstate="screen">
              <a:grayscl/>
              <a:extLst>
                <a:ext uri="{28A0092B-C50C-407E-A947-70E740481C1C}">
                  <a14:useLocalDpi xmlns:a14="http://schemas.microsoft.com/office/drawing/2010/main"/>
                </a:ext>
              </a:extLst>
            </a:blip>
            <a:stretch>
              <a:fillRect/>
            </a:stretch>
          </p:blipFill>
          <p:spPr>
            <a:xfrm>
              <a:off x="706245" y="4208698"/>
              <a:ext cx="230127" cy="230127"/>
            </a:xfrm>
            <a:prstGeom prst="rect">
              <a:avLst/>
            </a:prstGeom>
          </p:spPr>
        </p:pic>
        <p:pic>
          <p:nvPicPr>
            <p:cNvPr id="282" name="Picture 281">
              <a:extLst>
                <a:ext uri="{FF2B5EF4-FFF2-40B4-BE49-F238E27FC236}">
                  <a16:creationId xmlns:a16="http://schemas.microsoft.com/office/drawing/2014/main" id="{30F06AD9-2C62-48AB-97AA-9734DDC5704B}"/>
                </a:ext>
              </a:extLst>
            </p:cNvPr>
            <p:cNvPicPr>
              <a:picLocks noChangeAspect="1"/>
            </p:cNvPicPr>
            <p:nvPr/>
          </p:nvPicPr>
          <p:blipFill>
            <a:blip r:embed="rId14" cstate="screen">
              <a:grayscl/>
              <a:extLst>
                <a:ext uri="{28A0092B-C50C-407E-A947-70E740481C1C}">
                  <a14:useLocalDpi xmlns:a14="http://schemas.microsoft.com/office/drawing/2010/main"/>
                </a:ext>
              </a:extLst>
            </a:blip>
            <a:stretch>
              <a:fillRect/>
            </a:stretch>
          </p:blipFill>
          <p:spPr>
            <a:xfrm>
              <a:off x="5364686" y="3216599"/>
              <a:ext cx="288948" cy="288948"/>
            </a:xfrm>
            <a:prstGeom prst="rect">
              <a:avLst/>
            </a:prstGeom>
          </p:spPr>
        </p:pic>
        <p:pic>
          <p:nvPicPr>
            <p:cNvPr id="283" name="Picture 282">
              <a:extLst>
                <a:ext uri="{FF2B5EF4-FFF2-40B4-BE49-F238E27FC236}">
                  <a16:creationId xmlns:a16="http://schemas.microsoft.com/office/drawing/2014/main" id="{24225478-A397-46D7-AEFB-211ABDCF21E0}"/>
                </a:ext>
              </a:extLst>
            </p:cNvPr>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5373796" y="4110419"/>
              <a:ext cx="290842" cy="290842"/>
            </a:xfrm>
            <a:prstGeom prst="rect">
              <a:avLst/>
            </a:prstGeom>
          </p:spPr>
        </p:pic>
        <p:pic>
          <p:nvPicPr>
            <p:cNvPr id="284" name="Picture 283">
              <a:extLst>
                <a:ext uri="{FF2B5EF4-FFF2-40B4-BE49-F238E27FC236}">
                  <a16:creationId xmlns:a16="http://schemas.microsoft.com/office/drawing/2014/main" id="{8FAF449C-3DAD-4252-9770-2C1A6F9C67D2}"/>
                </a:ext>
              </a:extLst>
            </p:cNvPr>
            <p:cNvPicPr>
              <a:picLocks noChangeAspect="1"/>
            </p:cNvPicPr>
            <p:nvPr/>
          </p:nvPicPr>
          <p:blipFill>
            <a:blip r:embed="rId16" cstate="screen">
              <a:grayscl/>
              <a:extLst>
                <a:ext uri="{28A0092B-C50C-407E-A947-70E740481C1C}">
                  <a14:useLocalDpi xmlns:a14="http://schemas.microsoft.com/office/drawing/2010/main"/>
                </a:ext>
              </a:extLst>
            </a:blip>
            <a:stretch>
              <a:fillRect/>
            </a:stretch>
          </p:blipFill>
          <p:spPr>
            <a:xfrm>
              <a:off x="5384881" y="2782080"/>
              <a:ext cx="268753" cy="268753"/>
            </a:xfrm>
            <a:prstGeom prst="rect">
              <a:avLst/>
            </a:prstGeom>
          </p:spPr>
        </p:pic>
        <p:pic>
          <p:nvPicPr>
            <p:cNvPr id="285" name="Picture 284">
              <a:extLst>
                <a:ext uri="{FF2B5EF4-FFF2-40B4-BE49-F238E27FC236}">
                  <a16:creationId xmlns:a16="http://schemas.microsoft.com/office/drawing/2014/main" id="{FE023AAD-77B2-4BEE-B058-7FFAC9128F20}"/>
                </a:ext>
              </a:extLst>
            </p:cNvPr>
            <p:cNvPicPr>
              <a:picLocks noChangeAspect="1"/>
            </p:cNvPicPr>
            <p:nvPr/>
          </p:nvPicPr>
          <p:blipFill>
            <a:blip r:embed="rId17" cstate="screen">
              <a:grayscl/>
              <a:extLst>
                <a:ext uri="{28A0092B-C50C-407E-A947-70E740481C1C}">
                  <a14:useLocalDpi xmlns:a14="http://schemas.microsoft.com/office/drawing/2010/main"/>
                </a:ext>
              </a:extLst>
            </a:blip>
            <a:stretch>
              <a:fillRect/>
            </a:stretch>
          </p:blipFill>
          <p:spPr>
            <a:xfrm>
              <a:off x="5398312" y="3698885"/>
              <a:ext cx="227449" cy="227449"/>
            </a:xfrm>
            <a:prstGeom prst="rect">
              <a:avLst/>
            </a:prstGeom>
          </p:spPr>
        </p:pic>
      </p:grpSp>
      <p:sp>
        <p:nvSpPr>
          <p:cNvPr id="298" name="Text Placeholder">
            <a:extLst>
              <a:ext uri="{FF2B5EF4-FFF2-40B4-BE49-F238E27FC236}">
                <a16:creationId xmlns:a16="http://schemas.microsoft.com/office/drawing/2014/main" id="{37E50BFF-6276-4C7A-BD53-A3BCB655A525}"/>
              </a:ext>
            </a:extLst>
          </p:cNvPr>
          <p:cNvSpPr txBox="1">
            <a:spLocks/>
          </p:cNvSpPr>
          <p:nvPr/>
        </p:nvSpPr>
        <p:spPr bwMode="gray">
          <a:xfrm>
            <a:off x="6323038" y="2051584"/>
            <a:ext cx="5503202" cy="4716000"/>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Clr>
                <a:srgbClr val="F0AB00"/>
              </a:buClr>
            </a:pPr>
            <a:r>
              <a:rPr lang="en-US" sz="1500" b="1" dirty="0">
                <a:solidFill>
                  <a:srgbClr val="000000"/>
                </a:solidFill>
                <a:latin typeface="Arial"/>
              </a:rPr>
              <a:t>SAP Cloud Platform Internet of Things </a:t>
            </a:r>
          </a:p>
          <a:p>
            <a:pPr lvl="1">
              <a:buClrTx/>
            </a:pPr>
            <a:r>
              <a:rPr lang="en-US" sz="1500" dirty="0">
                <a:solidFill>
                  <a:srgbClr val="000000"/>
                </a:solidFill>
                <a:latin typeface="Arial"/>
              </a:rPr>
              <a:t>Part for SAP Cloud Platform Integration Suite</a:t>
            </a:r>
          </a:p>
          <a:p>
            <a:pPr lvl="1">
              <a:buClrTx/>
            </a:pPr>
            <a:r>
              <a:rPr lang="en-US" sz="1500" dirty="0">
                <a:solidFill>
                  <a:srgbClr val="000000"/>
                </a:solidFill>
                <a:latin typeface="Arial"/>
              </a:rPr>
              <a:t>Integrate data from devices and process it in business or analytical IoT applications</a:t>
            </a:r>
          </a:p>
          <a:p>
            <a:pPr lvl="1">
              <a:buClrTx/>
            </a:pPr>
            <a:r>
              <a:rPr lang="en-US" sz="1500" dirty="0">
                <a:solidFill>
                  <a:srgbClr val="000000"/>
                </a:solidFill>
                <a:latin typeface="Arial"/>
              </a:rPr>
              <a:t>Integral part of SAP Leonardo IoT Foundation and SAP Edge Services to build and run IoT applications in the cloud </a:t>
            </a:r>
          </a:p>
          <a:p>
            <a:pPr>
              <a:spcBef>
                <a:spcPts val="3000"/>
              </a:spcBef>
              <a:buClr>
                <a:srgbClr val="F0AB00"/>
              </a:buClr>
            </a:pPr>
            <a:r>
              <a:rPr lang="en-US" sz="1500" b="1" dirty="0">
                <a:solidFill>
                  <a:srgbClr val="000000"/>
                </a:solidFill>
                <a:latin typeface="Arial"/>
              </a:rPr>
              <a:t>Key Characteristics</a:t>
            </a:r>
          </a:p>
          <a:p>
            <a:pPr lvl="1">
              <a:buClrTx/>
            </a:pPr>
            <a:r>
              <a:rPr lang="en-US" sz="1500" dirty="0">
                <a:solidFill>
                  <a:srgbClr val="000000"/>
                </a:solidFill>
                <a:latin typeface="Arial"/>
              </a:rPr>
              <a:t>Device Lifecycle Management</a:t>
            </a:r>
          </a:p>
          <a:p>
            <a:pPr lvl="1">
              <a:buClrTx/>
            </a:pPr>
            <a:r>
              <a:rPr lang="en-US" sz="1500" dirty="0">
                <a:solidFill>
                  <a:srgbClr val="000000"/>
                </a:solidFill>
                <a:latin typeface="Arial"/>
              </a:rPr>
              <a:t>IoT specific protocol support (e.g. MQTT, OPC-UA)</a:t>
            </a:r>
          </a:p>
          <a:p>
            <a:pPr lvl="1">
              <a:buClrTx/>
            </a:pPr>
            <a:r>
              <a:rPr lang="en-US" sz="1500" dirty="0">
                <a:solidFill>
                  <a:srgbClr val="000000"/>
                </a:solidFill>
                <a:latin typeface="Arial"/>
              </a:rPr>
              <a:t>Edge-level processing intelligence </a:t>
            </a:r>
          </a:p>
          <a:p>
            <a:pPr lvl="1">
              <a:buClrTx/>
            </a:pPr>
            <a:r>
              <a:rPr lang="en-US" sz="1500" dirty="0">
                <a:solidFill>
                  <a:srgbClr val="000000"/>
                </a:solidFill>
                <a:latin typeface="Arial"/>
              </a:rPr>
              <a:t>Remote software updates </a:t>
            </a:r>
          </a:p>
          <a:p>
            <a:pPr marL="0" lvl="1" indent="0">
              <a:buClr>
                <a:srgbClr val="F0AB00"/>
              </a:buClr>
              <a:buFont typeface="Wingdings" pitchFamily="2" charset="2"/>
              <a:buNone/>
            </a:pPr>
            <a:endParaRPr lang="en-US" sz="1600" dirty="0">
              <a:solidFill>
                <a:srgbClr val="000000"/>
              </a:solidFill>
              <a:latin typeface="Arial"/>
            </a:endParaRPr>
          </a:p>
        </p:txBody>
      </p:sp>
    </p:spTree>
    <p:extLst>
      <p:ext uri="{BB962C8B-B14F-4D97-AF65-F5344CB8AC3E}">
        <p14:creationId xmlns:p14="http://schemas.microsoft.com/office/powerpoint/2010/main" val="3604301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D64971-9443-4C33-B185-B8CEEF039439}"/>
              </a:ext>
            </a:extLst>
          </p:cNvPr>
          <p:cNvSpPr>
            <a:spLocks noGrp="1"/>
          </p:cNvSpPr>
          <p:nvPr>
            <p:ph type="sldNum" sz="quarter" idx="12"/>
          </p:nvPr>
        </p:nvSpPr>
        <p:spPr/>
        <p:txBody>
          <a:bodyPr/>
          <a:lstStyle/>
          <a:p>
            <a:fld id="{DB6A9238-A6DB-4432-B073-8C8D0256CD0B}" type="slidenum">
              <a:rPr lang="de-DE" sz="1000" smtClean="0"/>
              <a:pPr/>
              <a:t>65</a:t>
            </a:fld>
            <a:endParaRPr lang="de-DE" sz="1000" dirty="0"/>
          </a:p>
        </p:txBody>
      </p:sp>
      <p:grpSp>
        <p:nvGrpSpPr>
          <p:cNvPr id="113" name="Group 112">
            <a:extLst>
              <a:ext uri="{FF2B5EF4-FFF2-40B4-BE49-F238E27FC236}">
                <a16:creationId xmlns:a16="http://schemas.microsoft.com/office/drawing/2014/main" id="{85E3F670-F5B4-4A4F-B862-884EEB91B621}"/>
              </a:ext>
            </a:extLst>
          </p:cNvPr>
          <p:cNvGrpSpPr/>
          <p:nvPr/>
        </p:nvGrpSpPr>
        <p:grpSpPr>
          <a:xfrm>
            <a:off x="8372079" y="467378"/>
            <a:ext cx="3410607" cy="677108"/>
            <a:chOff x="8348701" y="504000"/>
            <a:chExt cx="3410607" cy="677108"/>
          </a:xfrm>
        </p:grpSpPr>
        <p:sp>
          <p:nvSpPr>
            <p:cNvPr id="114" name="Rectangle 113">
              <a:extLst>
                <a:ext uri="{FF2B5EF4-FFF2-40B4-BE49-F238E27FC236}">
                  <a16:creationId xmlns:a16="http://schemas.microsoft.com/office/drawing/2014/main" id="{05A3A720-C60C-4A49-98B9-0EC36CCE47B1}"/>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115" name="Rectangle 114">
              <a:extLst>
                <a:ext uri="{FF2B5EF4-FFF2-40B4-BE49-F238E27FC236}">
                  <a16:creationId xmlns:a16="http://schemas.microsoft.com/office/drawing/2014/main" id="{AB0D4F95-289B-4231-A214-469ABC813677}"/>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116" name="Rectangle 115">
              <a:extLst>
                <a:ext uri="{FF2B5EF4-FFF2-40B4-BE49-F238E27FC236}">
                  <a16:creationId xmlns:a16="http://schemas.microsoft.com/office/drawing/2014/main" id="{59226FB5-F646-4DBF-8D2F-7A5F6FBBEFF6}"/>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117" name="Straight Arrow Connector 116">
              <a:extLst>
                <a:ext uri="{FF2B5EF4-FFF2-40B4-BE49-F238E27FC236}">
                  <a16:creationId xmlns:a16="http://schemas.microsoft.com/office/drawing/2014/main" id="{9F8134FE-0DFC-4061-8D1E-D51364F4753A}"/>
                </a:ext>
              </a:extLst>
            </p:cNvPr>
            <p:cNvCxnSpPr>
              <a:stCxn id="114" idx="3"/>
              <a:endCxn id="115"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43AE869-230A-4115-B4EC-3A9A8894EF4A}"/>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19" name="Title 3">
            <a:extLst>
              <a:ext uri="{FF2B5EF4-FFF2-40B4-BE49-F238E27FC236}">
                <a16:creationId xmlns:a16="http://schemas.microsoft.com/office/drawing/2014/main" id="{705127E7-D904-477D-BD65-F445AB697DE4}"/>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Thing Integration Style</a:t>
            </a:r>
            <a:br>
              <a:rPr lang="en-US" dirty="0">
                <a:solidFill>
                  <a:srgbClr val="000000"/>
                </a:solidFill>
                <a:latin typeface="Arial"/>
              </a:rPr>
            </a:br>
            <a:r>
              <a:rPr lang="en-US" sz="2000" b="0" dirty="0">
                <a:solidFill>
                  <a:srgbClr val="000000"/>
                </a:solidFill>
                <a:latin typeface="Arial"/>
              </a:rPr>
              <a:t>Decision Table Template</a:t>
            </a:r>
            <a:endParaRPr lang="de-DE" b="0" dirty="0">
              <a:solidFill>
                <a:srgbClr val="000000"/>
              </a:solidFill>
              <a:latin typeface="Arial"/>
            </a:endParaRPr>
          </a:p>
        </p:txBody>
      </p:sp>
      <p:graphicFrame>
        <p:nvGraphicFramePr>
          <p:cNvPr id="107" name="Table 106">
            <a:extLst>
              <a:ext uri="{FF2B5EF4-FFF2-40B4-BE49-F238E27FC236}">
                <a16:creationId xmlns:a16="http://schemas.microsoft.com/office/drawing/2014/main" id="{62A965E0-7065-45E2-8C63-0DB1B82D3885}"/>
              </a:ext>
            </a:extLst>
          </p:cNvPr>
          <p:cNvGraphicFramePr>
            <a:graphicFrameLocks noGrp="1"/>
          </p:cNvGraphicFramePr>
          <p:nvPr>
            <p:extLst>
              <p:ext uri="{D42A27DB-BD31-4B8C-83A1-F6EECF244321}">
                <p14:modId xmlns:p14="http://schemas.microsoft.com/office/powerpoint/2010/main" val="2131547189"/>
              </p:ext>
            </p:extLst>
          </p:nvPr>
        </p:nvGraphicFramePr>
        <p:xfrm>
          <a:off x="504001" y="1486587"/>
          <a:ext cx="11275539" cy="3722827"/>
        </p:xfrm>
        <a:graphic>
          <a:graphicData uri="http://schemas.openxmlformats.org/drawingml/2006/table">
            <a:tbl>
              <a:tblPr firstRow="1" bandRow="1"/>
              <a:tblGrid>
                <a:gridCol w="3065085">
                  <a:extLst>
                    <a:ext uri="{9D8B030D-6E8A-4147-A177-3AD203B41FA5}">
                      <a16:colId xmlns:a16="http://schemas.microsoft.com/office/drawing/2014/main" val="20000"/>
                    </a:ext>
                  </a:extLst>
                </a:gridCol>
                <a:gridCol w="2377260">
                  <a:extLst>
                    <a:ext uri="{9D8B030D-6E8A-4147-A177-3AD203B41FA5}">
                      <a16:colId xmlns:a16="http://schemas.microsoft.com/office/drawing/2014/main" val="20001"/>
                    </a:ext>
                  </a:extLst>
                </a:gridCol>
                <a:gridCol w="4696976">
                  <a:extLst>
                    <a:ext uri="{9D8B030D-6E8A-4147-A177-3AD203B41FA5}">
                      <a16:colId xmlns:a16="http://schemas.microsoft.com/office/drawing/2014/main" val="20002"/>
                    </a:ext>
                  </a:extLst>
                </a:gridCol>
                <a:gridCol w="568109">
                  <a:extLst>
                    <a:ext uri="{9D8B030D-6E8A-4147-A177-3AD203B41FA5}">
                      <a16:colId xmlns:a16="http://schemas.microsoft.com/office/drawing/2014/main" val="20003"/>
                    </a:ext>
                  </a:extLst>
                </a:gridCol>
                <a:gridCol w="568109">
                  <a:extLst>
                    <a:ext uri="{9D8B030D-6E8A-4147-A177-3AD203B41FA5}">
                      <a16:colId xmlns:a16="http://schemas.microsoft.com/office/drawing/2014/main" val="20004"/>
                    </a:ext>
                  </a:extLst>
                </a:gridCol>
              </a:tblGrid>
              <a:tr h="243481">
                <a:tc gridSpan="5">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r>
                        <a:rPr lang="en-US" sz="1100" b="1" baseline="0" noProof="0" dirty="0">
                          <a:solidFill>
                            <a:schemeClr val="bg1"/>
                          </a:solidFill>
                        </a:rPr>
                        <a:t>Integration Guidelines</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E35500"/>
                    </a:solidFill>
                  </a:tcPr>
                </a:tc>
                <a:tc hMerge="1">
                  <a:txBody>
                    <a:bodyPr/>
                    <a:lstStyle/>
                    <a:p>
                      <a:endParaRPr lang="en-US" sz="1400" b="1" noProof="0" dirty="0">
                        <a:solidFill>
                          <a:schemeClr val="bg1"/>
                        </a:solidFill>
                      </a:endParaRPr>
                    </a:p>
                  </a:txBody>
                  <a:tcPr>
                    <a:solidFill>
                      <a:schemeClr val="bg1">
                        <a:lumMod val="85000"/>
                      </a:schemeClr>
                    </a:solidFill>
                  </a:tcPr>
                </a:tc>
                <a:tc hMerge="1">
                  <a:txBody>
                    <a:bodyPr/>
                    <a:lstStyle/>
                    <a:p>
                      <a:endParaRPr lang="en-US" sz="1400" b="1" noProof="0" dirty="0">
                        <a:solidFill>
                          <a:schemeClr val="bg1"/>
                        </a:solidFill>
                      </a:endParaRPr>
                    </a:p>
                  </a:txBody>
                  <a:tcPr>
                    <a:solidFill>
                      <a:schemeClr val="bg1">
                        <a:lumMod val="85000"/>
                      </a:scheme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85000"/>
                      </a:scheme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75000"/>
                      </a:schemeClr>
                    </a:solidFill>
                  </a:tcPr>
                </a:tc>
                <a:extLst>
                  <a:ext uri="{0D108BD9-81ED-4DB2-BD59-A6C34878D82A}">
                    <a16:rowId xmlns:a16="http://schemas.microsoft.com/office/drawing/2014/main" val="10000"/>
                  </a:ext>
                </a:extLst>
              </a:tr>
              <a:tr h="522849">
                <a:tc rowSpan="2">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r>
                        <a:rPr lang="en-US" sz="1100" b="1" u="none" noProof="0" dirty="0">
                          <a:solidFill>
                            <a:schemeClr val="tx1"/>
                          </a:solidFill>
                        </a:rPr>
                        <a:t>Integration</a:t>
                      </a:r>
                      <a:r>
                        <a:rPr lang="en-US" sz="1100" b="1" u="none" baseline="0" noProof="0" dirty="0">
                          <a:solidFill>
                            <a:schemeClr val="tx1"/>
                          </a:solidFill>
                        </a:rPr>
                        <a:t> Technology / Service</a:t>
                      </a:r>
                      <a:br>
                        <a:rPr lang="en-US" sz="1100" b="1" u="none" baseline="0" noProof="0" dirty="0">
                          <a:solidFill>
                            <a:schemeClr val="tx1"/>
                          </a:solidFill>
                        </a:rPr>
                      </a:br>
                      <a:r>
                        <a:rPr lang="en-US" sz="1100" b="0" u="sng" baseline="0" noProof="0" dirty="0">
                          <a:solidFill>
                            <a:schemeClr val="tx1"/>
                          </a:solidFill>
                        </a:rPr>
                        <a:t>Sample Values: </a:t>
                      </a:r>
                      <a:br>
                        <a:rPr lang="en-US" sz="1100" b="1" baseline="0" noProof="0" dirty="0">
                          <a:solidFill>
                            <a:schemeClr val="tx1"/>
                          </a:solidFill>
                        </a:rPr>
                      </a:br>
                      <a:r>
                        <a:rPr lang="en-US" sz="1100" b="0" baseline="0" noProof="0" dirty="0">
                          <a:solidFill>
                            <a:schemeClr val="tx1"/>
                          </a:solidFill>
                        </a:rPr>
                        <a:t>1) SAP Cloud Platform Internet of Things</a:t>
                      </a:r>
                    </a:p>
                    <a:p>
                      <a:r>
                        <a:rPr lang="en-US" sz="1100" b="0" baseline="0" noProof="0" dirty="0">
                          <a:solidFill>
                            <a:schemeClr val="tx1"/>
                          </a:solidFill>
                        </a:rPr>
                        <a:t>2) SAP IoT Application Enablement</a:t>
                      </a:r>
                    </a:p>
                    <a:p>
                      <a:r>
                        <a:rPr lang="en-US" sz="1100" b="0" baseline="0" noProof="0" dirty="0">
                          <a:solidFill>
                            <a:schemeClr val="tx1"/>
                          </a:solidFill>
                        </a:rPr>
                        <a:t>3) SAP Plant Connectivity </a:t>
                      </a:r>
                      <a:br>
                        <a:rPr lang="en-US" sz="1100" b="0" baseline="0" noProof="0" dirty="0">
                          <a:solidFill>
                            <a:schemeClr val="tx1"/>
                          </a:solidFill>
                        </a:rPr>
                      </a:br>
                      <a:r>
                        <a:rPr lang="en-US" sz="1100" b="0" baseline="0" noProof="0" dirty="0">
                          <a:solidFill>
                            <a:schemeClr val="tx1"/>
                          </a:solidFill>
                        </a:rPr>
                        <a:t>4) Non-SAP</a:t>
                      </a:r>
                    </a:p>
                    <a:p>
                      <a:r>
                        <a:rPr lang="en-US" sz="1100" b="0" baseline="0" noProof="0" dirty="0">
                          <a:solidFill>
                            <a:schemeClr val="tx1"/>
                          </a:solidFill>
                        </a:rPr>
                        <a:t>…</a:t>
                      </a:r>
                    </a:p>
                  </a:txBody>
                  <a:tcPr marR="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E35500">
                        <a:alpha val="20000"/>
                      </a:srgbClr>
                    </a:solidFill>
                  </a:tcPr>
                </a:tc>
                <a:tc rowSpan="2">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r>
                        <a:rPr lang="en-US" sz="1100" b="1" u="none" noProof="0" dirty="0">
                          <a:solidFill>
                            <a:schemeClr val="tx1"/>
                          </a:solidFill>
                        </a:rPr>
                        <a:t>Recommendation Degree</a:t>
                      </a:r>
                      <a:br>
                        <a:rPr lang="en-US" sz="1100" b="1" baseline="0" noProof="0" dirty="0">
                          <a:solidFill>
                            <a:schemeClr val="tx1"/>
                          </a:solidFill>
                        </a:rPr>
                      </a:br>
                      <a:r>
                        <a:rPr lang="en-US" sz="1100" b="0" u="sng" baseline="0" noProof="0" dirty="0">
                          <a:solidFill>
                            <a:schemeClr val="tx1"/>
                          </a:solidFill>
                        </a:rPr>
                        <a:t>Sample Values: </a:t>
                      </a:r>
                      <a:endParaRPr lang="en-US" sz="1100" b="1" baseline="0" noProof="0" dirty="0">
                        <a:solidFill>
                          <a:schemeClr val="tx1"/>
                        </a:solidFill>
                      </a:endParaRPr>
                    </a:p>
                    <a:p>
                      <a:r>
                        <a:rPr lang="en-US" sz="1100" b="0" baseline="0" noProof="0" dirty="0">
                          <a:solidFill>
                            <a:schemeClr val="tx1"/>
                          </a:solidFill>
                        </a:rPr>
                        <a:t>1) General Recommendation </a:t>
                      </a:r>
                      <a:br>
                        <a:rPr lang="en-US" sz="1100" b="0" baseline="0" noProof="0" dirty="0">
                          <a:solidFill>
                            <a:schemeClr val="tx1"/>
                          </a:solidFill>
                        </a:rPr>
                      </a:br>
                      <a:r>
                        <a:rPr lang="en-US" sz="1100" b="0" baseline="0" noProof="0" dirty="0">
                          <a:solidFill>
                            <a:schemeClr val="tx1"/>
                          </a:solidFill>
                        </a:rPr>
                        <a:t>2) Reasonable Alternative </a:t>
                      </a:r>
                      <a:br>
                        <a:rPr lang="en-US" sz="1100" b="0" baseline="0" noProof="0" dirty="0">
                          <a:solidFill>
                            <a:schemeClr val="tx1"/>
                          </a:solidFill>
                        </a:rPr>
                      </a:br>
                      <a:r>
                        <a:rPr lang="en-US" sz="1100" b="0" baseline="0" noProof="0" dirty="0">
                          <a:solidFill>
                            <a:schemeClr val="tx1"/>
                          </a:solidFill>
                        </a:rPr>
                        <a:t>3) Possible Exception </a:t>
                      </a:r>
                    </a:p>
                    <a:p>
                      <a:pPr marL="0" marR="0" indent="0" algn="l" defTabSz="1220084" rtl="0" eaLnBrk="1" fontAlgn="auto" latinLnBrk="0" hangingPunct="1">
                        <a:lnSpc>
                          <a:spcPct val="100000"/>
                        </a:lnSpc>
                        <a:spcBef>
                          <a:spcPts val="0"/>
                        </a:spcBef>
                        <a:spcAft>
                          <a:spcPts val="0"/>
                        </a:spcAft>
                        <a:buClrTx/>
                        <a:buSzTx/>
                        <a:buFontTx/>
                        <a:buNone/>
                        <a:tabLst/>
                        <a:defRPr/>
                      </a:pPr>
                      <a:r>
                        <a:rPr lang="en-US" sz="1100" b="0" baseline="0" noProof="0" dirty="0">
                          <a:solidFill>
                            <a:schemeClr val="tx1"/>
                          </a:solidFill>
                        </a:rPr>
                        <a:t>4) To be avoided </a:t>
                      </a:r>
                    </a:p>
                    <a:p>
                      <a:r>
                        <a:rPr lang="en-US" sz="1100" b="0" baseline="0" noProof="0" dirty="0">
                          <a:solidFill>
                            <a:schemeClr val="tx1"/>
                          </a:solidFill>
                        </a:rPr>
                        <a:t>…</a:t>
                      </a:r>
                      <a:endParaRPr lang="en-US" sz="1100" b="0" noProof="0" dirty="0">
                        <a:solidFill>
                          <a:schemeClr val="tx1"/>
                        </a:solidFill>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E35500">
                        <a:alpha val="20000"/>
                      </a:srgbClr>
                    </a:solidFill>
                  </a:tcPr>
                </a:tc>
                <a:tc rowSpan="2">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r>
                        <a:rPr lang="en-US" sz="1100" b="1" u="none" baseline="0" noProof="0" dirty="0">
                          <a:solidFill>
                            <a:schemeClr val="tx1"/>
                          </a:solidFill>
                        </a:rPr>
                        <a:t>Description </a:t>
                      </a:r>
                    </a:p>
                    <a:p>
                      <a:pPr marL="0" marR="0" indent="0" algn="l" defTabSz="1088776" rtl="0" eaLnBrk="1" fontAlgn="auto" latinLnBrk="0" hangingPunct="1">
                        <a:lnSpc>
                          <a:spcPct val="100000"/>
                        </a:lnSpc>
                        <a:spcBef>
                          <a:spcPts val="0"/>
                        </a:spcBef>
                        <a:spcAft>
                          <a:spcPts val="0"/>
                        </a:spcAft>
                        <a:buClrTx/>
                        <a:buSzTx/>
                        <a:buFontTx/>
                        <a:buNone/>
                        <a:tabLst/>
                        <a:defRPr/>
                      </a:pPr>
                      <a:r>
                        <a:rPr lang="en-US" sz="1100" b="0" baseline="0" noProof="0" dirty="0">
                          <a:solidFill>
                            <a:schemeClr val="tx1"/>
                          </a:solidFill>
                        </a:rPr>
                        <a:t>Optionally: refer to use case patterns</a:t>
                      </a:r>
                      <a:endParaRPr lang="en-US" sz="1100" b="0" u="none" noProof="0" dirty="0">
                        <a:solidFill>
                          <a:schemeClr val="tx1"/>
                        </a:solidFill>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E35500">
                        <a:alpha val="20000"/>
                      </a:srgbClr>
                    </a:solidFill>
                  </a:tcPr>
                </a:tc>
                <a:tc gridSpan="2">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ctr" defTabSz="1087795" rtl="0" eaLnBrk="1" fontAlgn="auto" latinLnBrk="0" hangingPunct="1">
                        <a:lnSpc>
                          <a:spcPct val="100000"/>
                        </a:lnSpc>
                        <a:spcBef>
                          <a:spcPts val="0"/>
                        </a:spcBef>
                        <a:spcAft>
                          <a:spcPts val="0"/>
                        </a:spcAft>
                        <a:buClrTx/>
                        <a:buSzTx/>
                        <a:buFontTx/>
                        <a:buNone/>
                        <a:tabLst/>
                        <a:defRPr/>
                      </a:pPr>
                      <a:r>
                        <a:rPr lang="en-US" sz="1100" b="1" u="none" baseline="0" noProof="0" dirty="0">
                          <a:solidFill>
                            <a:schemeClr val="tx1"/>
                          </a:solidFill>
                        </a:rPr>
                        <a:t>Relevant</a:t>
                      </a:r>
                      <a:br>
                        <a:rPr lang="en-US" sz="1100" b="1" u="none" baseline="0" noProof="0" dirty="0">
                          <a:solidFill>
                            <a:schemeClr val="tx1"/>
                          </a:solidFill>
                        </a:rPr>
                      </a:br>
                      <a:r>
                        <a:rPr lang="en-US" sz="1100" b="1" u="none" baseline="0" noProof="0" dirty="0">
                          <a:solidFill>
                            <a:schemeClr val="tx1"/>
                          </a:solidFill>
                        </a:rPr>
                        <a:t>Integration Domains</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E35500">
                        <a:alpha val="20000"/>
                      </a:srgb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75000"/>
                      </a:schemeClr>
                    </a:solidFill>
                  </a:tcPr>
                </a:tc>
                <a:extLst>
                  <a:ext uri="{0D108BD9-81ED-4DB2-BD59-A6C34878D82A}">
                    <a16:rowId xmlns:a16="http://schemas.microsoft.com/office/drawing/2014/main" val="10001"/>
                  </a:ext>
                </a:extLst>
              </a:tr>
              <a:tr h="950513">
                <a:tc vMerge="1">
                  <a:txBody>
                    <a:bodyPr/>
                    <a:lstStyle/>
                    <a:p>
                      <a:endParaRPr lang="en-US" sz="1400" b="1" baseline="0" noProof="0" dirty="0">
                        <a:solidFill>
                          <a:schemeClr val="tx1"/>
                        </a:solidFill>
                      </a:endParaRPr>
                    </a:p>
                  </a:txBody>
                  <a:tcPr>
                    <a:solidFill>
                      <a:schemeClr val="bg1"/>
                    </a:solidFill>
                  </a:tcPr>
                </a:tc>
                <a:tc vMerge="1">
                  <a:txBody>
                    <a:bodyPr/>
                    <a:lstStyle/>
                    <a:p>
                      <a:endParaRPr lang="en-US" sz="1400" b="1" noProof="0" dirty="0">
                        <a:solidFill>
                          <a:schemeClr val="tx1"/>
                        </a:solidFill>
                      </a:endParaRPr>
                    </a:p>
                  </a:txBody>
                  <a:tcPr>
                    <a:solidFill>
                      <a:schemeClr val="bg1"/>
                    </a:solidFill>
                  </a:tcPr>
                </a:tc>
                <a:tc vMerge="1">
                  <a:txBody>
                    <a:bodyPr/>
                    <a:lstStyle/>
                    <a:p>
                      <a:endParaRPr lang="en-US" sz="1400" b="1" u="sng" noProof="0" dirty="0">
                        <a:solidFill>
                          <a:schemeClr val="tx1"/>
                        </a:solidFill>
                      </a:endParaRPr>
                    </a:p>
                  </a:txBody>
                  <a:tcPr>
                    <a:solidFill>
                      <a:schemeClr val="bg1"/>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b="0" u="none" baseline="0" noProof="0" dirty="0">
                          <a:solidFill>
                            <a:schemeClr val="tx1"/>
                          </a:solidFill>
                        </a:rPr>
                        <a:t>Thing2OP</a:t>
                      </a:r>
                    </a:p>
                  </a:txBody>
                  <a:tcPr vert="vert27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E35500">
                        <a:alpha val="20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b="0" u="none" baseline="0" noProof="0" dirty="0">
                          <a:solidFill>
                            <a:schemeClr val="tx1"/>
                          </a:solidFill>
                        </a:rPr>
                        <a:t>Thing2Cloud</a:t>
                      </a:r>
                    </a:p>
                  </a:txBody>
                  <a:tcPr vert="vert27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E35500">
                        <a:alpha val="20000"/>
                      </a:srgbClr>
                    </a:solidFill>
                  </a:tcPr>
                </a:tc>
                <a:extLst>
                  <a:ext uri="{0D108BD9-81ED-4DB2-BD59-A6C34878D82A}">
                    <a16:rowId xmlns:a16="http://schemas.microsoft.com/office/drawing/2014/main" val="10002"/>
                  </a:ext>
                </a:extLst>
              </a:tr>
              <a:tr h="375379">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100" noProof="0" dirty="0">
                          <a:latin typeface="Arial" panose="020B0604020202020204" pitchFamily="34" charset="0"/>
                          <a:cs typeface="Arial" panose="020B0604020202020204" pitchFamily="34" charset="0"/>
                        </a:rPr>
                        <a:t>SAP Cloud Platform Internet of Things</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General Recommendation</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Use to </a:t>
                      </a:r>
                      <a:r>
                        <a:rPr lang="en-US" sz="1100" u="none" kern="1200" noProof="0" dirty="0">
                          <a:solidFill>
                            <a:schemeClr val="tx1"/>
                          </a:solidFill>
                          <a:latin typeface="Arial" panose="020B0604020202020204" pitchFamily="34" charset="0"/>
                          <a:cs typeface="Arial" panose="020B0604020202020204" pitchFamily="34" charset="0"/>
                        </a:rPr>
                        <a:t>o</a:t>
                      </a:r>
                      <a:r>
                        <a:rPr lang="en-US" sz="1100" kern="1200" noProof="0" dirty="0">
                          <a:solidFill>
                            <a:schemeClr val="tx1"/>
                          </a:solidFill>
                          <a:latin typeface="Arial" panose="020B0604020202020204" pitchFamily="34" charset="0"/>
                          <a:cs typeface="Arial" panose="020B0604020202020204" pitchFamily="34" charset="0"/>
                        </a:rPr>
                        <a:t>n-board, configure, integrate and manage remote devices.</a:t>
                      </a:r>
                      <a:endParaRPr lang="en-US" sz="1100" u="none" noProof="0" dirty="0">
                        <a:latin typeface="Arial" panose="020B0604020202020204" pitchFamily="34" charset="0"/>
                        <a:cs typeface="Arial" panose="020B0604020202020204" pitchFamily="34" charset="0"/>
                      </a:endParaRPr>
                    </a:p>
                    <a:p>
                      <a:pPr marL="0" indent="0">
                        <a:buFont typeface="Arial" pitchFamily="34" charset="0"/>
                        <a:buNone/>
                      </a:pPr>
                      <a:endParaRPr lang="en-US" sz="1100" u="none" noProof="0" dirty="0">
                        <a:latin typeface="Arial" panose="020B0604020202020204" pitchFamily="34" charset="0"/>
                        <a:cs typeface="Arial" panose="020B0604020202020204" pitchFamily="34" charset="0"/>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rgbClr val="E35500"/>
                        </a:solidFill>
                        <a:effectLst/>
                        <a:uLnTx/>
                        <a:uFillTx/>
                        <a:latin typeface="Arial" panose="020B0604020202020204" pitchFamily="34" charset="0"/>
                        <a:ea typeface=""/>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E355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E35500"/>
                        </a:solidFill>
                        <a:effectLst/>
                        <a:uLnTx/>
                        <a:uFillTx/>
                        <a:latin typeface="Arial" panose="020B0604020202020204" pitchFamily="34" charset="0"/>
                        <a:ea typeface="+mn-ea"/>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22849">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en-AU" sz="1100" kern="1200" dirty="0">
                          <a:solidFill>
                            <a:schemeClr val="tx1"/>
                          </a:solidFill>
                          <a:latin typeface="Arial" panose="020B0604020202020204" pitchFamily="34" charset="0"/>
                          <a:cs typeface="Arial" panose="020B0604020202020204" pitchFamily="34" charset="0"/>
                        </a:rPr>
                        <a:t>SAP </a:t>
                      </a:r>
                      <a:r>
                        <a:rPr lang="en-AU" sz="1100" kern="1200" noProof="0" dirty="0">
                          <a:solidFill>
                            <a:schemeClr val="tx1"/>
                          </a:solidFill>
                          <a:latin typeface="Arial" panose="020B0604020202020204" pitchFamily="34" charset="0"/>
                          <a:cs typeface="Arial" panose="020B0604020202020204" pitchFamily="34" charset="0"/>
                        </a:rPr>
                        <a:t>IoT Application Enablement </a:t>
                      </a:r>
                      <a:endParaRPr lang="en-AU" sz="1100" kern="1200" dirty="0">
                        <a:solidFill>
                          <a:schemeClr val="tx1"/>
                        </a:solidFill>
                        <a:latin typeface="Arial" panose="020B0604020202020204" pitchFamily="34" charset="0"/>
                        <a:cs typeface="Arial" panose="020B0604020202020204" pitchFamily="34" charset="0"/>
                      </a:endParaRPr>
                    </a:p>
                  </a:txBody>
                  <a:tcP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rPr>
                        <a:t>General Recommendation</a:t>
                      </a:r>
                    </a:p>
                  </a:txBody>
                  <a:tcP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en-US" sz="1100" b="0" kern="1200" noProof="0" dirty="0">
                          <a:solidFill>
                            <a:schemeClr val="tx1"/>
                          </a:solidFill>
                          <a:latin typeface="Arial" panose="020B0604020202020204" pitchFamily="34" charset="0"/>
                          <a:cs typeface="Arial" panose="020B0604020202020204" pitchFamily="34" charset="0"/>
                        </a:rPr>
                        <a:t>Use this set of </a:t>
                      </a:r>
                      <a:r>
                        <a:rPr lang="en-US" sz="1100" b="0" dirty="0"/>
                        <a:t>microservices to build IoT apps and leverage data storage to deliver real-time insights (complementary to SAP Cloud Platform IoT).</a:t>
                      </a:r>
                    </a:p>
                    <a:p>
                      <a:pPr marL="0" indent="0" algn="l" defTabSz="1220084" rtl="0" eaLnBrk="1" latinLnBrk="0" hangingPunct="1">
                        <a:buFont typeface="Arial" pitchFamily="34" charset="0"/>
                        <a:buNone/>
                      </a:pPr>
                      <a:endParaRPr lang="en-US" sz="1100" b="0" kern="1200" noProof="0" dirty="0">
                        <a:solidFill>
                          <a:schemeClr val="tx1"/>
                        </a:solidFill>
                        <a:latin typeface="Arial" panose="020B0604020202020204" pitchFamily="34" charset="0"/>
                        <a:cs typeface="Arial" panose="020B0604020202020204" pitchFamily="34" charset="0"/>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rgbClr val="E35500"/>
                        </a:solidFill>
                        <a:effectLst/>
                        <a:uLnTx/>
                        <a:uFillTx/>
                        <a:latin typeface="Arial" panose="020B0604020202020204" pitchFamily="34" charset="0"/>
                        <a:ea typeface="+mn-ea"/>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E35500"/>
                          </a:solidFill>
                          <a:effectLst/>
                          <a:uLnTx/>
                          <a:uFillTx/>
                          <a:latin typeface="Arial" panose="020B0604020202020204" pitchFamily="34" charset="0"/>
                          <a:ea typeface=""/>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E35500"/>
                        </a:solidFill>
                        <a:effectLst/>
                        <a:uLnTx/>
                        <a:uFillTx/>
                        <a:latin typeface="Arial" panose="020B0604020202020204" pitchFamily="34" charset="0"/>
                        <a:ea typeface=""/>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22849">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noProof="0" dirty="0">
                          <a:latin typeface="Arial" panose="020B0604020202020204" pitchFamily="34" charset="0"/>
                          <a:cs typeface="Arial" panose="020B0604020202020204" pitchFamily="34" charset="0"/>
                        </a:rPr>
                        <a:t>SAP Edge Services</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u="none" noProof="0" dirty="0">
                          <a:latin typeface="Arial" panose="020B0604020202020204" pitchFamily="34" charset="0"/>
                          <a:cs typeface="Arial" panose="020B0604020202020204" pitchFamily="34" charset="0"/>
                        </a:rPr>
                        <a:t>General Recommendation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Use to process data on the edge layer, e.g. to  provide continuity for critical business functions without reliance on network connectivity (</a:t>
                      </a:r>
                      <a:r>
                        <a:rPr lang="en-US" sz="1100" b="0" dirty="0"/>
                        <a:t>complementary to SAP Cloud Platform IoT)</a:t>
                      </a:r>
                      <a:r>
                        <a:rPr lang="en-US" sz="1100" u="none" noProof="0" dirty="0">
                          <a:latin typeface="Arial" panose="020B0604020202020204" pitchFamily="34" charset="0"/>
                          <a:cs typeface="Arial" panose="020B0604020202020204" pitchFamily="34" charset="0"/>
                        </a:rPr>
                        <a: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rgbClr val="E35500"/>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E35500"/>
                          </a:solidFill>
                          <a:effectLst/>
                          <a:uLnTx/>
                          <a:uFillTx/>
                          <a:latin typeface="Arial" panose="020B0604020202020204" pitchFamily="34" charset="0"/>
                          <a:ea typeface=""/>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E35500"/>
                        </a:solidFill>
                        <a:effectLst/>
                        <a:uLnTx/>
                        <a:uFillTx/>
                        <a:latin typeface="Arial" panose="020B0604020202020204" pitchFamily="34" charset="0"/>
                        <a:ea typeface=""/>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8749349"/>
                  </a:ext>
                </a:extLst>
              </a:tr>
              <a:tr h="303434">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noProof="0" dirty="0">
                          <a:latin typeface="Arial" panose="020B0604020202020204" pitchFamily="34" charset="0"/>
                          <a:cs typeface="Arial" panose="020B0604020202020204" pitchFamily="34" charset="0"/>
                        </a:rPr>
                        <a:t>…</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354752826"/>
                  </a:ext>
                </a:extLst>
              </a:tr>
            </a:tbl>
          </a:graphicData>
        </a:graphic>
      </p:graphicFrame>
      <p:grpSp>
        <p:nvGrpSpPr>
          <p:cNvPr id="28" name="Group 27">
            <a:extLst>
              <a:ext uri="{FF2B5EF4-FFF2-40B4-BE49-F238E27FC236}">
                <a16:creationId xmlns:a16="http://schemas.microsoft.com/office/drawing/2014/main" id="{8B03BC0A-EC53-4A07-959F-3955D6D5C4AE}"/>
              </a:ext>
            </a:extLst>
          </p:cNvPr>
          <p:cNvGrpSpPr/>
          <p:nvPr/>
        </p:nvGrpSpPr>
        <p:grpSpPr>
          <a:xfrm>
            <a:off x="504000" y="5266824"/>
            <a:ext cx="11275539" cy="1253916"/>
            <a:chOff x="778585" y="5893201"/>
            <a:chExt cx="10581829" cy="709707"/>
          </a:xfrm>
        </p:grpSpPr>
        <p:sp>
          <p:nvSpPr>
            <p:cNvPr id="29" name="TextBox 28">
              <a:extLst>
                <a:ext uri="{FF2B5EF4-FFF2-40B4-BE49-F238E27FC236}">
                  <a16:creationId xmlns:a16="http://schemas.microsoft.com/office/drawing/2014/main" id="{F180AF72-8A09-4F99-8943-C3D0DBD54E29}"/>
                </a:ext>
              </a:extLst>
            </p:cNvPr>
            <p:cNvSpPr txBox="1"/>
            <p:nvPr/>
          </p:nvSpPr>
          <p:spPr>
            <a:xfrm>
              <a:off x="2235704" y="5893205"/>
              <a:ext cx="9124710" cy="709698"/>
            </a:xfrm>
            <a:prstGeom prst="rect">
              <a:avLst/>
            </a:prstGeom>
            <a:solidFill>
              <a:schemeClr val="bg1">
                <a:lumMod val="85000"/>
              </a:schemeClr>
            </a:solidFill>
          </p:spPr>
          <p:txBody>
            <a:bodyPr wrap="square" lIns="72000" tIns="36000" rIns="72000" bIns="36000" rtlCol="0" anchor="ctr">
              <a:noAutofit/>
            </a:bodyPr>
            <a:lstStyle/>
            <a:p>
              <a:pPr lvl="0" defTabSz="661988" eaLnBrk="0" fontAlgn="base" hangingPunct="0">
                <a:spcBef>
                  <a:spcPts val="600"/>
                </a:spcBef>
                <a:spcAft>
                  <a:spcPct val="0"/>
                </a:spcAft>
                <a:defRPr/>
              </a:pPr>
              <a:r>
                <a:rPr lang="en-US" sz="1000" kern="0" dirty="0">
                  <a:solidFill>
                    <a:srgbClr val="000000"/>
                  </a:solidFill>
                  <a:latin typeface="Arial"/>
                </a:rPr>
                <a:t>This table allows you to define integration guidelines for the </a:t>
              </a:r>
              <a:r>
                <a:rPr lang="en-US" sz="1000" b="1" kern="0" dirty="0">
                  <a:solidFill>
                    <a:srgbClr val="000000"/>
                  </a:solidFill>
                  <a:latin typeface="Arial"/>
                </a:rPr>
                <a:t>thing integration style</a:t>
              </a:r>
              <a:r>
                <a:rPr lang="en-US" sz="1000" kern="0" dirty="0">
                  <a:solidFill>
                    <a:srgbClr val="000000"/>
                  </a:solidFill>
                  <a:latin typeface="Arial"/>
                </a:rPr>
                <a:t> for your organization. Per row, you  can add one integration guideline: In </a:t>
              </a:r>
              <a:r>
                <a:rPr lang="en-US" sz="1000" b="1" kern="0" dirty="0">
                  <a:solidFill>
                    <a:srgbClr val="000000"/>
                  </a:solidFill>
                  <a:latin typeface="Arial"/>
                </a:rPr>
                <a:t>column 1</a:t>
              </a:r>
              <a:r>
                <a:rPr lang="en-US" sz="1000" kern="0" dirty="0">
                  <a:solidFill>
                    <a:srgbClr val="000000"/>
                  </a:solidFill>
                  <a:latin typeface="Arial"/>
                </a:rPr>
                <a:t>, you can select the relevant integration technology/service for which you want to define the guideline (e.g. SAP Cloud Platform Internet of Things). In </a:t>
              </a:r>
              <a:r>
                <a:rPr lang="en-US" sz="1000" b="1" kern="0" dirty="0">
                  <a:solidFill>
                    <a:srgbClr val="000000"/>
                  </a:solidFill>
                  <a:latin typeface="Arial"/>
                </a:rPr>
                <a:t>column 2</a:t>
              </a:r>
              <a:r>
                <a:rPr lang="en-US" sz="1000" kern="0" dirty="0">
                  <a:solidFill>
                    <a:srgbClr val="000000"/>
                  </a:solidFill>
                  <a:latin typeface="Arial"/>
                </a:rPr>
                <a:t>, you can define the recommendation degree that you would like to assign to the integration technology/service within your organization (e.g. General Recommendation). In </a:t>
              </a:r>
              <a:r>
                <a:rPr lang="en-US" sz="1000" b="1" kern="0" dirty="0">
                  <a:solidFill>
                    <a:srgbClr val="000000"/>
                  </a:solidFill>
                  <a:latin typeface="Arial"/>
                </a:rPr>
                <a:t>column 3</a:t>
              </a:r>
              <a:r>
                <a:rPr lang="en-US" sz="1000" kern="0" dirty="0">
                  <a:solidFill>
                    <a:srgbClr val="000000"/>
                  </a:solidFill>
                  <a:latin typeface="Arial"/>
                </a:rPr>
                <a:t>, you can further describe your integration guideline, optionally by referring to the relevant use case patterns. </a:t>
              </a:r>
              <a:r>
                <a:rPr lang="en-US" sz="1000" b="1" kern="0" dirty="0">
                  <a:solidFill>
                    <a:srgbClr val="000000"/>
                  </a:solidFill>
                  <a:latin typeface="Arial"/>
                </a:rPr>
                <a:t>Column 4 </a:t>
              </a:r>
              <a:r>
                <a:rPr lang="en-US" sz="1000" kern="0" dirty="0">
                  <a:solidFill>
                    <a:srgbClr val="000000"/>
                  </a:solidFill>
                  <a:latin typeface="Arial"/>
                </a:rPr>
                <a:t>allows you to assign the integration technology/service to the relevant integration domain(s), e.g. Thing2Cloud or Thing2OnPremise.</a:t>
              </a:r>
            </a:p>
            <a:p>
              <a:pPr defTabSz="661988" eaLnBrk="0" fontAlgn="base" hangingPunct="0">
                <a:spcBef>
                  <a:spcPts val="600"/>
                </a:spcBef>
                <a:spcAft>
                  <a:spcPct val="0"/>
                </a:spcAft>
                <a:defRPr/>
              </a:pPr>
              <a:r>
                <a:rPr lang="en-US" sz="1000" b="1" kern="0" dirty="0">
                  <a:solidFill>
                    <a:srgbClr val="E35500"/>
                  </a:solidFill>
                  <a:latin typeface="Arial"/>
                </a:rPr>
                <a:t>Important Note: The sample technology mappings shown in the table above are only illustrative examples that need to be aligned with your specific context and requirements. Also the inclusion of Non-SAP integration technologies / services is possible.</a:t>
              </a:r>
            </a:p>
          </p:txBody>
        </p:sp>
        <p:sp>
          <p:nvSpPr>
            <p:cNvPr id="30" name="TextBox 29">
              <a:extLst>
                <a:ext uri="{FF2B5EF4-FFF2-40B4-BE49-F238E27FC236}">
                  <a16:creationId xmlns:a16="http://schemas.microsoft.com/office/drawing/2014/main" id="{CCDA0294-8EE2-4983-B40A-096228C2BA5C}"/>
                </a:ext>
              </a:extLst>
            </p:cNvPr>
            <p:cNvSpPr txBox="1"/>
            <p:nvPr/>
          </p:nvSpPr>
          <p:spPr>
            <a:xfrm>
              <a:off x="1129034" y="5893205"/>
              <a:ext cx="1106669" cy="709703"/>
            </a:xfrm>
            <a:prstGeom prst="rect">
              <a:avLst/>
            </a:prstGeom>
            <a:solidFill>
              <a:schemeClr val="tx1"/>
            </a:solidFill>
          </p:spPr>
          <p:txBody>
            <a:bodyPr wrap="square" lIns="72000" tIns="864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31" name="TextBox 30">
              <a:extLst>
                <a:ext uri="{FF2B5EF4-FFF2-40B4-BE49-F238E27FC236}">
                  <a16:creationId xmlns:a16="http://schemas.microsoft.com/office/drawing/2014/main" id="{9EDF2F74-8C40-49FB-904A-E09881CBFC3F}"/>
                </a:ext>
              </a:extLst>
            </p:cNvPr>
            <p:cNvSpPr txBox="1"/>
            <p:nvPr/>
          </p:nvSpPr>
          <p:spPr>
            <a:xfrm>
              <a:off x="778585" y="5893201"/>
              <a:ext cx="432191" cy="709703"/>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32" name="Straight Connector 31">
              <a:extLst>
                <a:ext uri="{FF2B5EF4-FFF2-40B4-BE49-F238E27FC236}">
                  <a16:creationId xmlns:a16="http://schemas.microsoft.com/office/drawing/2014/main" id="{3063396E-BED8-4B20-8421-1DF47F0650CB}"/>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42E2E78-511B-4F3B-A69C-048A0618502C}"/>
                </a:ext>
              </a:extLst>
            </p:cNvPr>
            <p:cNvCxnSpPr>
              <a:cxnSpLocks/>
            </p:cNvCxnSpPr>
            <p:nvPr/>
          </p:nvCxnSpPr>
          <p:spPr>
            <a:xfrm flipH="1">
              <a:off x="1175799" y="6524766"/>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10AE321F-264C-4ECA-A13B-B014E1AB2D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637" y="5368115"/>
            <a:ext cx="683802" cy="683802"/>
          </a:xfrm>
          <a:prstGeom prst="rect">
            <a:avLst/>
          </a:prstGeom>
        </p:spPr>
      </p:pic>
    </p:spTree>
    <p:extLst>
      <p:ext uri="{BB962C8B-B14F-4D97-AF65-F5344CB8AC3E}">
        <p14:creationId xmlns:p14="http://schemas.microsoft.com/office/powerpoint/2010/main" val="30480070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6FABB-44CA-4ADC-9A45-E6C4FD6EA226}"/>
              </a:ext>
            </a:extLst>
          </p:cNvPr>
          <p:cNvSpPr>
            <a:spLocks noGrp="1"/>
          </p:cNvSpPr>
          <p:nvPr>
            <p:ph type="sldNum" sz="quarter" idx="12"/>
          </p:nvPr>
        </p:nvSpPr>
        <p:spPr/>
        <p:txBody>
          <a:bodyPr/>
          <a:lstStyle/>
          <a:p>
            <a:fld id="{DB6A9238-A6DB-4432-B073-8C8D0256CD0B}" type="slidenum">
              <a:rPr lang="de-DE" sz="1000" smtClean="0"/>
              <a:pPr/>
              <a:t>66</a:t>
            </a:fld>
            <a:endParaRPr lang="de-DE" sz="1000" dirty="0"/>
          </a:p>
        </p:txBody>
      </p:sp>
      <p:grpSp>
        <p:nvGrpSpPr>
          <p:cNvPr id="82" name="Group 81">
            <a:extLst>
              <a:ext uri="{FF2B5EF4-FFF2-40B4-BE49-F238E27FC236}">
                <a16:creationId xmlns:a16="http://schemas.microsoft.com/office/drawing/2014/main" id="{9D99D5EA-789A-493C-9114-9B568BE4B003}"/>
              </a:ext>
            </a:extLst>
          </p:cNvPr>
          <p:cNvGrpSpPr/>
          <p:nvPr/>
        </p:nvGrpSpPr>
        <p:grpSpPr>
          <a:xfrm>
            <a:off x="8372079" y="467378"/>
            <a:ext cx="3410607" cy="677108"/>
            <a:chOff x="8348701" y="504000"/>
            <a:chExt cx="3410607" cy="677108"/>
          </a:xfrm>
        </p:grpSpPr>
        <p:sp>
          <p:nvSpPr>
            <p:cNvPr id="83" name="Rectangle 82">
              <a:extLst>
                <a:ext uri="{FF2B5EF4-FFF2-40B4-BE49-F238E27FC236}">
                  <a16:creationId xmlns:a16="http://schemas.microsoft.com/office/drawing/2014/main" id="{1F46B90E-5B2B-440D-AC52-BECECEA4189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4" name="Rectangle 83">
              <a:extLst>
                <a:ext uri="{FF2B5EF4-FFF2-40B4-BE49-F238E27FC236}">
                  <a16:creationId xmlns:a16="http://schemas.microsoft.com/office/drawing/2014/main" id="{C5253508-1941-41B4-8E1A-EAF652827F1A}"/>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5" name="Rectangle 84">
              <a:extLst>
                <a:ext uri="{FF2B5EF4-FFF2-40B4-BE49-F238E27FC236}">
                  <a16:creationId xmlns:a16="http://schemas.microsoft.com/office/drawing/2014/main" id="{6A3A2706-CCF4-4EE1-997A-EA7CE48BF048}"/>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7" name="Straight Arrow Connector 86">
              <a:extLst>
                <a:ext uri="{FF2B5EF4-FFF2-40B4-BE49-F238E27FC236}">
                  <a16:creationId xmlns:a16="http://schemas.microsoft.com/office/drawing/2014/main" id="{722E3990-F57A-4450-9393-6C6C3DE7A295}"/>
                </a:ext>
              </a:extLst>
            </p:cNvPr>
            <p:cNvCxnSpPr>
              <a:stCxn id="83" idx="3"/>
              <a:endCxn id="8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FF38CD3-97CB-4E72-825F-A14FB8E07D9D}"/>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95" name="Title 3">
            <a:extLst>
              <a:ext uri="{FF2B5EF4-FFF2-40B4-BE49-F238E27FC236}">
                <a16:creationId xmlns:a16="http://schemas.microsoft.com/office/drawing/2014/main" id="{8C5FFC6F-AD64-45B1-93A7-CEF0B4BE145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Thing Integration Style</a:t>
            </a:r>
            <a:br>
              <a:rPr lang="en-US" dirty="0">
                <a:solidFill>
                  <a:srgbClr val="000000"/>
                </a:solidFill>
                <a:latin typeface="Arial"/>
              </a:rPr>
            </a:br>
            <a:r>
              <a:rPr lang="en-US" sz="2000" b="0" dirty="0">
                <a:solidFill>
                  <a:srgbClr val="000000"/>
                </a:solidFill>
                <a:latin typeface="Arial"/>
              </a:rPr>
              <a:t>Overview: SAP Leonardo Internet of Things</a:t>
            </a:r>
          </a:p>
        </p:txBody>
      </p:sp>
      <p:grpSp>
        <p:nvGrpSpPr>
          <p:cNvPr id="2" name="Group 1">
            <a:extLst>
              <a:ext uri="{FF2B5EF4-FFF2-40B4-BE49-F238E27FC236}">
                <a16:creationId xmlns:a16="http://schemas.microsoft.com/office/drawing/2014/main" id="{C11D3B1C-63EB-4201-8D7B-34504CDACBA1}"/>
              </a:ext>
            </a:extLst>
          </p:cNvPr>
          <p:cNvGrpSpPr/>
          <p:nvPr/>
        </p:nvGrpSpPr>
        <p:grpSpPr>
          <a:xfrm>
            <a:off x="345225" y="6011435"/>
            <a:ext cx="11338589" cy="677653"/>
            <a:chOff x="340575" y="5990480"/>
            <a:chExt cx="11338589" cy="677653"/>
          </a:xfrm>
        </p:grpSpPr>
        <p:grpSp>
          <p:nvGrpSpPr>
            <p:cNvPr id="18" name="Group 17">
              <a:extLst>
                <a:ext uri="{FF2B5EF4-FFF2-40B4-BE49-F238E27FC236}">
                  <a16:creationId xmlns:a16="http://schemas.microsoft.com/office/drawing/2014/main" id="{A76CA782-33BE-4D79-A0C7-D37A1ABED021}"/>
                </a:ext>
              </a:extLst>
            </p:cNvPr>
            <p:cNvGrpSpPr/>
            <p:nvPr/>
          </p:nvGrpSpPr>
          <p:grpSpPr>
            <a:xfrm>
              <a:off x="444527" y="6011703"/>
              <a:ext cx="11234637" cy="656430"/>
              <a:chOff x="778585" y="5946478"/>
              <a:chExt cx="10693939" cy="656430"/>
            </a:xfrm>
          </p:grpSpPr>
          <p:sp>
            <p:nvSpPr>
              <p:cNvPr id="20" name="TextBox 19">
                <a:extLst>
                  <a:ext uri="{FF2B5EF4-FFF2-40B4-BE49-F238E27FC236}">
                    <a16:creationId xmlns:a16="http://schemas.microsoft.com/office/drawing/2014/main" id="{E426C2FA-D1DD-44E8-8E77-02D060C6CEF6}"/>
                  </a:ext>
                </a:extLst>
              </p:cNvPr>
              <p:cNvSpPr txBox="1"/>
              <p:nvPr/>
            </p:nvSpPr>
            <p:spPr>
              <a:xfrm>
                <a:off x="2235702" y="5946484"/>
                <a:ext cx="9236822" cy="656420"/>
              </a:xfrm>
              <a:prstGeom prst="rect">
                <a:avLst/>
              </a:prstGeom>
              <a:solidFill>
                <a:schemeClr val="bg1">
                  <a:lumMod val="85000"/>
                </a:schemeClr>
              </a:solidFill>
            </p:spPr>
            <p:txBody>
              <a:bodyPr wrap="square" lIns="72000" tIns="36000" rIns="72000" bIns="36000" rtlCol="0" anchor="t">
                <a:noAutofit/>
              </a:bodyPr>
              <a:lstStyle/>
              <a:p>
                <a:pPr lvl="0" defTabSz="661988" eaLnBrk="0" fontAlgn="base" hangingPunct="0">
                  <a:spcBef>
                    <a:spcPts val="600"/>
                  </a:spcBef>
                  <a:spcAft>
                    <a:spcPct val="0"/>
                  </a:spcAft>
                  <a:defRPr/>
                </a:pPr>
                <a:r>
                  <a:rPr lang="en-US" sz="1100" kern="0" dirty="0">
                    <a:solidFill>
                      <a:srgbClr val="000000"/>
                    </a:solidFill>
                    <a:latin typeface="Arial"/>
                  </a:rPr>
                  <a:t>This slides provides an overview on SAP Leonardo Internet of Things.</a:t>
                </a:r>
              </a:p>
              <a:p>
                <a:pPr defTabSz="661988" eaLnBrk="0" fontAlgn="base" hangingPunct="0">
                  <a:spcBef>
                    <a:spcPts val="600"/>
                  </a:spcBef>
                  <a:spcAft>
                    <a:spcPct val="0"/>
                  </a:spcAft>
                  <a:defRPr/>
                </a:pPr>
                <a:r>
                  <a:rPr lang="en-US" sz="1100" b="1" kern="0" dirty="0">
                    <a:solidFill>
                      <a:srgbClr val="000000"/>
                    </a:solidFill>
                    <a:latin typeface="Arial"/>
                  </a:rPr>
                  <a:t>Source and further Information: </a:t>
                </a:r>
                <a:r>
                  <a:rPr lang="en-US" sz="1100" dirty="0">
                    <a:latin typeface="Arial" panose="020B0604020202020204" pitchFamily="34" charset="0"/>
                    <a:cs typeface="Arial" panose="020B0604020202020204" pitchFamily="34" charset="0"/>
                    <a:hlinkClick r:id="rId3"/>
                  </a:rPr>
                  <a:t>Link</a:t>
                </a:r>
                <a:endParaRPr lang="en-US" sz="1100" dirty="0">
                  <a:latin typeface="Arial" panose="020B0604020202020204" pitchFamily="34" charset="0"/>
                  <a:cs typeface="Arial" panose="020B0604020202020204" pitchFamily="34" charset="0"/>
                </a:endParaRPr>
              </a:p>
              <a:p>
                <a:pPr defTabSz="661988" eaLnBrk="0" fontAlgn="base" hangingPunct="0">
                  <a:spcBef>
                    <a:spcPts val="600"/>
                  </a:spcBef>
                  <a:spcAft>
                    <a:spcPct val="0"/>
                  </a:spcAft>
                  <a:defRPr/>
                </a:pPr>
                <a:endParaRPr lang="en-AU" sz="11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38C168A-A053-4F8E-8FAB-1836DE1DB20F}"/>
                  </a:ext>
                </a:extLst>
              </p:cNvPr>
              <p:cNvSpPr txBox="1"/>
              <p:nvPr/>
            </p:nvSpPr>
            <p:spPr>
              <a:xfrm>
                <a:off x="1129034" y="5946484"/>
                <a:ext cx="1106669" cy="656424"/>
              </a:xfrm>
              <a:prstGeom prst="rect">
                <a:avLst/>
              </a:prstGeom>
              <a:solidFill>
                <a:schemeClr val="tx1"/>
              </a:solidFill>
            </p:spPr>
            <p:txBody>
              <a:bodyPr wrap="square" lIns="72000" tIns="288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Explanation</a:t>
                </a:r>
              </a:p>
            </p:txBody>
          </p:sp>
          <p:sp>
            <p:nvSpPr>
              <p:cNvPr id="22" name="TextBox 21">
                <a:extLst>
                  <a:ext uri="{FF2B5EF4-FFF2-40B4-BE49-F238E27FC236}">
                    <a16:creationId xmlns:a16="http://schemas.microsoft.com/office/drawing/2014/main" id="{7DD8F456-392E-453B-A481-4CA8A9764734}"/>
                  </a:ext>
                </a:extLst>
              </p:cNvPr>
              <p:cNvSpPr txBox="1"/>
              <p:nvPr/>
            </p:nvSpPr>
            <p:spPr>
              <a:xfrm>
                <a:off x="778585" y="5946478"/>
                <a:ext cx="432191" cy="656425"/>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23" name="Straight Connector 22">
                <a:extLst>
                  <a:ext uri="{FF2B5EF4-FFF2-40B4-BE49-F238E27FC236}">
                    <a16:creationId xmlns:a16="http://schemas.microsoft.com/office/drawing/2014/main" id="{A00B44C3-494B-4F77-905D-479EA3E23171}"/>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345262-C1F8-44CD-9629-3AF23A8CCDC5}"/>
                  </a:ext>
                </a:extLst>
              </p:cNvPr>
              <p:cNvCxnSpPr>
                <a:cxnSpLocks/>
              </p:cNvCxnSpPr>
              <p:nvPr/>
            </p:nvCxnSpPr>
            <p:spPr>
              <a:xfrm flipH="1">
                <a:off x="1178420" y="6497440"/>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EFF9A39D-23F3-4377-AE14-2651EE946B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575" y="5990480"/>
              <a:ext cx="661946" cy="647068"/>
            </a:xfrm>
            <a:prstGeom prst="rect">
              <a:avLst/>
            </a:prstGeom>
          </p:spPr>
        </p:pic>
      </p:grpSp>
      <p:pic>
        <p:nvPicPr>
          <p:cNvPr id="5" name="Picture 4">
            <a:extLst>
              <a:ext uri="{FF2B5EF4-FFF2-40B4-BE49-F238E27FC236}">
                <a16:creationId xmlns:a16="http://schemas.microsoft.com/office/drawing/2014/main" id="{F6D9BB45-0180-4F09-B581-5F55BA1D634E}"/>
              </a:ext>
            </a:extLst>
          </p:cNvPr>
          <p:cNvPicPr>
            <a:picLocks noChangeAspect="1"/>
          </p:cNvPicPr>
          <p:nvPr/>
        </p:nvPicPr>
        <p:blipFill>
          <a:blip r:embed="rId5"/>
          <a:stretch>
            <a:fillRect/>
          </a:stretch>
        </p:blipFill>
        <p:spPr>
          <a:xfrm>
            <a:off x="841003" y="1656277"/>
            <a:ext cx="10549605" cy="3938519"/>
          </a:xfrm>
          <a:prstGeom prst="rect">
            <a:avLst/>
          </a:prstGeom>
        </p:spPr>
      </p:pic>
    </p:spTree>
    <p:extLst>
      <p:ext uri="{BB962C8B-B14F-4D97-AF65-F5344CB8AC3E}">
        <p14:creationId xmlns:p14="http://schemas.microsoft.com/office/powerpoint/2010/main" val="26520821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6FABB-44CA-4ADC-9A45-E6C4FD6EA226}"/>
              </a:ext>
            </a:extLst>
          </p:cNvPr>
          <p:cNvSpPr>
            <a:spLocks noGrp="1"/>
          </p:cNvSpPr>
          <p:nvPr>
            <p:ph type="sldNum" sz="quarter" idx="12"/>
          </p:nvPr>
        </p:nvSpPr>
        <p:spPr/>
        <p:txBody>
          <a:bodyPr/>
          <a:lstStyle/>
          <a:p>
            <a:fld id="{DB6A9238-A6DB-4432-B073-8C8D0256CD0B}" type="slidenum">
              <a:rPr lang="de-DE" sz="1000" smtClean="0"/>
              <a:pPr/>
              <a:t>67</a:t>
            </a:fld>
            <a:endParaRPr lang="de-DE" sz="1000" dirty="0"/>
          </a:p>
        </p:txBody>
      </p:sp>
      <p:grpSp>
        <p:nvGrpSpPr>
          <p:cNvPr id="28" name="Group 27">
            <a:extLst>
              <a:ext uri="{FF2B5EF4-FFF2-40B4-BE49-F238E27FC236}">
                <a16:creationId xmlns:a16="http://schemas.microsoft.com/office/drawing/2014/main" id="{0C514E7F-B422-468C-B79C-E6B29C97CB13}"/>
              </a:ext>
            </a:extLst>
          </p:cNvPr>
          <p:cNvGrpSpPr/>
          <p:nvPr/>
        </p:nvGrpSpPr>
        <p:grpSpPr>
          <a:xfrm>
            <a:off x="504001" y="5954042"/>
            <a:ext cx="10911882" cy="645748"/>
            <a:chOff x="778585" y="5957160"/>
            <a:chExt cx="10638001" cy="645748"/>
          </a:xfrm>
        </p:grpSpPr>
        <p:sp>
          <p:nvSpPr>
            <p:cNvPr id="73" name="TextBox 72">
              <a:extLst>
                <a:ext uri="{FF2B5EF4-FFF2-40B4-BE49-F238E27FC236}">
                  <a16:creationId xmlns:a16="http://schemas.microsoft.com/office/drawing/2014/main" id="{72A0507D-5B0E-4C47-94B7-311E66EEA3C7}"/>
                </a:ext>
              </a:extLst>
            </p:cNvPr>
            <p:cNvSpPr txBox="1"/>
            <p:nvPr/>
          </p:nvSpPr>
          <p:spPr>
            <a:xfrm>
              <a:off x="2235703" y="5957160"/>
              <a:ext cx="9180883" cy="645743"/>
            </a:xfrm>
            <a:prstGeom prst="rect">
              <a:avLst/>
            </a:prstGeom>
            <a:solidFill>
              <a:schemeClr val="bg1">
                <a:lumMod val="85000"/>
              </a:schemeClr>
            </a:solidFill>
          </p:spPr>
          <p:txBody>
            <a:bodyPr wrap="square" lIns="72000" tIns="36000" rIns="72000" bIns="36000" rtlCol="0" anchor="ctr">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lang="en-US" sz="1100" kern="0" dirty="0">
                  <a:solidFill>
                    <a:srgbClr val="000000"/>
                  </a:solidFill>
                  <a:latin typeface="Arial"/>
                </a:rPr>
                <a:t>This table provides links where you can find further information such as refined guidance, product information and roadmaps. </a:t>
              </a:r>
            </a:p>
          </p:txBody>
        </p:sp>
        <p:sp>
          <p:nvSpPr>
            <p:cNvPr id="74" name="TextBox 73">
              <a:extLst>
                <a:ext uri="{FF2B5EF4-FFF2-40B4-BE49-F238E27FC236}">
                  <a16:creationId xmlns:a16="http://schemas.microsoft.com/office/drawing/2014/main" id="{F8DA5039-BB6B-4422-A5A1-42230C7792D9}"/>
                </a:ext>
              </a:extLst>
            </p:cNvPr>
            <p:cNvSpPr txBox="1"/>
            <p:nvPr/>
          </p:nvSpPr>
          <p:spPr>
            <a:xfrm>
              <a:off x="1129034" y="5957160"/>
              <a:ext cx="1106669" cy="645748"/>
            </a:xfrm>
            <a:prstGeom prst="rect">
              <a:avLst/>
            </a:prstGeom>
            <a:solidFill>
              <a:schemeClr val="tx1"/>
            </a:solidFill>
          </p:spPr>
          <p:txBody>
            <a:bodyPr wrap="square" lIns="72000" tIns="36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br>
                <a:rPr kumimoji="0" lang="en-US" sz="1300" b="0" i="0" u="none" strike="noStrike" kern="0" cap="none" spc="0" normalizeH="0" baseline="0" noProof="0" dirty="0">
                  <a:ln>
                    <a:noFill/>
                  </a:ln>
                  <a:solidFill>
                    <a:schemeClr val="bg1"/>
                  </a:solidFill>
                  <a:effectLst/>
                  <a:uLnTx/>
                  <a:uFillTx/>
                  <a:latin typeface="Arial"/>
                </a:rPr>
              </a:b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79" name="TextBox 78">
              <a:extLst>
                <a:ext uri="{FF2B5EF4-FFF2-40B4-BE49-F238E27FC236}">
                  <a16:creationId xmlns:a16="http://schemas.microsoft.com/office/drawing/2014/main" id="{05C1B097-F232-4E6A-9334-527C73081116}"/>
                </a:ext>
              </a:extLst>
            </p:cNvPr>
            <p:cNvSpPr txBox="1"/>
            <p:nvPr/>
          </p:nvSpPr>
          <p:spPr>
            <a:xfrm>
              <a:off x="778585" y="5957160"/>
              <a:ext cx="432191" cy="645744"/>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6" name="Straight Connector 5">
              <a:extLst>
                <a:ext uri="{FF2B5EF4-FFF2-40B4-BE49-F238E27FC236}">
                  <a16:creationId xmlns:a16="http://schemas.microsoft.com/office/drawing/2014/main" id="{20141CCD-4985-4FD4-B795-46EBF57C5171}"/>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3E10F2-6021-4E43-B478-3961C86D912C}"/>
                </a:ext>
              </a:extLst>
            </p:cNvPr>
            <p:cNvCxnSpPr>
              <a:cxnSpLocks/>
            </p:cNvCxnSpPr>
            <p:nvPr/>
          </p:nvCxnSpPr>
          <p:spPr>
            <a:xfrm flipH="1">
              <a:off x="1178420" y="6458892"/>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9D99D5EA-789A-493C-9114-9B568BE4B003}"/>
              </a:ext>
            </a:extLst>
          </p:cNvPr>
          <p:cNvGrpSpPr/>
          <p:nvPr/>
        </p:nvGrpSpPr>
        <p:grpSpPr>
          <a:xfrm>
            <a:off x="8372079" y="467378"/>
            <a:ext cx="3410607" cy="677108"/>
            <a:chOff x="8348701" y="504000"/>
            <a:chExt cx="3410607" cy="677108"/>
          </a:xfrm>
        </p:grpSpPr>
        <p:sp>
          <p:nvSpPr>
            <p:cNvPr id="83" name="Rectangle 82">
              <a:extLst>
                <a:ext uri="{FF2B5EF4-FFF2-40B4-BE49-F238E27FC236}">
                  <a16:creationId xmlns:a16="http://schemas.microsoft.com/office/drawing/2014/main" id="{1F46B90E-5B2B-440D-AC52-BECECEA4189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4" name="Rectangle 83">
              <a:extLst>
                <a:ext uri="{FF2B5EF4-FFF2-40B4-BE49-F238E27FC236}">
                  <a16:creationId xmlns:a16="http://schemas.microsoft.com/office/drawing/2014/main" id="{C5253508-1941-41B4-8E1A-EAF652827F1A}"/>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5" name="Rectangle 84">
              <a:extLst>
                <a:ext uri="{FF2B5EF4-FFF2-40B4-BE49-F238E27FC236}">
                  <a16:creationId xmlns:a16="http://schemas.microsoft.com/office/drawing/2014/main" id="{6A3A2706-CCF4-4EE1-997A-EA7CE48BF048}"/>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7" name="Straight Arrow Connector 86">
              <a:extLst>
                <a:ext uri="{FF2B5EF4-FFF2-40B4-BE49-F238E27FC236}">
                  <a16:creationId xmlns:a16="http://schemas.microsoft.com/office/drawing/2014/main" id="{722E3990-F57A-4450-9393-6C6C3DE7A295}"/>
                </a:ext>
              </a:extLst>
            </p:cNvPr>
            <p:cNvCxnSpPr>
              <a:stCxn id="83" idx="3"/>
              <a:endCxn id="8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FF38CD3-97CB-4E72-825F-A14FB8E07D9D}"/>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pic>
        <p:nvPicPr>
          <p:cNvPr id="89" name="Picture 88">
            <a:extLst>
              <a:ext uri="{FF2B5EF4-FFF2-40B4-BE49-F238E27FC236}">
                <a16:creationId xmlns:a16="http://schemas.microsoft.com/office/drawing/2014/main" id="{37F76499-D49D-4CF1-92AC-476ABCB0E9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11" y="5981852"/>
            <a:ext cx="522156" cy="522156"/>
          </a:xfrm>
          <a:prstGeom prst="rect">
            <a:avLst/>
          </a:prstGeom>
        </p:spPr>
      </p:pic>
      <p:sp>
        <p:nvSpPr>
          <p:cNvPr id="95" name="Title 3">
            <a:extLst>
              <a:ext uri="{FF2B5EF4-FFF2-40B4-BE49-F238E27FC236}">
                <a16:creationId xmlns:a16="http://schemas.microsoft.com/office/drawing/2014/main" id="{8C5FFC6F-AD64-45B1-93A7-CEF0B4BE145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Thing Integration Style</a:t>
            </a:r>
            <a:br>
              <a:rPr lang="en-US" dirty="0">
                <a:solidFill>
                  <a:srgbClr val="000000"/>
                </a:solidFill>
                <a:latin typeface="Arial"/>
              </a:rPr>
            </a:br>
            <a:r>
              <a:rPr lang="en-US" sz="2000" b="0" dirty="0">
                <a:solidFill>
                  <a:srgbClr val="000000"/>
                </a:solidFill>
                <a:latin typeface="Arial"/>
              </a:rPr>
              <a:t>Further Information </a:t>
            </a:r>
          </a:p>
        </p:txBody>
      </p:sp>
      <p:graphicFrame>
        <p:nvGraphicFramePr>
          <p:cNvPr id="20" name="Table 19">
            <a:extLst>
              <a:ext uri="{FF2B5EF4-FFF2-40B4-BE49-F238E27FC236}">
                <a16:creationId xmlns:a16="http://schemas.microsoft.com/office/drawing/2014/main" id="{C7FF3F54-F43D-4D6D-BC99-EC49EF797CB6}"/>
              </a:ext>
            </a:extLst>
          </p:cNvPr>
          <p:cNvGraphicFramePr>
            <a:graphicFrameLocks noGrp="1"/>
          </p:cNvGraphicFramePr>
          <p:nvPr>
            <p:extLst>
              <p:ext uri="{D42A27DB-BD31-4B8C-83A1-F6EECF244321}">
                <p14:modId xmlns:p14="http://schemas.microsoft.com/office/powerpoint/2010/main" val="3247710599"/>
              </p:ext>
            </p:extLst>
          </p:nvPr>
        </p:nvGraphicFramePr>
        <p:xfrm>
          <a:off x="504001" y="1486587"/>
          <a:ext cx="11278686" cy="4120090"/>
        </p:xfrm>
        <a:graphic>
          <a:graphicData uri="http://schemas.openxmlformats.org/drawingml/2006/table">
            <a:tbl>
              <a:tblPr firstRow="1" bandRow="1"/>
              <a:tblGrid>
                <a:gridCol w="3505354">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7269276">
                  <a:extLst>
                    <a:ext uri="{9D8B030D-6E8A-4147-A177-3AD203B41FA5}">
                      <a16:colId xmlns:a16="http://schemas.microsoft.com/office/drawing/2014/main" val="20002"/>
                    </a:ext>
                  </a:extLst>
                </a:gridCol>
              </a:tblGrid>
              <a:tr h="293459">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200" noProof="0" dirty="0">
                          <a:solidFill>
                            <a:schemeClr val="bg1"/>
                          </a:solidFill>
                          <a:latin typeface="Arial" panose="020B0604020202020204" pitchFamily="34" charset="0"/>
                          <a:cs typeface="Arial" panose="020B0604020202020204" pitchFamily="34" charset="0"/>
                        </a:rPr>
                        <a:t>Resource</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200" u="none" noProof="0" dirty="0">
                          <a:solidFill>
                            <a:schemeClr val="bg1"/>
                          </a:solidFill>
                          <a:latin typeface="Arial" panose="020B0604020202020204" pitchFamily="34" charset="0"/>
                          <a:cs typeface="Arial" panose="020B0604020202020204" pitchFamily="34" charset="0"/>
                        </a:rPr>
                        <a:t>Link</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200" u="none" noProof="0" dirty="0">
                          <a:solidFill>
                            <a:schemeClr val="bg1"/>
                          </a:solidFill>
                          <a:latin typeface="Arial" panose="020B0604020202020204" pitchFamily="34" charset="0"/>
                          <a:cs typeface="Arial" panose="020B0604020202020204" pitchFamily="34" charset="0"/>
                        </a:rPr>
                        <a:t>Description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603569">
                <a:tc>
                  <a:txBody>
                    <a:bodyPr/>
                    <a:lstStyle/>
                    <a:p>
                      <a:pPr marL="0" indent="0" algn="l" defTabSz="1220084" rtl="0" eaLnBrk="1" latinLnBrk="0" hangingPunct="1">
                        <a:spcAft>
                          <a:spcPts val="600"/>
                        </a:spcAft>
                        <a:buFont typeface="Arial" pitchFamily="34" charset="0"/>
                        <a:buNone/>
                      </a:pPr>
                      <a:r>
                        <a:rPr lang="en-US" sz="1100" kern="1200" dirty="0">
                          <a:solidFill>
                            <a:schemeClr val="tx1"/>
                          </a:solidFill>
                          <a:latin typeface="Arial" panose="020B0604020202020204" pitchFamily="34" charset="0"/>
                          <a:cs typeface="Arial" panose="020B0604020202020204" pitchFamily="34" charset="0"/>
                        </a:rPr>
                        <a:t>SAP Leonardo Internet of Things</a:t>
                      </a:r>
                    </a:p>
                  </a:txBody>
                  <a:tcP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60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4"/>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1220084" rtl="0" eaLnBrk="1" latinLnBrk="0" hangingPunct="1">
                        <a:spcAft>
                          <a:spcPts val="600"/>
                        </a:spcAft>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rPr>
                        <a:t>Entry page for all IoT related information including IoT applications, IoT technologies and IoT services. </a:t>
                      </a:r>
                    </a:p>
                  </a:txBody>
                  <a:tcPr>
                    <a:lnL w="12700"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4340778"/>
                  </a:ext>
                </a:extLst>
              </a:tr>
              <a:tr h="603569">
                <a:tc>
                  <a:txBody>
                    <a:bodyPr/>
                    <a:lstStyle/>
                    <a:p>
                      <a:pPr marL="0" indent="0" algn="l" defTabSz="1220084" rtl="0" eaLnBrk="1" latinLnBrk="0" hangingPunct="1">
                        <a:spcAft>
                          <a:spcPts val="600"/>
                        </a:spcAft>
                        <a:buFont typeface="Arial" pitchFamily="34" charset="0"/>
                        <a:buNone/>
                      </a:pPr>
                      <a:r>
                        <a:rPr lang="en-US" sz="1100" kern="1200" dirty="0">
                          <a:solidFill>
                            <a:schemeClr val="tx1"/>
                          </a:solidFill>
                          <a:latin typeface="Arial" panose="020B0604020202020204" pitchFamily="34" charset="0"/>
                          <a:cs typeface="Arial" panose="020B0604020202020204" pitchFamily="34" charset="0"/>
                        </a:rPr>
                        <a:t>SAP Leonardo Internet of Things: Business Outcomes in a Connected World - Compendium</a:t>
                      </a:r>
                    </a:p>
                  </a:txBody>
                  <a:tcP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60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5"/>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1220084" rtl="0" eaLnBrk="1" latinLnBrk="0" hangingPunct="1">
                        <a:spcAft>
                          <a:spcPts val="600"/>
                        </a:spcAft>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rPr>
                        <a:t>This guide that provides an overview on SAP’s IoT portfolio. </a:t>
                      </a:r>
                    </a:p>
                  </a:txBody>
                  <a:tcPr>
                    <a:lnL w="12700"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5574729"/>
                  </a:ext>
                </a:extLst>
              </a:tr>
              <a:tr h="603569">
                <a:tc>
                  <a:txBody>
                    <a:bodyPr/>
                    <a:lstStyle/>
                    <a:p>
                      <a:pPr marL="0" indent="0" algn="l" defTabSz="1220084" rtl="0" eaLnBrk="1" latinLnBrk="0" hangingPunct="1">
                        <a:spcAft>
                          <a:spcPts val="600"/>
                        </a:spcAft>
                        <a:buFont typeface="Arial" pitchFamily="34" charset="0"/>
                        <a:buNone/>
                      </a:pPr>
                      <a:r>
                        <a:rPr lang="en-US" sz="1100" kern="1200" dirty="0">
                          <a:solidFill>
                            <a:schemeClr val="tx1"/>
                          </a:solidFill>
                          <a:latin typeface="Arial" panose="020B0604020202020204" pitchFamily="34" charset="0"/>
                          <a:cs typeface="Arial" panose="020B0604020202020204" pitchFamily="34" charset="0"/>
                        </a:rPr>
                        <a:t>SAP Cloud Platform Internet of Things</a:t>
                      </a:r>
                    </a:p>
                  </a:txBody>
                  <a:tcP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60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6"/>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1220084" rtl="0" eaLnBrk="1" latinLnBrk="0" hangingPunct="1">
                        <a:spcAft>
                          <a:spcPts val="600"/>
                        </a:spcAft>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rPr>
                        <a:t>On-board, configure and manage any remote device with our out-of-the-box IoT connectivity and large-scale device management.</a:t>
                      </a:r>
                    </a:p>
                  </a:txBody>
                  <a:tcPr>
                    <a:lnL w="12700"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6155922"/>
                  </a:ext>
                </a:extLst>
              </a:tr>
              <a:tr h="470785">
                <a:tc>
                  <a:txBody>
                    <a:bodyPr/>
                    <a:lstStyle/>
                    <a:p>
                      <a:pPr marL="0" indent="0" algn="l" defTabSz="1220084" rtl="0" eaLnBrk="1" latinLnBrk="0" hangingPunct="1">
                        <a:spcAft>
                          <a:spcPts val="600"/>
                        </a:spcAft>
                        <a:buFont typeface="Arial" pitchFamily="34" charset="0"/>
                        <a:buNone/>
                      </a:pPr>
                      <a:r>
                        <a:rPr lang="de-DE" sz="1100" kern="1200" dirty="0">
                          <a:solidFill>
                            <a:schemeClr val="tx1"/>
                          </a:solidFill>
                          <a:latin typeface="Arial" panose="020B0604020202020204" pitchFamily="34" charset="0"/>
                          <a:cs typeface="Arial" panose="020B0604020202020204" pitchFamily="34" charset="0"/>
                        </a:rPr>
                        <a:t>SAP Edge Services</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60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7"/>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1220084" rtl="0" eaLnBrk="1" latinLnBrk="0" hangingPunct="1">
                        <a:spcAft>
                          <a:spcPts val="600"/>
                        </a:spcAft>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rPr>
                        <a:t>Scale and extend cloud functionality to the edge of the network.</a:t>
                      </a:r>
                    </a:p>
                  </a:txBody>
                  <a:tcP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09774"/>
                  </a:ext>
                </a:extLst>
              </a:tr>
              <a:tr h="470785">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600"/>
                        </a:spcAft>
                        <a:buClrTx/>
                        <a:buSzTx/>
                        <a:buFont typeface="Arial" pitchFamily="34" charset="0"/>
                        <a:buNone/>
                        <a:tabLst/>
                        <a:defRPr/>
                      </a:pPr>
                      <a:r>
                        <a:rPr lang="en-US" sz="1100" kern="0" dirty="0">
                          <a:solidFill>
                            <a:srgbClr val="1F2125"/>
                          </a:solidFill>
                          <a:latin typeface="Arial"/>
                          <a:ea typeface="Roboto Condensed Bold"/>
                          <a:cs typeface="Roboto Condensed Bold"/>
                          <a:sym typeface="Roboto Condensed Bold"/>
                        </a:rPr>
                        <a:t>SAP IoT Application Enablement</a:t>
                      </a:r>
                    </a:p>
                  </a:txBody>
                  <a:tcP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60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8"/>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spcAft>
                          <a:spcPts val="600"/>
                        </a:spcAft>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rPr>
                        <a:t>A complete set of microservices designed to build powerful apps and leverage data storage to deliver real-time insights.</a:t>
                      </a:r>
                    </a:p>
                  </a:txBody>
                  <a:tcP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03569">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spcAft>
                          <a:spcPts val="600"/>
                        </a:spcAft>
                        <a:buFont typeface="Arial" pitchFamily="34" charset="0"/>
                        <a:buNone/>
                      </a:pPr>
                      <a:r>
                        <a:rPr lang="de-DE" sz="1100" kern="1200" dirty="0">
                          <a:solidFill>
                            <a:schemeClr val="tx1"/>
                          </a:solidFill>
                          <a:latin typeface="Arial" panose="020B0604020202020204" pitchFamily="34" charset="0"/>
                          <a:cs typeface="Arial" panose="020B0604020202020204" pitchFamily="34" charset="0"/>
                        </a:rPr>
                        <a:t>SAP Plant Connectivity</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60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9"/>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spcAft>
                          <a:spcPts val="600"/>
                        </a:spcAft>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rPr>
                        <a:t>Connect your machines to solutions such as SAP MII, manufacturing execution systems (MES), SAP EWM, and more. Deliver Industrial Internet of Things (</a:t>
                      </a:r>
                      <a:r>
                        <a:rPr lang="en-US" sz="1100" kern="1200" noProof="0" dirty="0" err="1">
                          <a:solidFill>
                            <a:schemeClr val="tx1"/>
                          </a:solidFill>
                          <a:latin typeface="Arial" panose="020B0604020202020204" pitchFamily="34" charset="0"/>
                          <a:cs typeface="Arial" panose="020B0604020202020204" pitchFamily="34" charset="0"/>
                        </a:rPr>
                        <a:t>IIoT</a:t>
                      </a:r>
                      <a:r>
                        <a:rPr lang="en-US" sz="1100" kern="1200" noProof="0" dirty="0">
                          <a:solidFill>
                            <a:schemeClr val="tx1"/>
                          </a:solidFill>
                          <a:latin typeface="Arial" panose="020B0604020202020204" pitchFamily="34" charset="0"/>
                          <a:cs typeface="Arial" panose="020B0604020202020204" pitchFamily="34" charset="0"/>
                        </a:rPr>
                        <a:t>) and machine-to-machine (M2M) connectivity to your business.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70785">
                <a:tc>
                  <a:txBody>
                    <a:bodyPr/>
                    <a:lstStyle/>
                    <a:p>
                      <a:pPr marL="0" marR="0" indent="0" algn="l" defTabSz="1087795" rtl="0" eaLnBrk="1" fontAlgn="auto" latinLnBrk="0" hangingPunct="1">
                        <a:lnSpc>
                          <a:spcPct val="100000"/>
                        </a:lnSpc>
                        <a:spcBef>
                          <a:spcPts val="0"/>
                        </a:spcBef>
                        <a:spcAft>
                          <a:spcPts val="600"/>
                        </a:spcAft>
                        <a:buClrTx/>
                        <a:buSzTx/>
                        <a:buFontTx/>
                        <a:buNone/>
                        <a:tabLst/>
                        <a:defRPr/>
                      </a:pPr>
                      <a:r>
                        <a:rPr lang="en-US" sz="1200" noProof="0" dirty="0">
                          <a:latin typeface="Arial" panose="020B0604020202020204" pitchFamily="34" charset="0"/>
                          <a:cs typeface="Arial" panose="020B0604020202020204" pitchFamily="34" charset="0"/>
                        </a:rPr>
                        <a:t>SAP Product Roadmaps </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60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10"/>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Aft>
                          <a:spcPts val="600"/>
                        </a:spcAft>
                        <a:buFont typeface="Arial" pitchFamily="34" charset="0"/>
                        <a:buNone/>
                      </a:pPr>
                      <a:r>
                        <a:rPr lang="en-US" sz="1100" u="none" noProof="0" dirty="0">
                          <a:latin typeface="Arial" panose="020B0604020202020204" pitchFamily="34" charset="0"/>
                          <a:cs typeface="Arial" panose="020B0604020202020204" pitchFamily="34" charset="0"/>
                        </a:rPr>
                        <a:t>Access all product and solution roadmaps from SAP. You will also find latest roadmaps on all integration technologies and services mentioned in ISA-M.</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5714451"/>
                  </a:ext>
                </a:extLst>
              </a:tr>
            </a:tbl>
          </a:graphicData>
        </a:graphic>
      </p:graphicFrame>
    </p:spTree>
    <p:extLst>
      <p:ext uri="{BB962C8B-B14F-4D97-AF65-F5344CB8AC3E}">
        <p14:creationId xmlns:p14="http://schemas.microsoft.com/office/powerpoint/2010/main" val="37041224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44623F31-1968-4441-B077-63F863B519D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Integration Technology Mapping</a:t>
            </a:r>
            <a:br>
              <a:rPr lang="en-US" dirty="0">
                <a:solidFill>
                  <a:srgbClr val="000000"/>
                </a:solidFill>
                <a:latin typeface="Arial"/>
              </a:rPr>
            </a:br>
            <a:r>
              <a:rPr lang="en-US" sz="2000" b="0" dirty="0">
                <a:solidFill>
                  <a:srgbClr val="000000"/>
                </a:solidFill>
                <a:latin typeface="Arial"/>
              </a:rPr>
              <a:t>Derive Integration Guidelines for Your Organization </a:t>
            </a:r>
            <a:endParaRPr lang="de-DE" b="0" dirty="0">
              <a:solidFill>
                <a:srgbClr val="000000"/>
              </a:solidFill>
              <a:latin typeface="Arial"/>
            </a:endParaRPr>
          </a:p>
        </p:txBody>
      </p:sp>
      <p:sp>
        <p:nvSpPr>
          <p:cNvPr id="5" name="Slide Number Placeholder 4">
            <a:extLst>
              <a:ext uri="{FF2B5EF4-FFF2-40B4-BE49-F238E27FC236}">
                <a16:creationId xmlns:a16="http://schemas.microsoft.com/office/drawing/2014/main" id="{2272113A-2B70-4E0B-AA27-C5A5603E4284}"/>
              </a:ext>
            </a:extLst>
          </p:cNvPr>
          <p:cNvSpPr>
            <a:spLocks noGrp="1"/>
          </p:cNvSpPr>
          <p:nvPr>
            <p:ph type="sldNum" sz="quarter" idx="12"/>
          </p:nvPr>
        </p:nvSpPr>
        <p:spPr/>
        <p:txBody>
          <a:bodyPr/>
          <a:lstStyle/>
          <a:p>
            <a:fld id="{DB6A9238-A6DB-4432-B073-8C8D0256CD0B}" type="slidenum">
              <a:rPr lang="de-DE" sz="1000" smtClean="0"/>
              <a:pPr/>
              <a:t>68</a:t>
            </a:fld>
            <a:endParaRPr lang="de-DE" sz="1000" dirty="0"/>
          </a:p>
        </p:txBody>
      </p:sp>
      <p:grpSp>
        <p:nvGrpSpPr>
          <p:cNvPr id="12" name="Group 11">
            <a:extLst>
              <a:ext uri="{FF2B5EF4-FFF2-40B4-BE49-F238E27FC236}">
                <a16:creationId xmlns:a16="http://schemas.microsoft.com/office/drawing/2014/main" id="{ADE68A68-BC7D-4F00-B9E8-EBE12E1E6582}"/>
              </a:ext>
            </a:extLst>
          </p:cNvPr>
          <p:cNvGrpSpPr/>
          <p:nvPr/>
        </p:nvGrpSpPr>
        <p:grpSpPr>
          <a:xfrm>
            <a:off x="8372079" y="467378"/>
            <a:ext cx="3410607" cy="677108"/>
            <a:chOff x="8348701" y="504000"/>
            <a:chExt cx="3410607" cy="677108"/>
          </a:xfrm>
        </p:grpSpPr>
        <p:sp>
          <p:nvSpPr>
            <p:cNvPr id="13" name="Rectangle 12">
              <a:extLst>
                <a:ext uri="{FF2B5EF4-FFF2-40B4-BE49-F238E27FC236}">
                  <a16:creationId xmlns:a16="http://schemas.microsoft.com/office/drawing/2014/main" id="{E2FB1A95-A82A-422C-9F4D-91E87805C40C}"/>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14" name="Rectangle 13">
              <a:extLst>
                <a:ext uri="{FF2B5EF4-FFF2-40B4-BE49-F238E27FC236}">
                  <a16:creationId xmlns:a16="http://schemas.microsoft.com/office/drawing/2014/main" id="{92C794A4-6F75-40C7-A039-2AA5EA1E3E21}"/>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15" name="Rectangle 14">
              <a:extLst>
                <a:ext uri="{FF2B5EF4-FFF2-40B4-BE49-F238E27FC236}">
                  <a16:creationId xmlns:a16="http://schemas.microsoft.com/office/drawing/2014/main" id="{6E8DA997-878A-42BD-B267-90475EEDBFA0}"/>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17" name="Straight Arrow Connector 16">
              <a:extLst>
                <a:ext uri="{FF2B5EF4-FFF2-40B4-BE49-F238E27FC236}">
                  <a16:creationId xmlns:a16="http://schemas.microsoft.com/office/drawing/2014/main" id="{EC304190-2A19-460E-8A4C-CBD6ED3A0FE2}"/>
                </a:ext>
              </a:extLst>
            </p:cNvPr>
            <p:cNvCxnSpPr>
              <a:stCxn id="13" idx="3"/>
              <a:endCxn id="1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2117621-1702-4B72-9D0B-3F37E6A7A245}"/>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E7D13F8C-0125-4660-92F4-C8E1D3987BF2}"/>
              </a:ext>
            </a:extLst>
          </p:cNvPr>
          <p:cNvGrpSpPr/>
          <p:nvPr/>
        </p:nvGrpSpPr>
        <p:grpSpPr>
          <a:xfrm>
            <a:off x="504001" y="3367420"/>
            <a:ext cx="1993186" cy="1737936"/>
            <a:chOff x="913011" y="3434556"/>
            <a:chExt cx="1728192" cy="1584176"/>
          </a:xfrm>
          <a:solidFill>
            <a:schemeClr val="bg1">
              <a:lumMod val="85000"/>
            </a:schemeClr>
          </a:solidFill>
        </p:grpSpPr>
        <p:sp>
          <p:nvSpPr>
            <p:cNvPr id="27" name="Rectangle 26">
              <a:extLst>
                <a:ext uri="{FF2B5EF4-FFF2-40B4-BE49-F238E27FC236}">
                  <a16:creationId xmlns:a16="http://schemas.microsoft.com/office/drawing/2014/main" id="{1428907E-38D3-41F3-A048-8FC8074E90AE}"/>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Process  </a:t>
              </a:r>
              <a:br>
                <a:rPr lang="en-US" sz="1800" kern="0" dirty="0">
                  <a:solidFill>
                    <a:srgbClr val="FFFFFF"/>
                  </a:solidFill>
                  <a:latin typeface="Arial"/>
                </a:rPr>
              </a:br>
              <a:r>
                <a:rPr lang="en-US" sz="1800" kern="0" dirty="0">
                  <a:solidFill>
                    <a:srgbClr val="FFFFFF"/>
                  </a:solidFill>
                  <a:latin typeface="Arial"/>
                </a:rPr>
                <a:t>Integration</a:t>
              </a:r>
            </a:p>
          </p:txBody>
        </p:sp>
        <p:sp>
          <p:nvSpPr>
            <p:cNvPr id="102" name="Rectangle 101">
              <a:extLst>
                <a:ext uri="{FF2B5EF4-FFF2-40B4-BE49-F238E27FC236}">
                  <a16:creationId xmlns:a16="http://schemas.microsoft.com/office/drawing/2014/main" id="{091CE2B0-4DC6-4049-9D6A-D3F372006B02}"/>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A</a:t>
              </a:r>
            </a:p>
          </p:txBody>
        </p:sp>
        <p:cxnSp>
          <p:nvCxnSpPr>
            <p:cNvPr id="9" name="Straight Connector 8">
              <a:extLst>
                <a:ext uri="{FF2B5EF4-FFF2-40B4-BE49-F238E27FC236}">
                  <a16:creationId xmlns:a16="http://schemas.microsoft.com/office/drawing/2014/main" id="{F51726FB-988E-46F8-B91B-652BF30875D1}"/>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F2ADC50F-6429-4131-B2A4-B55274FD7FC6}"/>
              </a:ext>
            </a:extLst>
          </p:cNvPr>
          <p:cNvGrpSpPr/>
          <p:nvPr/>
        </p:nvGrpSpPr>
        <p:grpSpPr>
          <a:xfrm>
            <a:off x="2825376" y="3367420"/>
            <a:ext cx="1993186" cy="1737936"/>
            <a:chOff x="913011" y="3434556"/>
            <a:chExt cx="1728192" cy="1584176"/>
          </a:xfrm>
          <a:solidFill>
            <a:schemeClr val="bg1">
              <a:lumMod val="85000"/>
            </a:schemeClr>
          </a:solidFill>
        </p:grpSpPr>
        <p:sp>
          <p:nvSpPr>
            <p:cNvPr id="145" name="Rectangle 144">
              <a:extLst>
                <a:ext uri="{FF2B5EF4-FFF2-40B4-BE49-F238E27FC236}">
                  <a16:creationId xmlns:a16="http://schemas.microsoft.com/office/drawing/2014/main" id="{104EC913-4BAF-405E-A6F7-6AEB67371619}"/>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Data</a:t>
              </a:r>
              <a:br>
                <a:rPr lang="en-US" sz="1800" kern="0" dirty="0">
                  <a:solidFill>
                    <a:srgbClr val="FFFFFF"/>
                  </a:solidFill>
                  <a:latin typeface="Arial"/>
                </a:rPr>
              </a:br>
              <a:r>
                <a:rPr lang="en-US" sz="1800" kern="0" dirty="0">
                  <a:solidFill>
                    <a:srgbClr val="FFFFFF"/>
                  </a:solidFill>
                  <a:latin typeface="Arial"/>
                </a:rPr>
                <a:t>Integration</a:t>
              </a:r>
            </a:p>
          </p:txBody>
        </p:sp>
        <p:sp>
          <p:nvSpPr>
            <p:cNvPr id="146" name="Rectangle 145">
              <a:extLst>
                <a:ext uri="{FF2B5EF4-FFF2-40B4-BE49-F238E27FC236}">
                  <a16:creationId xmlns:a16="http://schemas.microsoft.com/office/drawing/2014/main" id="{9B7A9C59-9F83-46C5-958F-7B505FDEC3A7}"/>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B</a:t>
              </a:r>
            </a:p>
          </p:txBody>
        </p:sp>
        <p:cxnSp>
          <p:nvCxnSpPr>
            <p:cNvPr id="147" name="Straight Connector 146">
              <a:extLst>
                <a:ext uri="{FF2B5EF4-FFF2-40B4-BE49-F238E27FC236}">
                  <a16:creationId xmlns:a16="http://schemas.microsoft.com/office/drawing/2014/main" id="{A6103D65-EF64-4D06-B5BD-124B860A4333}"/>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E06955A8-6879-4EB6-9E1A-9500FBCBA949}"/>
              </a:ext>
            </a:extLst>
          </p:cNvPr>
          <p:cNvGrpSpPr/>
          <p:nvPr/>
        </p:nvGrpSpPr>
        <p:grpSpPr>
          <a:xfrm>
            <a:off x="5146751" y="3367420"/>
            <a:ext cx="1993186" cy="1737936"/>
            <a:chOff x="913011" y="3434556"/>
            <a:chExt cx="1728192" cy="1584176"/>
          </a:xfrm>
          <a:solidFill>
            <a:schemeClr val="bg1">
              <a:lumMod val="85000"/>
            </a:schemeClr>
          </a:solidFill>
        </p:grpSpPr>
        <p:sp>
          <p:nvSpPr>
            <p:cNvPr id="149" name="Rectangle 148">
              <a:extLst>
                <a:ext uri="{FF2B5EF4-FFF2-40B4-BE49-F238E27FC236}">
                  <a16:creationId xmlns:a16="http://schemas.microsoft.com/office/drawing/2014/main" id="{EBEF4E53-9A92-48C0-8CBF-2E97DFC57DB6}"/>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User   </a:t>
              </a:r>
              <a:br>
                <a:rPr lang="en-US" sz="1800" kern="0" dirty="0">
                  <a:solidFill>
                    <a:srgbClr val="FFFFFF"/>
                  </a:solidFill>
                  <a:latin typeface="Arial"/>
                </a:rPr>
              </a:br>
              <a:r>
                <a:rPr lang="en-US" sz="1800" kern="0" dirty="0">
                  <a:solidFill>
                    <a:srgbClr val="FFFFFF"/>
                  </a:solidFill>
                  <a:latin typeface="Arial"/>
                </a:rPr>
                <a:t>Integration</a:t>
              </a:r>
            </a:p>
          </p:txBody>
        </p:sp>
        <p:sp>
          <p:nvSpPr>
            <p:cNvPr id="150" name="Rectangle 149">
              <a:extLst>
                <a:ext uri="{FF2B5EF4-FFF2-40B4-BE49-F238E27FC236}">
                  <a16:creationId xmlns:a16="http://schemas.microsoft.com/office/drawing/2014/main" id="{4AEFDC02-F36B-4E8E-8680-57E8D556B5EA}"/>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C</a:t>
              </a:r>
            </a:p>
          </p:txBody>
        </p:sp>
        <p:cxnSp>
          <p:nvCxnSpPr>
            <p:cNvPr id="151" name="Straight Connector 150">
              <a:extLst>
                <a:ext uri="{FF2B5EF4-FFF2-40B4-BE49-F238E27FC236}">
                  <a16:creationId xmlns:a16="http://schemas.microsoft.com/office/drawing/2014/main" id="{C2A0856C-47E3-44DC-84DE-A47A8186C220}"/>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E96211B3-1D4A-4C4E-80EA-C00BBB7E9752}"/>
              </a:ext>
            </a:extLst>
          </p:cNvPr>
          <p:cNvGrpSpPr/>
          <p:nvPr/>
        </p:nvGrpSpPr>
        <p:grpSpPr>
          <a:xfrm>
            <a:off x="7468126" y="3367420"/>
            <a:ext cx="1993186" cy="1737936"/>
            <a:chOff x="913011" y="3434556"/>
            <a:chExt cx="1728192" cy="1584176"/>
          </a:xfrm>
          <a:solidFill>
            <a:schemeClr val="bg1">
              <a:lumMod val="85000"/>
            </a:schemeClr>
          </a:solidFill>
        </p:grpSpPr>
        <p:sp>
          <p:nvSpPr>
            <p:cNvPr id="153" name="Rectangle 152">
              <a:extLst>
                <a:ext uri="{FF2B5EF4-FFF2-40B4-BE49-F238E27FC236}">
                  <a16:creationId xmlns:a16="http://schemas.microsoft.com/office/drawing/2014/main" id="{21F60719-A7A7-4C31-834D-81D77A10D826}"/>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Thing</a:t>
              </a:r>
              <a:br>
                <a:rPr lang="en-US" sz="1800" kern="0" dirty="0">
                  <a:solidFill>
                    <a:srgbClr val="FFFFFF"/>
                  </a:solidFill>
                  <a:latin typeface="Arial"/>
                </a:rPr>
              </a:br>
              <a:r>
                <a:rPr lang="en-US" sz="1800" kern="0" dirty="0">
                  <a:solidFill>
                    <a:srgbClr val="FFFFFF"/>
                  </a:solidFill>
                  <a:latin typeface="Arial"/>
                </a:rPr>
                <a:t>Integration</a:t>
              </a:r>
            </a:p>
          </p:txBody>
        </p:sp>
        <p:sp>
          <p:nvSpPr>
            <p:cNvPr id="154" name="Rectangle 153">
              <a:extLst>
                <a:ext uri="{FF2B5EF4-FFF2-40B4-BE49-F238E27FC236}">
                  <a16:creationId xmlns:a16="http://schemas.microsoft.com/office/drawing/2014/main" id="{84C31711-F231-40C3-9216-03144C7E9DC6}"/>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D</a:t>
              </a:r>
            </a:p>
          </p:txBody>
        </p:sp>
        <p:cxnSp>
          <p:nvCxnSpPr>
            <p:cNvPr id="155" name="Straight Connector 154">
              <a:extLst>
                <a:ext uri="{FF2B5EF4-FFF2-40B4-BE49-F238E27FC236}">
                  <a16:creationId xmlns:a16="http://schemas.microsoft.com/office/drawing/2014/main" id="{0DB01A26-F510-41A0-AD1D-275CE502D4B8}"/>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19A70B85-E6E4-4396-8A6B-32F1EA49020A}"/>
              </a:ext>
            </a:extLst>
          </p:cNvPr>
          <p:cNvGrpSpPr/>
          <p:nvPr/>
        </p:nvGrpSpPr>
        <p:grpSpPr>
          <a:xfrm>
            <a:off x="9789500" y="3367420"/>
            <a:ext cx="1993186" cy="1737936"/>
            <a:chOff x="913011" y="3434556"/>
            <a:chExt cx="1728192" cy="1584176"/>
          </a:xfrm>
          <a:solidFill>
            <a:srgbClr val="800080"/>
          </a:solidFill>
        </p:grpSpPr>
        <p:sp>
          <p:nvSpPr>
            <p:cNvPr id="157" name="Rectangle 156">
              <a:extLst>
                <a:ext uri="{FF2B5EF4-FFF2-40B4-BE49-F238E27FC236}">
                  <a16:creationId xmlns:a16="http://schemas.microsoft.com/office/drawing/2014/main" id="{5E472624-21A3-4A16-A79F-60B5F55BDCF2}"/>
                </a:ext>
              </a:extLst>
            </p:cNvPr>
            <p:cNvSpPr/>
            <p:nvPr/>
          </p:nvSpPr>
          <p:spPr bwMode="gray">
            <a:xfrm>
              <a:off x="913011" y="3988611"/>
              <a:ext cx="1728192" cy="1030121"/>
            </a:xfrm>
            <a:prstGeom prst="rect">
              <a:avLst/>
            </a:prstGeom>
            <a:grpFill/>
            <a:ln w="12700">
              <a:noFill/>
              <a:miter lim="800000"/>
              <a:headEnd/>
              <a:tailEnd/>
            </a:ln>
            <a:effectLst/>
          </p:spPr>
          <p:txBody>
            <a:bodyPr lIns="0" tIns="108000" rIns="0" bIns="0" anchor="ctr" anchorCtr="0"/>
            <a:lstStyle/>
            <a:p>
              <a:pPr algn="ctr" defTabSz="913573">
                <a:lnSpc>
                  <a:spcPct val="95000"/>
                </a:lnSpc>
                <a:spcAft>
                  <a:spcPts val="800"/>
                </a:spcAft>
                <a:buClr>
                  <a:srgbClr val="969696"/>
                </a:buClr>
              </a:pPr>
              <a:r>
                <a:rPr lang="en-US" sz="1800" kern="0" dirty="0">
                  <a:solidFill>
                    <a:srgbClr val="FFFFFF"/>
                  </a:solidFill>
                  <a:latin typeface="Arial"/>
                </a:rPr>
                <a:t>Cross </a:t>
              </a:r>
              <a:br>
                <a:rPr lang="en-US" sz="1800" kern="0" dirty="0">
                  <a:solidFill>
                    <a:srgbClr val="FFFFFF"/>
                  </a:solidFill>
                  <a:latin typeface="Arial"/>
                </a:rPr>
              </a:br>
              <a:r>
                <a:rPr lang="en-US" sz="1800" kern="0" dirty="0">
                  <a:solidFill>
                    <a:srgbClr val="FFFFFF"/>
                  </a:solidFill>
                  <a:latin typeface="Arial"/>
                </a:rPr>
                <a:t>Use Cases</a:t>
              </a:r>
            </a:p>
          </p:txBody>
        </p:sp>
        <p:sp>
          <p:nvSpPr>
            <p:cNvPr id="158" name="Rectangle 157">
              <a:extLst>
                <a:ext uri="{FF2B5EF4-FFF2-40B4-BE49-F238E27FC236}">
                  <a16:creationId xmlns:a16="http://schemas.microsoft.com/office/drawing/2014/main" id="{10ED839F-A6B0-4A5E-8D49-2FA47442A287}"/>
                </a:ext>
              </a:extLst>
            </p:cNvPr>
            <p:cNvSpPr/>
            <p:nvPr/>
          </p:nvSpPr>
          <p:spPr bwMode="gray">
            <a:xfrm>
              <a:off x="913011" y="3434556"/>
              <a:ext cx="1728192" cy="605100"/>
            </a:xfrm>
            <a:prstGeom prst="rect">
              <a:avLst/>
            </a:prstGeom>
            <a:grp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4000" b="1" kern="0" dirty="0">
                  <a:solidFill>
                    <a:srgbClr val="FFFFFF"/>
                  </a:solidFill>
                  <a:latin typeface="Arial"/>
                </a:rPr>
                <a:t>E</a:t>
              </a:r>
            </a:p>
          </p:txBody>
        </p:sp>
        <p:cxnSp>
          <p:nvCxnSpPr>
            <p:cNvPr id="159" name="Straight Connector 158">
              <a:extLst>
                <a:ext uri="{FF2B5EF4-FFF2-40B4-BE49-F238E27FC236}">
                  <a16:creationId xmlns:a16="http://schemas.microsoft.com/office/drawing/2014/main" id="{B82638FD-A2A8-464D-B0D8-F575F8871953}"/>
                </a:ext>
              </a:extLst>
            </p:cNvPr>
            <p:cNvCxnSpPr>
              <a:cxnSpLocks/>
            </p:cNvCxnSpPr>
            <p:nvPr/>
          </p:nvCxnSpPr>
          <p:spPr>
            <a:xfrm>
              <a:off x="1076023" y="4082628"/>
              <a:ext cx="1430229"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41780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lide Number Placeholder 1">
            <a:extLst>
              <a:ext uri="{FF2B5EF4-FFF2-40B4-BE49-F238E27FC236}">
                <a16:creationId xmlns:a16="http://schemas.microsoft.com/office/drawing/2014/main" id="{CECA16D5-D8B8-4759-9654-79D3E2B25C88}"/>
              </a:ext>
            </a:extLst>
          </p:cNvPr>
          <p:cNvSpPr>
            <a:spLocks noGrp="1"/>
          </p:cNvSpPr>
          <p:nvPr>
            <p:ph type="sldNum" sz="quarter" idx="12"/>
          </p:nvPr>
        </p:nvSpPr>
        <p:spPr>
          <a:xfrm>
            <a:off x="9156702" y="6386884"/>
            <a:ext cx="2845541" cy="365717"/>
          </a:xfrm>
        </p:spPr>
        <p:txBody>
          <a:bodyPr/>
          <a:lstStyle/>
          <a:p>
            <a:fld id="{DB6A9238-A6DB-4432-B073-8C8D0256CD0B}" type="slidenum">
              <a:rPr lang="de-DE" sz="1000" smtClean="0"/>
              <a:pPr/>
              <a:t>69</a:t>
            </a:fld>
            <a:endParaRPr lang="de-DE" sz="1000" dirty="0"/>
          </a:p>
        </p:txBody>
      </p:sp>
      <p:grpSp>
        <p:nvGrpSpPr>
          <p:cNvPr id="188" name="Group 187">
            <a:extLst>
              <a:ext uri="{FF2B5EF4-FFF2-40B4-BE49-F238E27FC236}">
                <a16:creationId xmlns:a16="http://schemas.microsoft.com/office/drawing/2014/main" id="{C289106E-1E69-48FC-8FD7-51C1C29F6A7A}"/>
              </a:ext>
            </a:extLst>
          </p:cNvPr>
          <p:cNvGrpSpPr/>
          <p:nvPr/>
        </p:nvGrpSpPr>
        <p:grpSpPr>
          <a:xfrm>
            <a:off x="8372079" y="467378"/>
            <a:ext cx="3410607" cy="677108"/>
            <a:chOff x="8348701" y="504000"/>
            <a:chExt cx="3410607" cy="677108"/>
          </a:xfrm>
        </p:grpSpPr>
        <p:sp>
          <p:nvSpPr>
            <p:cNvPr id="190" name="Rectangle 189">
              <a:extLst>
                <a:ext uri="{FF2B5EF4-FFF2-40B4-BE49-F238E27FC236}">
                  <a16:creationId xmlns:a16="http://schemas.microsoft.com/office/drawing/2014/main" id="{81A5FE36-D042-4030-BA50-B0BFFA011B5B}"/>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196" name="Rectangle 195">
              <a:extLst>
                <a:ext uri="{FF2B5EF4-FFF2-40B4-BE49-F238E27FC236}">
                  <a16:creationId xmlns:a16="http://schemas.microsoft.com/office/drawing/2014/main" id="{94B8EFCC-4095-4E5A-BA95-D5E980F7DD10}"/>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199" name="Rectangle 198">
              <a:extLst>
                <a:ext uri="{FF2B5EF4-FFF2-40B4-BE49-F238E27FC236}">
                  <a16:creationId xmlns:a16="http://schemas.microsoft.com/office/drawing/2014/main" id="{4DB75013-00B7-4B27-B9BB-FF9F605A5EC2}"/>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200" name="Straight Arrow Connector 199">
              <a:extLst>
                <a:ext uri="{FF2B5EF4-FFF2-40B4-BE49-F238E27FC236}">
                  <a16:creationId xmlns:a16="http://schemas.microsoft.com/office/drawing/2014/main" id="{D0B1C51F-5CE2-4564-90D0-95A1F644C4BC}"/>
                </a:ext>
              </a:extLst>
            </p:cNvPr>
            <p:cNvCxnSpPr>
              <a:stCxn id="190" idx="3"/>
              <a:endCxn id="196"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8FF3DB98-7FD2-4326-9285-F803CDFDFE89}"/>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202" name="Title 3">
            <a:extLst>
              <a:ext uri="{FF2B5EF4-FFF2-40B4-BE49-F238E27FC236}">
                <a16:creationId xmlns:a16="http://schemas.microsoft.com/office/drawing/2014/main" id="{BE78E6D4-0E84-41F9-A286-E40CC5E25E2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Cross Use Cases</a:t>
            </a:r>
            <a:br>
              <a:rPr lang="en-US" dirty="0">
                <a:solidFill>
                  <a:srgbClr val="000000"/>
                </a:solidFill>
                <a:latin typeface="Arial"/>
              </a:rPr>
            </a:br>
            <a:r>
              <a:rPr lang="en-US" sz="2000" b="0" dirty="0">
                <a:solidFill>
                  <a:srgbClr val="000000"/>
                </a:solidFill>
                <a:latin typeface="Arial"/>
              </a:rPr>
              <a:t>Overview</a:t>
            </a:r>
            <a:endParaRPr lang="de-DE" b="0" dirty="0">
              <a:solidFill>
                <a:srgbClr val="000000"/>
              </a:solidFill>
              <a:latin typeface="Arial"/>
            </a:endParaRPr>
          </a:p>
        </p:txBody>
      </p:sp>
      <p:grpSp>
        <p:nvGrpSpPr>
          <p:cNvPr id="187" name="Group 186">
            <a:extLst>
              <a:ext uri="{FF2B5EF4-FFF2-40B4-BE49-F238E27FC236}">
                <a16:creationId xmlns:a16="http://schemas.microsoft.com/office/drawing/2014/main" id="{9E763995-8D73-4A92-AEEB-23518AF8072E}"/>
              </a:ext>
            </a:extLst>
          </p:cNvPr>
          <p:cNvGrpSpPr/>
          <p:nvPr/>
        </p:nvGrpSpPr>
        <p:grpSpPr>
          <a:xfrm>
            <a:off x="487708" y="2131620"/>
            <a:ext cx="5340284" cy="3768156"/>
            <a:chOff x="487708" y="2099367"/>
            <a:chExt cx="5340284" cy="3768156"/>
          </a:xfrm>
        </p:grpSpPr>
        <p:sp>
          <p:nvSpPr>
            <p:cNvPr id="189" name="Rectangle 188">
              <a:extLst>
                <a:ext uri="{FF2B5EF4-FFF2-40B4-BE49-F238E27FC236}">
                  <a16:creationId xmlns:a16="http://schemas.microsoft.com/office/drawing/2014/main" id="{7CDF8F84-58F4-4203-A187-25AB7A21D56D}"/>
                </a:ext>
              </a:extLst>
            </p:cNvPr>
            <p:cNvSpPr/>
            <p:nvPr/>
          </p:nvSpPr>
          <p:spPr bwMode="gray">
            <a:xfrm>
              <a:off x="1719520" y="2099367"/>
              <a:ext cx="2875100" cy="933975"/>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03" name="Rectangle 202">
              <a:extLst>
                <a:ext uri="{FF2B5EF4-FFF2-40B4-BE49-F238E27FC236}">
                  <a16:creationId xmlns:a16="http://schemas.microsoft.com/office/drawing/2014/main" id="{23DD2817-45EC-47BF-8F5E-666FD945E308}"/>
                </a:ext>
              </a:extLst>
            </p:cNvPr>
            <p:cNvSpPr/>
            <p:nvPr/>
          </p:nvSpPr>
          <p:spPr bwMode="gray">
            <a:xfrm>
              <a:off x="1721412" y="2099367"/>
              <a:ext cx="1774835" cy="1294868"/>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04" name="Rectangle 203">
              <a:extLst>
                <a:ext uri="{FF2B5EF4-FFF2-40B4-BE49-F238E27FC236}">
                  <a16:creationId xmlns:a16="http://schemas.microsoft.com/office/drawing/2014/main" id="{F7F25789-7FD0-4A47-BD35-E52E4B326E72}"/>
                </a:ext>
              </a:extLst>
            </p:cNvPr>
            <p:cNvSpPr/>
            <p:nvPr/>
          </p:nvSpPr>
          <p:spPr bwMode="gray">
            <a:xfrm>
              <a:off x="1731936" y="3025320"/>
              <a:ext cx="1182674" cy="97385"/>
            </a:xfrm>
            <a:prstGeom prst="rect">
              <a:avLst/>
            </a:prstGeom>
            <a:solidFill>
              <a:srgbClr val="FFFFFF">
                <a:lumMod val="95000"/>
              </a:srgbClr>
            </a:solidFill>
            <a:ln w="19050" algn="ctr">
              <a:no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cxnSp>
          <p:nvCxnSpPr>
            <p:cNvPr id="205" name="Straight Connector 204">
              <a:extLst>
                <a:ext uri="{FF2B5EF4-FFF2-40B4-BE49-F238E27FC236}">
                  <a16:creationId xmlns:a16="http://schemas.microsoft.com/office/drawing/2014/main" id="{C6F63051-0B6A-45A0-8641-3E791F6717C7}"/>
                </a:ext>
              </a:extLst>
            </p:cNvPr>
            <p:cNvCxnSpPr>
              <a:cxnSpLocks/>
            </p:cNvCxnSpPr>
            <p:nvPr/>
          </p:nvCxnSpPr>
          <p:spPr>
            <a:xfrm>
              <a:off x="1719520" y="3629150"/>
              <a:ext cx="2897489" cy="0"/>
            </a:xfrm>
            <a:prstGeom prst="line">
              <a:avLst/>
            </a:prstGeom>
            <a:noFill/>
            <a:ln w="19050" cap="flat" cmpd="sng" algn="ctr">
              <a:solidFill>
                <a:srgbClr val="CCCCCC">
                  <a:lumMod val="50000"/>
                </a:srgbClr>
              </a:solidFill>
              <a:prstDash val="solid"/>
            </a:ln>
            <a:effectLst/>
          </p:spPr>
        </p:cxnSp>
        <p:sp>
          <p:nvSpPr>
            <p:cNvPr id="206" name="TextBox 45">
              <a:extLst>
                <a:ext uri="{FF2B5EF4-FFF2-40B4-BE49-F238E27FC236}">
                  <a16:creationId xmlns:a16="http://schemas.microsoft.com/office/drawing/2014/main" id="{A3F6460F-9014-4BAE-A2E5-FE4DD7C8357B}"/>
                </a:ext>
              </a:extLst>
            </p:cNvPr>
            <p:cNvSpPr txBox="1">
              <a:spLocks noChangeArrowheads="1"/>
            </p:cNvSpPr>
            <p:nvPr/>
          </p:nvSpPr>
          <p:spPr bwMode="auto">
            <a:xfrm>
              <a:off x="1611615" y="3596509"/>
              <a:ext cx="1152532" cy="217625"/>
            </a:xfrm>
            <a:prstGeom prst="rect">
              <a:avLst/>
            </a:prstGeom>
            <a:noFill/>
            <a:ln w="9525">
              <a:noFill/>
              <a:miter lim="800000"/>
              <a:headEnd/>
              <a:tailEnd/>
            </a:ln>
          </p:spPr>
          <p:txBody>
            <a:bodyPr wrap="square" lIns="108842" tIns="54420" rIns="108842" bIns="54420">
              <a:spAutoFit/>
            </a:bodyPr>
            <a:lstStyle/>
            <a:p>
              <a:pPr defTabSz="1088776">
                <a:buClr>
                  <a:srgbClr val="F0AB00"/>
                </a:buClr>
                <a:buSzPct val="80000"/>
                <a:buFont typeface="Wingdings" pitchFamily="2" charset="2"/>
                <a:buNone/>
                <a:defRPr/>
              </a:pPr>
              <a:r>
                <a:rPr lang="en-US" sz="700" b="1" kern="0" dirty="0">
                  <a:solidFill>
                    <a:srgbClr val="000000">
                      <a:lumMod val="75000"/>
                      <a:lumOff val="25000"/>
                    </a:srgbClr>
                  </a:solidFill>
                  <a:latin typeface="Arial"/>
                  <a:cs typeface="Arial"/>
                </a:rPr>
                <a:t>On-Premise</a:t>
              </a:r>
            </a:p>
          </p:txBody>
        </p:sp>
        <p:sp>
          <p:nvSpPr>
            <p:cNvPr id="207" name="Rectangle 206">
              <a:extLst>
                <a:ext uri="{FF2B5EF4-FFF2-40B4-BE49-F238E27FC236}">
                  <a16:creationId xmlns:a16="http://schemas.microsoft.com/office/drawing/2014/main" id="{82EE9400-97ED-4F5E-B64D-308C638DC6FB}"/>
                </a:ext>
              </a:extLst>
            </p:cNvPr>
            <p:cNvSpPr/>
            <p:nvPr/>
          </p:nvSpPr>
          <p:spPr bwMode="gray">
            <a:xfrm>
              <a:off x="1719520" y="3897840"/>
              <a:ext cx="2889730" cy="997306"/>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08" name="Rectangle 207">
              <a:extLst>
                <a:ext uri="{FF2B5EF4-FFF2-40B4-BE49-F238E27FC236}">
                  <a16:creationId xmlns:a16="http://schemas.microsoft.com/office/drawing/2014/main" id="{640E4FDC-F9D0-4DB5-BA6D-F6204AB966F5}"/>
                </a:ext>
              </a:extLst>
            </p:cNvPr>
            <p:cNvSpPr/>
            <p:nvPr/>
          </p:nvSpPr>
          <p:spPr bwMode="gray">
            <a:xfrm>
              <a:off x="1882933" y="4013379"/>
              <a:ext cx="1518521" cy="696884"/>
            </a:xfrm>
            <a:prstGeom prst="rect">
              <a:avLst/>
            </a:prstGeom>
            <a:noFill/>
            <a:ln w="6350" algn="ctr">
              <a:solidFill>
                <a:srgbClr val="000000"/>
              </a:solidFill>
              <a:miter lim="800000"/>
              <a:headEnd/>
              <a:tailEnd/>
            </a:ln>
          </p:spPr>
          <p:txBody>
            <a:bodyPr lIns="36000" tIns="72000" rIns="36000" bIns="72000" rtlCol="0" anchor="ctr"/>
            <a:lstStyle/>
            <a:p>
              <a:pPr algn="ctr" defTabSz="914400" fontAlgn="base">
                <a:spcBef>
                  <a:spcPct val="50000"/>
                </a:spcBef>
                <a:spcAft>
                  <a:spcPct val="0"/>
                </a:spcAft>
                <a:buClr>
                  <a:srgbClr val="F0AB00"/>
                </a:buClr>
                <a:buSzPct val="80000"/>
                <a:defRPr/>
              </a:pPr>
              <a:endParaRPr lang="en-US" sz="500" b="1" kern="0" dirty="0">
                <a:solidFill>
                  <a:srgbClr val="000000"/>
                </a:solidFill>
                <a:latin typeface="Arial"/>
                <a:ea typeface="Arial Unicode MS" pitchFamily="34" charset="-128"/>
                <a:cs typeface="Arial"/>
              </a:endParaRPr>
            </a:p>
          </p:txBody>
        </p:sp>
        <p:sp>
          <p:nvSpPr>
            <p:cNvPr id="209" name="Rectangle 208">
              <a:extLst>
                <a:ext uri="{FF2B5EF4-FFF2-40B4-BE49-F238E27FC236}">
                  <a16:creationId xmlns:a16="http://schemas.microsoft.com/office/drawing/2014/main" id="{96969A1F-6EF9-4A24-8459-D76940E89611}"/>
                </a:ext>
              </a:extLst>
            </p:cNvPr>
            <p:cNvSpPr/>
            <p:nvPr/>
          </p:nvSpPr>
          <p:spPr bwMode="gray">
            <a:xfrm>
              <a:off x="3545895" y="3060925"/>
              <a:ext cx="1063355" cy="335503"/>
            </a:xfrm>
            <a:prstGeom prst="rect">
              <a:avLst/>
            </a:prstGeom>
            <a:solidFill>
              <a:srgbClr val="FFFFFF">
                <a:lumMod val="95000"/>
              </a:srgbClr>
            </a:solidFill>
            <a:ln w="6350" algn="ctr">
              <a:solidFill>
                <a:srgbClr val="000000">
                  <a:lumMod val="85000"/>
                  <a:lumOff val="15000"/>
                </a:srgbClr>
              </a:solidFill>
              <a:prstDash val="solid"/>
              <a:miter lim="800000"/>
              <a:headEnd/>
              <a:tailEnd/>
            </a:ln>
            <a:effectLst/>
          </p:spPr>
          <p:txBody>
            <a:bodyPr lIns="0" tIns="36000" rIns="0" bIns="36000" rtlCol="0" anchor="ct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endParaRPr kumimoji="0" lang="en-US" sz="300" b="0" i="0" u="none" strike="noStrike" kern="0" cap="none" spc="0" normalizeH="0" baseline="0" noProof="0" dirty="0">
                <a:ln>
                  <a:noFill/>
                </a:ln>
                <a:solidFill>
                  <a:srgbClr val="FFFFFF"/>
                </a:solidFill>
                <a:effectLst/>
                <a:uLnTx/>
                <a:uFillTx/>
                <a:latin typeface="Arial"/>
                <a:ea typeface="Arial Unicode MS" pitchFamily="34" charset="-128"/>
                <a:cs typeface="Arial"/>
              </a:endParaRPr>
            </a:p>
          </p:txBody>
        </p:sp>
        <p:cxnSp>
          <p:nvCxnSpPr>
            <p:cNvPr id="210" name="Straight Arrow Connector 18">
              <a:extLst>
                <a:ext uri="{FF2B5EF4-FFF2-40B4-BE49-F238E27FC236}">
                  <a16:creationId xmlns:a16="http://schemas.microsoft.com/office/drawing/2014/main" id="{D94750DC-769B-4A16-A912-F32000EA39F8}"/>
                </a:ext>
              </a:extLst>
            </p:cNvPr>
            <p:cNvCxnSpPr>
              <a:cxnSpLocks noChangeShapeType="1"/>
            </p:cNvCxnSpPr>
            <p:nvPr/>
          </p:nvCxnSpPr>
          <p:spPr bwMode="auto">
            <a:xfrm>
              <a:off x="3690523" y="3396396"/>
              <a:ext cx="0" cy="498990"/>
            </a:xfrm>
            <a:prstGeom prst="straightConnector1">
              <a:avLst/>
            </a:prstGeom>
            <a:noFill/>
            <a:ln w="38100" algn="ctr">
              <a:solidFill>
                <a:srgbClr val="FFFFFF">
                  <a:lumMod val="50000"/>
                </a:srgbClr>
              </a:solidFill>
              <a:round/>
              <a:headEnd type="triangle" w="med" len="med"/>
              <a:tailEnd type="triangle" w="med" len="med"/>
            </a:ln>
          </p:spPr>
        </p:cxnSp>
        <p:sp>
          <p:nvSpPr>
            <p:cNvPr id="211" name="Rectangle 210">
              <a:extLst>
                <a:ext uri="{FF2B5EF4-FFF2-40B4-BE49-F238E27FC236}">
                  <a16:creationId xmlns:a16="http://schemas.microsoft.com/office/drawing/2014/main" id="{081D405A-2F9B-44BB-B8A5-5BE3A691B5A4}"/>
                </a:ext>
              </a:extLst>
            </p:cNvPr>
            <p:cNvSpPr/>
            <p:nvPr/>
          </p:nvSpPr>
          <p:spPr bwMode="gray">
            <a:xfrm>
              <a:off x="3753755" y="3516579"/>
              <a:ext cx="325094" cy="221848"/>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B2B</a:t>
              </a:r>
            </a:p>
          </p:txBody>
        </p:sp>
        <p:sp>
          <p:nvSpPr>
            <p:cNvPr id="212" name="Rectangle 211">
              <a:extLst>
                <a:ext uri="{FF2B5EF4-FFF2-40B4-BE49-F238E27FC236}">
                  <a16:creationId xmlns:a16="http://schemas.microsoft.com/office/drawing/2014/main" id="{046FEDB5-6241-4868-A1B1-8F83B625CBB2}"/>
                </a:ext>
              </a:extLst>
            </p:cNvPr>
            <p:cNvSpPr/>
            <p:nvPr/>
          </p:nvSpPr>
          <p:spPr bwMode="gray">
            <a:xfrm>
              <a:off x="4256085" y="3519297"/>
              <a:ext cx="325094" cy="213496"/>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B2G</a:t>
              </a:r>
            </a:p>
          </p:txBody>
        </p:sp>
        <p:sp>
          <p:nvSpPr>
            <p:cNvPr id="213" name="Rectangle 212">
              <a:extLst>
                <a:ext uri="{FF2B5EF4-FFF2-40B4-BE49-F238E27FC236}">
                  <a16:creationId xmlns:a16="http://schemas.microsoft.com/office/drawing/2014/main" id="{A5DF7E33-242A-420B-975C-F7A0008EA7CA}"/>
                </a:ext>
              </a:extLst>
            </p:cNvPr>
            <p:cNvSpPr/>
            <p:nvPr/>
          </p:nvSpPr>
          <p:spPr bwMode="gray">
            <a:xfrm>
              <a:off x="4078431" y="3124855"/>
              <a:ext cx="477641" cy="207641"/>
            </a:xfrm>
            <a:prstGeom prst="rect">
              <a:avLst/>
            </a:prstGeom>
            <a:solidFill>
              <a:srgbClr val="FFFFFF"/>
            </a:solidFill>
            <a:ln w="12700" cap="flat" cmpd="sng" algn="ctr">
              <a:solidFill>
                <a:srgbClr val="000000">
                  <a:lumMod val="65000"/>
                  <a:lumOff val="35000"/>
                </a:srgbClr>
              </a:solidFill>
              <a:prstDash val="soli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Government Agency</a:t>
              </a:r>
            </a:p>
          </p:txBody>
        </p:sp>
        <p:sp>
          <p:nvSpPr>
            <p:cNvPr id="214" name="Rectangle 213">
              <a:extLst>
                <a:ext uri="{FF2B5EF4-FFF2-40B4-BE49-F238E27FC236}">
                  <a16:creationId xmlns:a16="http://schemas.microsoft.com/office/drawing/2014/main" id="{8D8A15C4-0493-4F4F-B270-CBA002CF9C08}"/>
                </a:ext>
              </a:extLst>
            </p:cNvPr>
            <p:cNvSpPr/>
            <p:nvPr/>
          </p:nvSpPr>
          <p:spPr bwMode="gray">
            <a:xfrm>
              <a:off x="3579788" y="3130487"/>
              <a:ext cx="451285" cy="207641"/>
            </a:xfrm>
            <a:prstGeom prst="rect">
              <a:avLst/>
            </a:prstGeom>
            <a:solidFill>
              <a:srgbClr val="FFFFFF"/>
            </a:solidFill>
            <a:ln w="12700" cap="flat" cmpd="sng" algn="ctr">
              <a:solidFill>
                <a:srgbClr val="000000">
                  <a:lumMod val="65000"/>
                  <a:lumOff val="35000"/>
                </a:srgbClr>
              </a:solidFill>
              <a:prstDash val="soli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Business Partner</a:t>
              </a:r>
            </a:p>
          </p:txBody>
        </p:sp>
        <p:sp>
          <p:nvSpPr>
            <p:cNvPr id="215" name="TextBox 45">
              <a:extLst>
                <a:ext uri="{FF2B5EF4-FFF2-40B4-BE49-F238E27FC236}">
                  <a16:creationId xmlns:a16="http://schemas.microsoft.com/office/drawing/2014/main" id="{E6A80393-7A32-4B84-961F-A7D092B1054F}"/>
                </a:ext>
              </a:extLst>
            </p:cNvPr>
            <p:cNvSpPr txBox="1">
              <a:spLocks noChangeArrowheads="1"/>
            </p:cNvSpPr>
            <p:nvPr/>
          </p:nvSpPr>
          <p:spPr bwMode="auto">
            <a:xfrm>
              <a:off x="1611615" y="3441648"/>
              <a:ext cx="887900" cy="217625"/>
            </a:xfrm>
            <a:prstGeom prst="rect">
              <a:avLst/>
            </a:prstGeom>
            <a:noFill/>
            <a:ln w="9525">
              <a:noFill/>
              <a:miter lim="800000"/>
              <a:headEnd/>
              <a:tailEnd/>
            </a:ln>
          </p:spPr>
          <p:txBody>
            <a:bodyPr wrap="square" lIns="108842" tIns="54420" rIns="108842" bIns="54420">
              <a:spAutoFit/>
            </a:bodyPr>
            <a:lstStyle/>
            <a:p>
              <a:pPr defTabSz="1088776">
                <a:buClr>
                  <a:srgbClr val="F0AB00"/>
                </a:buClr>
                <a:buSzPct val="80000"/>
                <a:buFont typeface="Wingdings" pitchFamily="2" charset="2"/>
                <a:buNone/>
                <a:defRPr/>
              </a:pPr>
              <a:r>
                <a:rPr lang="en-US" sz="700" b="1" kern="0" dirty="0">
                  <a:solidFill>
                    <a:srgbClr val="000000">
                      <a:lumMod val="75000"/>
                      <a:lumOff val="25000"/>
                    </a:srgbClr>
                  </a:solidFill>
                  <a:latin typeface="Arial"/>
                  <a:cs typeface="Arial"/>
                </a:rPr>
                <a:t>Cloud</a:t>
              </a:r>
            </a:p>
          </p:txBody>
        </p:sp>
        <p:sp>
          <p:nvSpPr>
            <p:cNvPr id="216" name="Rectangle 215">
              <a:extLst>
                <a:ext uri="{FF2B5EF4-FFF2-40B4-BE49-F238E27FC236}">
                  <a16:creationId xmlns:a16="http://schemas.microsoft.com/office/drawing/2014/main" id="{64F4038F-EB88-4C72-BD87-74BE93CD16A8}"/>
                </a:ext>
              </a:extLst>
            </p:cNvPr>
            <p:cNvSpPr/>
            <p:nvPr/>
          </p:nvSpPr>
          <p:spPr bwMode="gray">
            <a:xfrm>
              <a:off x="2401908" y="3517409"/>
              <a:ext cx="1127818" cy="221018"/>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OnPremise2Cloud</a:t>
              </a:r>
            </a:p>
          </p:txBody>
        </p:sp>
        <p:cxnSp>
          <p:nvCxnSpPr>
            <p:cNvPr id="217" name="Straight Arrow Connector 18">
              <a:extLst>
                <a:ext uri="{FF2B5EF4-FFF2-40B4-BE49-F238E27FC236}">
                  <a16:creationId xmlns:a16="http://schemas.microsoft.com/office/drawing/2014/main" id="{CA4268E7-2DD2-435F-98A3-A6CEF345C3B2}"/>
                </a:ext>
              </a:extLst>
            </p:cNvPr>
            <p:cNvCxnSpPr>
              <a:cxnSpLocks noChangeShapeType="1"/>
            </p:cNvCxnSpPr>
            <p:nvPr/>
          </p:nvCxnSpPr>
          <p:spPr bwMode="auto">
            <a:xfrm flipH="1">
              <a:off x="2475613" y="4401261"/>
              <a:ext cx="315343" cy="0"/>
            </a:xfrm>
            <a:prstGeom prst="straightConnector1">
              <a:avLst/>
            </a:prstGeom>
            <a:noFill/>
            <a:ln w="38100" algn="ctr">
              <a:solidFill>
                <a:srgbClr val="800080"/>
              </a:solidFill>
              <a:round/>
              <a:headEnd type="triangle" w="med" len="med"/>
              <a:tailEnd type="triangle" w="med" len="med"/>
            </a:ln>
          </p:spPr>
        </p:cxnSp>
        <p:sp>
          <p:nvSpPr>
            <p:cNvPr id="218" name="Rectangle 217">
              <a:extLst>
                <a:ext uri="{FF2B5EF4-FFF2-40B4-BE49-F238E27FC236}">
                  <a16:creationId xmlns:a16="http://schemas.microsoft.com/office/drawing/2014/main" id="{2F6215A1-B762-4B22-B2FB-D0CD48541792}"/>
                </a:ext>
              </a:extLst>
            </p:cNvPr>
            <p:cNvSpPr/>
            <p:nvPr/>
          </p:nvSpPr>
          <p:spPr bwMode="gray">
            <a:xfrm>
              <a:off x="515274" y="2099368"/>
              <a:ext cx="617083" cy="2795778"/>
            </a:xfrm>
            <a:prstGeom prst="rect">
              <a:avLst/>
            </a:prstGeom>
            <a:solidFill>
              <a:srgbClr val="FFFFFF"/>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cxnSp>
          <p:nvCxnSpPr>
            <p:cNvPr id="219" name="Straight Arrow Connector 18">
              <a:extLst>
                <a:ext uri="{FF2B5EF4-FFF2-40B4-BE49-F238E27FC236}">
                  <a16:creationId xmlns:a16="http://schemas.microsoft.com/office/drawing/2014/main" id="{7F3E2E6D-B1E2-42AA-8CC3-CE68F918FBB8}"/>
                </a:ext>
              </a:extLst>
            </p:cNvPr>
            <p:cNvCxnSpPr>
              <a:cxnSpLocks noChangeShapeType="1"/>
            </p:cNvCxnSpPr>
            <p:nvPr/>
          </p:nvCxnSpPr>
          <p:spPr bwMode="auto">
            <a:xfrm>
              <a:off x="1132358" y="4402805"/>
              <a:ext cx="587163" cy="0"/>
            </a:xfrm>
            <a:prstGeom prst="straightConnector1">
              <a:avLst/>
            </a:prstGeom>
            <a:noFill/>
            <a:ln w="38100" algn="ctr">
              <a:solidFill>
                <a:srgbClr val="800080"/>
              </a:solidFill>
              <a:round/>
              <a:headEnd type="triangle" w="med" len="med"/>
              <a:tailEnd type="triangle" w="med" len="med"/>
            </a:ln>
          </p:spPr>
        </p:cxnSp>
        <p:sp>
          <p:nvSpPr>
            <p:cNvPr id="220" name="Rectangle 219">
              <a:extLst>
                <a:ext uri="{FF2B5EF4-FFF2-40B4-BE49-F238E27FC236}">
                  <a16:creationId xmlns:a16="http://schemas.microsoft.com/office/drawing/2014/main" id="{1129917E-24DC-4009-84B2-EA5FF3F1814F}"/>
                </a:ext>
              </a:extLst>
            </p:cNvPr>
            <p:cNvSpPr/>
            <p:nvPr/>
          </p:nvSpPr>
          <p:spPr bwMode="gray">
            <a:xfrm>
              <a:off x="5195260" y="2099367"/>
              <a:ext cx="617083" cy="2795778"/>
            </a:xfrm>
            <a:prstGeom prst="rect">
              <a:avLst/>
            </a:prstGeom>
            <a:solidFill>
              <a:srgbClr val="FFFFFF"/>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21" name="TextBox 45">
              <a:extLst>
                <a:ext uri="{FF2B5EF4-FFF2-40B4-BE49-F238E27FC236}">
                  <a16:creationId xmlns:a16="http://schemas.microsoft.com/office/drawing/2014/main" id="{C6782EEF-2639-4F63-9424-58DF5ADD14AD}"/>
                </a:ext>
              </a:extLst>
            </p:cNvPr>
            <p:cNvSpPr txBox="1">
              <a:spLocks noChangeArrowheads="1"/>
            </p:cNvSpPr>
            <p:nvPr/>
          </p:nvSpPr>
          <p:spPr bwMode="auto">
            <a:xfrm>
              <a:off x="5195260" y="2103216"/>
              <a:ext cx="617083" cy="318924"/>
            </a:xfrm>
            <a:prstGeom prst="rect">
              <a:avLst/>
            </a:prstGeom>
            <a:noFill/>
            <a:ln w="9525">
              <a:noFill/>
              <a:miter lim="800000"/>
              <a:headEnd/>
              <a:tailEnd/>
            </a:ln>
          </p:spPr>
          <p:txBody>
            <a:bodyPr wrap="square" lIns="36000" tIns="36000" rIns="36000" bIns="36000">
              <a:spAutoFit/>
            </a:bodyPr>
            <a:lstStyle>
              <a:defPPr>
                <a:defRPr lang="de-DE"/>
              </a:defPPr>
              <a:lvl1pPr algn="ctr">
                <a:buClr>
                  <a:srgbClr val="F0AB00"/>
                </a:buClr>
                <a:buSzPct val="80000"/>
                <a:buFont typeface="Wingdings" pitchFamily="2" charset="2"/>
                <a:buNone/>
                <a:defRPr sz="1200">
                  <a:cs typeface="Arial"/>
                </a:defRPr>
              </a:lvl1pPr>
            </a:lstStyle>
            <a:p>
              <a:pPr defTabSz="1088776">
                <a:defRPr/>
              </a:pPr>
              <a:r>
                <a:rPr lang="en-US" sz="800" kern="0" dirty="0">
                  <a:solidFill>
                    <a:srgbClr val="000000"/>
                  </a:solidFill>
                  <a:latin typeface="Arial"/>
                </a:rPr>
                <a:t>Real World Objects</a:t>
              </a:r>
            </a:p>
          </p:txBody>
        </p:sp>
        <p:sp>
          <p:nvSpPr>
            <p:cNvPr id="222" name="Oval 221">
              <a:extLst>
                <a:ext uri="{FF2B5EF4-FFF2-40B4-BE49-F238E27FC236}">
                  <a16:creationId xmlns:a16="http://schemas.microsoft.com/office/drawing/2014/main" id="{9F367C71-8A5C-4AB5-B913-336FC30C2DC2}"/>
                </a:ext>
              </a:extLst>
            </p:cNvPr>
            <p:cNvSpPr/>
            <p:nvPr/>
          </p:nvSpPr>
          <p:spPr bwMode="gray">
            <a:xfrm rot="16200000">
              <a:off x="654790" y="3221468"/>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23" name="Oval 222">
              <a:extLst>
                <a:ext uri="{FF2B5EF4-FFF2-40B4-BE49-F238E27FC236}">
                  <a16:creationId xmlns:a16="http://schemas.microsoft.com/office/drawing/2014/main" id="{C452E7CF-5C7E-49E3-919D-E78366D6F658}"/>
                </a:ext>
              </a:extLst>
            </p:cNvPr>
            <p:cNvSpPr/>
            <p:nvPr/>
          </p:nvSpPr>
          <p:spPr bwMode="gray">
            <a:xfrm rot="16200000">
              <a:off x="654790" y="2760184"/>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24" name="Oval 223">
              <a:extLst>
                <a:ext uri="{FF2B5EF4-FFF2-40B4-BE49-F238E27FC236}">
                  <a16:creationId xmlns:a16="http://schemas.microsoft.com/office/drawing/2014/main" id="{56DFC7E8-8591-4C03-98A8-245BB83F07FD}"/>
                </a:ext>
              </a:extLst>
            </p:cNvPr>
            <p:cNvSpPr/>
            <p:nvPr/>
          </p:nvSpPr>
          <p:spPr bwMode="gray">
            <a:xfrm rot="16200000">
              <a:off x="654790" y="3682752"/>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25" name="Rectangle 224">
              <a:extLst>
                <a:ext uri="{FF2B5EF4-FFF2-40B4-BE49-F238E27FC236}">
                  <a16:creationId xmlns:a16="http://schemas.microsoft.com/office/drawing/2014/main" id="{F17B30BF-4AA9-4B4D-A339-94145A494BEA}"/>
                </a:ext>
              </a:extLst>
            </p:cNvPr>
            <p:cNvSpPr/>
            <p:nvPr/>
          </p:nvSpPr>
          <p:spPr bwMode="gray">
            <a:xfrm>
              <a:off x="711167" y="4583974"/>
              <a:ext cx="1127854" cy="221680"/>
            </a:xfrm>
            <a:prstGeom prst="rect">
              <a:avLst/>
            </a:prstGeom>
            <a:solidFill>
              <a:srgbClr val="80008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User2OnPremise</a:t>
              </a:r>
            </a:p>
          </p:txBody>
        </p:sp>
        <p:sp>
          <p:nvSpPr>
            <p:cNvPr id="226" name="Rectangle 225">
              <a:extLst>
                <a:ext uri="{FF2B5EF4-FFF2-40B4-BE49-F238E27FC236}">
                  <a16:creationId xmlns:a16="http://schemas.microsoft.com/office/drawing/2014/main" id="{837EEBAC-664E-4EDA-BF74-B55EB2D3B4B0}"/>
                </a:ext>
              </a:extLst>
            </p:cNvPr>
            <p:cNvSpPr/>
            <p:nvPr/>
          </p:nvSpPr>
          <p:spPr bwMode="gray">
            <a:xfrm>
              <a:off x="753980" y="2462453"/>
              <a:ext cx="1053792" cy="221680"/>
            </a:xfrm>
            <a:prstGeom prst="rect">
              <a:avLst/>
            </a:prstGeom>
            <a:solidFill>
              <a:srgbClr val="80008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User2Cloud</a:t>
              </a:r>
            </a:p>
          </p:txBody>
        </p:sp>
        <p:sp>
          <p:nvSpPr>
            <p:cNvPr id="227" name="Freeform 70">
              <a:extLst>
                <a:ext uri="{FF2B5EF4-FFF2-40B4-BE49-F238E27FC236}">
                  <a16:creationId xmlns:a16="http://schemas.microsoft.com/office/drawing/2014/main" id="{6F8B311C-B8D2-43AF-B8F8-87A9BED2ACCE}"/>
                </a:ext>
              </a:extLst>
            </p:cNvPr>
            <p:cNvSpPr>
              <a:spLocks/>
            </p:cNvSpPr>
            <p:nvPr/>
          </p:nvSpPr>
          <p:spPr bwMode="gray">
            <a:xfrm>
              <a:off x="1769435" y="2214679"/>
              <a:ext cx="1496548" cy="993948"/>
            </a:xfrm>
            <a:custGeom>
              <a:avLst/>
              <a:gdLst>
                <a:gd name="T0" fmla="*/ 2147483647 w 522"/>
                <a:gd name="T1" fmla="*/ 2147483647 h 234"/>
                <a:gd name="T2" fmla="*/ 2147483647 w 522"/>
                <a:gd name="T3" fmla="*/ 2147483647 h 234"/>
                <a:gd name="T4" fmla="*/ 2147483647 w 522"/>
                <a:gd name="T5" fmla="*/ 2147483647 h 234"/>
                <a:gd name="T6" fmla="*/ 2147483647 w 522"/>
                <a:gd name="T7" fmla="*/ 2147483647 h 234"/>
                <a:gd name="T8" fmla="*/ 2147483647 w 522"/>
                <a:gd name="T9" fmla="*/ 2147483647 h 234"/>
                <a:gd name="T10" fmla="*/ 2147483647 w 522"/>
                <a:gd name="T11" fmla="*/ 2147483647 h 234"/>
                <a:gd name="T12" fmla="*/ 2147483647 w 522"/>
                <a:gd name="T13" fmla="*/ 2147483647 h 234"/>
                <a:gd name="T14" fmla="*/ 2147483647 w 522"/>
                <a:gd name="T15" fmla="*/ 2147483647 h 234"/>
                <a:gd name="T16" fmla="*/ 2147483647 w 522"/>
                <a:gd name="T17" fmla="*/ 2147483647 h 234"/>
                <a:gd name="T18" fmla="*/ 2147483647 w 522"/>
                <a:gd name="T19" fmla="*/ 2147483647 h 234"/>
                <a:gd name="T20" fmla="*/ 2147483647 w 522"/>
                <a:gd name="T21" fmla="*/ 2147483647 h 234"/>
                <a:gd name="T22" fmla="*/ 2147483647 w 522"/>
                <a:gd name="T23" fmla="*/ 2147483647 h 234"/>
                <a:gd name="T24" fmla="*/ 2147483647 w 522"/>
                <a:gd name="T25" fmla="*/ 2147483647 h 234"/>
                <a:gd name="T26" fmla="*/ 2147483647 w 522"/>
                <a:gd name="T27" fmla="*/ 2147483647 h 234"/>
                <a:gd name="T28" fmla="*/ 2147483647 w 522"/>
                <a:gd name="T29" fmla="*/ 2147483647 h 234"/>
                <a:gd name="T30" fmla="*/ 2147483647 w 522"/>
                <a:gd name="T31" fmla="*/ 2147483647 h 234"/>
                <a:gd name="T32" fmla="*/ 2147483647 w 522"/>
                <a:gd name="T33" fmla="*/ 2147483647 h 234"/>
                <a:gd name="T34" fmla="*/ 2147483647 w 522"/>
                <a:gd name="T35" fmla="*/ 2147483647 h 234"/>
                <a:gd name="T36" fmla="*/ 2147483647 w 522"/>
                <a:gd name="T37" fmla="*/ 2147483647 h 234"/>
                <a:gd name="T38" fmla="*/ 2147483647 w 522"/>
                <a:gd name="T39" fmla="*/ 2147483647 h 234"/>
                <a:gd name="T40" fmla="*/ 2147483647 w 522"/>
                <a:gd name="T41" fmla="*/ 2147483647 h 234"/>
                <a:gd name="T42" fmla="*/ 2147483647 w 522"/>
                <a:gd name="T43" fmla="*/ 2147483647 h 234"/>
                <a:gd name="T44" fmla="*/ 2147483647 w 522"/>
                <a:gd name="T45" fmla="*/ 2147483647 h 2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2"/>
                <a:gd name="T70" fmla="*/ 0 h 234"/>
                <a:gd name="T71" fmla="*/ 522 w 522"/>
                <a:gd name="T72" fmla="*/ 234 h 2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2" h="234">
                  <a:moveTo>
                    <a:pt x="375" y="68"/>
                  </a:moveTo>
                  <a:cubicBezTo>
                    <a:pt x="375" y="68"/>
                    <a:pt x="417" y="56"/>
                    <a:pt x="451" y="69"/>
                  </a:cubicBezTo>
                  <a:cubicBezTo>
                    <a:pt x="485" y="83"/>
                    <a:pt x="472" y="116"/>
                    <a:pt x="472" y="116"/>
                  </a:cubicBezTo>
                  <a:cubicBezTo>
                    <a:pt x="472" y="116"/>
                    <a:pt x="522" y="120"/>
                    <a:pt x="508" y="159"/>
                  </a:cubicBezTo>
                  <a:cubicBezTo>
                    <a:pt x="493" y="198"/>
                    <a:pt x="440" y="207"/>
                    <a:pt x="440" y="207"/>
                  </a:cubicBezTo>
                  <a:cubicBezTo>
                    <a:pt x="440" y="207"/>
                    <a:pt x="429" y="220"/>
                    <a:pt x="406" y="226"/>
                  </a:cubicBezTo>
                  <a:cubicBezTo>
                    <a:pt x="388" y="231"/>
                    <a:pt x="370" y="233"/>
                    <a:pt x="356" y="228"/>
                  </a:cubicBezTo>
                  <a:cubicBezTo>
                    <a:pt x="345" y="225"/>
                    <a:pt x="328" y="216"/>
                    <a:pt x="328" y="216"/>
                  </a:cubicBezTo>
                  <a:cubicBezTo>
                    <a:pt x="328" y="216"/>
                    <a:pt x="308" y="220"/>
                    <a:pt x="294" y="217"/>
                  </a:cubicBezTo>
                  <a:cubicBezTo>
                    <a:pt x="281" y="214"/>
                    <a:pt x="271" y="209"/>
                    <a:pt x="271" y="209"/>
                  </a:cubicBezTo>
                  <a:cubicBezTo>
                    <a:pt x="271" y="209"/>
                    <a:pt x="259" y="222"/>
                    <a:pt x="237" y="226"/>
                  </a:cubicBezTo>
                  <a:cubicBezTo>
                    <a:pt x="219" y="230"/>
                    <a:pt x="198" y="234"/>
                    <a:pt x="179" y="231"/>
                  </a:cubicBezTo>
                  <a:cubicBezTo>
                    <a:pt x="161" y="228"/>
                    <a:pt x="144" y="221"/>
                    <a:pt x="144" y="221"/>
                  </a:cubicBezTo>
                  <a:cubicBezTo>
                    <a:pt x="144" y="221"/>
                    <a:pt x="115" y="232"/>
                    <a:pt x="85" y="228"/>
                  </a:cubicBezTo>
                  <a:cubicBezTo>
                    <a:pt x="36" y="221"/>
                    <a:pt x="0" y="189"/>
                    <a:pt x="7" y="156"/>
                  </a:cubicBezTo>
                  <a:cubicBezTo>
                    <a:pt x="17" y="113"/>
                    <a:pt x="70" y="101"/>
                    <a:pt x="70" y="101"/>
                  </a:cubicBezTo>
                  <a:cubicBezTo>
                    <a:pt x="70" y="101"/>
                    <a:pt x="68" y="86"/>
                    <a:pt x="79" y="75"/>
                  </a:cubicBezTo>
                  <a:cubicBezTo>
                    <a:pt x="95" y="58"/>
                    <a:pt x="117" y="46"/>
                    <a:pt x="153" y="51"/>
                  </a:cubicBezTo>
                  <a:cubicBezTo>
                    <a:pt x="165" y="52"/>
                    <a:pt x="171" y="60"/>
                    <a:pt x="171" y="60"/>
                  </a:cubicBezTo>
                  <a:cubicBezTo>
                    <a:pt x="171" y="60"/>
                    <a:pt x="169" y="26"/>
                    <a:pt x="211" y="14"/>
                  </a:cubicBezTo>
                  <a:cubicBezTo>
                    <a:pt x="255" y="0"/>
                    <a:pt x="286" y="2"/>
                    <a:pt x="307" y="6"/>
                  </a:cubicBezTo>
                  <a:cubicBezTo>
                    <a:pt x="346" y="12"/>
                    <a:pt x="371" y="25"/>
                    <a:pt x="377" y="44"/>
                  </a:cubicBezTo>
                  <a:cubicBezTo>
                    <a:pt x="381" y="57"/>
                    <a:pt x="375" y="68"/>
                    <a:pt x="375" y="68"/>
                  </a:cubicBezTo>
                  <a:close/>
                </a:path>
              </a:pathLst>
            </a:custGeom>
            <a:solidFill>
              <a:srgbClr val="FFFFFF"/>
            </a:solidFill>
            <a:ln w="19050">
              <a:solidFill>
                <a:srgbClr val="666666"/>
              </a:solidFill>
              <a:round/>
              <a:headEnd/>
              <a:tailEnd/>
            </a:ln>
          </p:spPr>
          <p:txBody>
            <a:bodyPr anchor="ctr"/>
            <a:lstStyle/>
            <a:p>
              <a:pPr algn="ctr" defTabSz="1088776">
                <a:defRPr/>
              </a:pPr>
              <a:r>
                <a:rPr lang="en-US" sz="500" b="1" kern="0" dirty="0">
                  <a:solidFill>
                    <a:srgbClr val="FFFFFF"/>
                  </a:solidFill>
                  <a:latin typeface="Arial"/>
                  <a:ea typeface="Arial Unicode MS" pitchFamily="34" charset="-128"/>
                  <a:cs typeface="Arial"/>
                </a:rPr>
                <a:t>Non-SAP </a:t>
              </a:r>
              <a:br>
                <a:rPr lang="en-US" sz="500" b="1" kern="0" dirty="0">
                  <a:solidFill>
                    <a:srgbClr val="FFFFFF"/>
                  </a:solidFill>
                  <a:latin typeface="Arial"/>
                  <a:ea typeface="Arial Unicode MS" pitchFamily="34" charset="-128"/>
                  <a:cs typeface="Arial"/>
                </a:rPr>
              </a:br>
              <a:r>
                <a:rPr lang="en-US" sz="500" b="1" kern="0" dirty="0">
                  <a:solidFill>
                    <a:srgbClr val="FFFFFF"/>
                  </a:solidFill>
                  <a:latin typeface="Arial"/>
                  <a:ea typeface="Arial Unicode MS" pitchFamily="34" charset="-128"/>
                  <a:cs typeface="Arial"/>
                </a:rPr>
                <a:t>Clouds</a:t>
              </a:r>
            </a:p>
          </p:txBody>
        </p:sp>
        <p:pic>
          <p:nvPicPr>
            <p:cNvPr id="228" name="Picture 227">
              <a:extLst>
                <a:ext uri="{FF2B5EF4-FFF2-40B4-BE49-F238E27FC236}">
                  <a16:creationId xmlns:a16="http://schemas.microsoft.com/office/drawing/2014/main" id="{AB491D23-02CE-4BE6-8DC6-0C9AB6BC25FD}"/>
                </a:ext>
              </a:extLst>
            </p:cNvPr>
            <p:cNvPicPr>
              <a:picLocks noChangeAspect="1"/>
            </p:cNvPicPr>
            <p:nvPr/>
          </p:nvPicPr>
          <p:blipFill rotWithShape="1">
            <a:blip r:embed="rId3" cstate="screen">
              <a:grayscl/>
              <a:extLst>
                <a:ext uri="{28A0092B-C50C-407E-A947-70E740481C1C}">
                  <a14:useLocalDpi xmlns:a14="http://schemas.microsoft.com/office/drawing/2010/main"/>
                </a:ext>
              </a:extLst>
            </a:blip>
            <a:srcRect b="-2"/>
            <a:stretch/>
          </p:blipFill>
          <p:spPr>
            <a:xfrm>
              <a:off x="1893824" y="2837157"/>
              <a:ext cx="400583" cy="113334"/>
            </a:xfrm>
            <a:prstGeom prst="rect">
              <a:avLst/>
            </a:prstGeom>
            <a:solidFill>
              <a:srgbClr val="FFFFFF"/>
            </a:solidFill>
            <a:ln>
              <a:solidFill>
                <a:srgbClr val="FFFFFF"/>
              </a:solidFill>
            </a:ln>
          </p:spPr>
        </p:pic>
        <p:pic>
          <p:nvPicPr>
            <p:cNvPr id="229" name="Picture 228">
              <a:extLst>
                <a:ext uri="{FF2B5EF4-FFF2-40B4-BE49-F238E27FC236}">
                  <a16:creationId xmlns:a16="http://schemas.microsoft.com/office/drawing/2014/main" id="{8295451F-E8B9-4ED8-9DC3-73DEC697C000}"/>
                </a:ext>
              </a:extLst>
            </p:cNvPr>
            <p:cNvPicPr>
              <a:picLocks noChangeAspect="1"/>
            </p:cNvPicPr>
            <p:nvPr/>
          </p:nvPicPr>
          <p:blipFill rotWithShape="1">
            <a:blip r:embed="rId4" cstate="screen">
              <a:grayscl/>
              <a:extLst>
                <a:ext uri="{28A0092B-C50C-407E-A947-70E740481C1C}">
                  <a14:useLocalDpi xmlns:a14="http://schemas.microsoft.com/office/drawing/2010/main"/>
                </a:ext>
              </a:extLst>
            </a:blip>
            <a:srcRect/>
            <a:stretch/>
          </p:blipFill>
          <p:spPr>
            <a:xfrm>
              <a:off x="2424865" y="2871950"/>
              <a:ext cx="557860" cy="141668"/>
            </a:xfrm>
            <a:prstGeom prst="rect">
              <a:avLst/>
            </a:prstGeom>
            <a:solidFill>
              <a:srgbClr val="FFFFFF"/>
            </a:solidFill>
            <a:ln>
              <a:solidFill>
                <a:srgbClr val="FFFFFF"/>
              </a:solidFill>
            </a:ln>
          </p:spPr>
        </p:pic>
        <p:pic>
          <p:nvPicPr>
            <p:cNvPr id="230" name="Picture 229">
              <a:extLst>
                <a:ext uri="{FF2B5EF4-FFF2-40B4-BE49-F238E27FC236}">
                  <a16:creationId xmlns:a16="http://schemas.microsoft.com/office/drawing/2014/main" id="{DD35C67E-25E1-4241-AEB4-14D75EF05483}"/>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b="-1"/>
            <a:stretch/>
          </p:blipFill>
          <p:spPr>
            <a:xfrm>
              <a:off x="2323819" y="2420114"/>
              <a:ext cx="399833" cy="113334"/>
            </a:xfrm>
            <a:prstGeom prst="rect">
              <a:avLst/>
            </a:prstGeom>
            <a:solidFill>
              <a:srgbClr val="FFFFFF"/>
            </a:solidFill>
            <a:ln>
              <a:noFill/>
            </a:ln>
          </p:spPr>
        </p:pic>
        <p:pic>
          <p:nvPicPr>
            <p:cNvPr id="231" name="Picture 230">
              <a:extLst>
                <a:ext uri="{FF2B5EF4-FFF2-40B4-BE49-F238E27FC236}">
                  <a16:creationId xmlns:a16="http://schemas.microsoft.com/office/drawing/2014/main" id="{F3B0FCC9-276F-4D8C-8EF9-E1F3749A0951}"/>
                </a:ext>
              </a:extLst>
            </p:cNvPr>
            <p:cNvPicPr>
              <a:picLocks noChangeAspect="1"/>
            </p:cNvPicPr>
            <p:nvPr/>
          </p:nvPicPr>
          <p:blipFill rotWithShape="1">
            <a:blip r:embed="rId6" cstate="screen">
              <a:grayscl/>
              <a:extLst>
                <a:ext uri="{28A0092B-C50C-407E-A947-70E740481C1C}">
                  <a14:useLocalDpi xmlns:a14="http://schemas.microsoft.com/office/drawing/2010/main"/>
                </a:ext>
              </a:extLst>
            </a:blip>
            <a:srcRect b="-2"/>
            <a:stretch/>
          </p:blipFill>
          <p:spPr>
            <a:xfrm>
              <a:off x="1935418" y="2686420"/>
              <a:ext cx="762130" cy="113334"/>
            </a:xfrm>
            <a:prstGeom prst="rect">
              <a:avLst/>
            </a:prstGeom>
            <a:solidFill>
              <a:srgbClr val="FFFFFF"/>
            </a:solidFill>
            <a:ln>
              <a:solidFill>
                <a:srgbClr val="FFFFFF"/>
              </a:solidFill>
            </a:ln>
          </p:spPr>
        </p:pic>
        <p:pic>
          <p:nvPicPr>
            <p:cNvPr id="232" name="Picture 231" descr="concur_logo.png">
              <a:extLst>
                <a:ext uri="{FF2B5EF4-FFF2-40B4-BE49-F238E27FC236}">
                  <a16:creationId xmlns:a16="http://schemas.microsoft.com/office/drawing/2014/main" id="{7D1B5614-D9B8-4F3A-A7C5-D3EA8A407E82}"/>
                </a:ext>
              </a:extLst>
            </p:cNvPr>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2099376" y="2542773"/>
              <a:ext cx="464437" cy="113717"/>
            </a:xfrm>
            <a:prstGeom prst="rect">
              <a:avLst/>
            </a:prstGeom>
            <a:solidFill>
              <a:srgbClr val="FFFFFF"/>
            </a:solidFill>
            <a:ln>
              <a:solidFill>
                <a:srgbClr val="FFFFFF"/>
              </a:solidFill>
            </a:ln>
          </p:spPr>
        </p:pic>
        <p:sp>
          <p:nvSpPr>
            <p:cNvPr id="233" name="TextBox 232">
              <a:extLst>
                <a:ext uri="{FF2B5EF4-FFF2-40B4-BE49-F238E27FC236}">
                  <a16:creationId xmlns:a16="http://schemas.microsoft.com/office/drawing/2014/main" id="{75C0A256-419D-4A46-9096-E98CEE267CC8}"/>
                </a:ext>
              </a:extLst>
            </p:cNvPr>
            <p:cNvSpPr txBox="1"/>
            <p:nvPr/>
          </p:nvSpPr>
          <p:spPr>
            <a:xfrm>
              <a:off x="1998502" y="4307120"/>
              <a:ext cx="435224" cy="184194"/>
            </a:xfrm>
            <a:prstGeom prst="rect">
              <a:avLst/>
            </a:prstGeom>
            <a:noFill/>
          </p:spPr>
          <p:txBody>
            <a:bodyPr wrap="square" lIns="0" tIns="0" rIns="0" bIns="0" rtlCol="0">
              <a:spAutoFit/>
            </a:bodyPr>
            <a:lstStyle/>
            <a:p>
              <a:pPr algn="ctr" defTabSz="1088776" fontAlgn="base">
                <a:spcBef>
                  <a:spcPts val="600"/>
                </a:spcBef>
                <a:spcAft>
                  <a:spcPct val="0"/>
                </a:spcAft>
                <a:buClr>
                  <a:srgbClr val="F0AB00"/>
                </a:buClr>
                <a:buSzPct val="80000"/>
                <a:defRPr/>
              </a:pPr>
              <a:r>
                <a:rPr lang="en-US" sz="600" b="1" kern="0" dirty="0">
                  <a:solidFill>
                    <a:srgbClr val="CCCCCC">
                      <a:lumMod val="50000"/>
                    </a:srgbClr>
                  </a:solidFill>
                  <a:latin typeface="Arial"/>
                  <a:ea typeface="Arial Unicode MS" pitchFamily="34" charset="-128"/>
                  <a:cs typeface="Arial Unicode MS" pitchFamily="34" charset="-128"/>
                </a:rPr>
                <a:t>Business </a:t>
              </a:r>
              <a:br>
                <a:rPr lang="en-US" sz="600" b="1" kern="0" dirty="0">
                  <a:solidFill>
                    <a:srgbClr val="CCCCCC">
                      <a:lumMod val="50000"/>
                    </a:srgbClr>
                  </a:solidFill>
                  <a:latin typeface="Arial"/>
                  <a:ea typeface="Arial Unicode MS" pitchFamily="34" charset="-128"/>
                  <a:cs typeface="Arial Unicode MS" pitchFamily="34" charset="-128"/>
                </a:rPr>
              </a:br>
              <a:r>
                <a:rPr lang="en-US" sz="600" b="1" kern="0" dirty="0">
                  <a:solidFill>
                    <a:srgbClr val="CCCCCC">
                      <a:lumMod val="50000"/>
                    </a:srgbClr>
                  </a:solidFill>
                  <a:latin typeface="Arial"/>
                  <a:ea typeface="Arial Unicode MS" pitchFamily="34" charset="-128"/>
                  <a:cs typeface="Arial Unicode MS" pitchFamily="34" charset="-128"/>
                </a:rPr>
                <a:t>Suite</a:t>
              </a:r>
            </a:p>
          </p:txBody>
        </p:sp>
        <p:sp>
          <p:nvSpPr>
            <p:cNvPr id="234" name="Rectangle 233">
              <a:extLst>
                <a:ext uri="{FF2B5EF4-FFF2-40B4-BE49-F238E27FC236}">
                  <a16:creationId xmlns:a16="http://schemas.microsoft.com/office/drawing/2014/main" id="{4A993D0D-646A-406F-A500-C822D2BAC93C}"/>
                </a:ext>
              </a:extLst>
            </p:cNvPr>
            <p:cNvSpPr/>
            <p:nvPr/>
          </p:nvSpPr>
          <p:spPr bwMode="gray">
            <a:xfrm>
              <a:off x="2512817" y="4599859"/>
              <a:ext cx="1562187" cy="214512"/>
            </a:xfrm>
            <a:prstGeom prst="rect">
              <a:avLst/>
            </a:prstGeom>
            <a:solidFill>
              <a:srgbClr val="80008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OnPremise2OnPremise</a:t>
              </a:r>
            </a:p>
          </p:txBody>
        </p:sp>
        <p:cxnSp>
          <p:nvCxnSpPr>
            <p:cNvPr id="235" name="Straight Arrow Connector 18">
              <a:extLst>
                <a:ext uri="{FF2B5EF4-FFF2-40B4-BE49-F238E27FC236}">
                  <a16:creationId xmlns:a16="http://schemas.microsoft.com/office/drawing/2014/main" id="{D7AD7274-EC99-4D9D-840B-FA4DEB2F5746}"/>
                </a:ext>
              </a:extLst>
            </p:cNvPr>
            <p:cNvCxnSpPr>
              <a:cxnSpLocks noChangeShapeType="1"/>
            </p:cNvCxnSpPr>
            <p:nvPr/>
          </p:nvCxnSpPr>
          <p:spPr bwMode="auto">
            <a:xfrm flipH="1">
              <a:off x="3447846" y="4403498"/>
              <a:ext cx="357584" cy="0"/>
            </a:xfrm>
            <a:prstGeom prst="straightConnector1">
              <a:avLst/>
            </a:prstGeom>
            <a:noFill/>
            <a:ln w="38100" algn="ctr">
              <a:solidFill>
                <a:srgbClr val="800080"/>
              </a:solidFill>
              <a:round/>
              <a:headEnd type="triangle" w="med" len="med"/>
              <a:tailEnd type="triangle" w="med" len="med"/>
            </a:ln>
          </p:spPr>
        </p:cxnSp>
        <p:cxnSp>
          <p:nvCxnSpPr>
            <p:cNvPr id="236" name="Straight Arrow Connector 18">
              <a:extLst>
                <a:ext uri="{FF2B5EF4-FFF2-40B4-BE49-F238E27FC236}">
                  <a16:creationId xmlns:a16="http://schemas.microsoft.com/office/drawing/2014/main" id="{99D55F58-5B5D-43EA-8FD9-971C191BB809}"/>
                </a:ext>
              </a:extLst>
            </p:cNvPr>
            <p:cNvCxnSpPr>
              <a:cxnSpLocks noChangeShapeType="1"/>
            </p:cNvCxnSpPr>
            <p:nvPr/>
          </p:nvCxnSpPr>
          <p:spPr bwMode="auto">
            <a:xfrm>
              <a:off x="1132358" y="2810396"/>
              <a:ext cx="587163" cy="0"/>
            </a:xfrm>
            <a:prstGeom prst="straightConnector1">
              <a:avLst/>
            </a:prstGeom>
            <a:noFill/>
            <a:ln w="38100" algn="ctr">
              <a:solidFill>
                <a:srgbClr val="800080"/>
              </a:solidFill>
              <a:round/>
              <a:headEnd type="triangle" w="med" len="med"/>
              <a:tailEnd type="triangle" w="med" len="med"/>
            </a:ln>
          </p:spPr>
        </p:cxnSp>
        <p:cxnSp>
          <p:nvCxnSpPr>
            <p:cNvPr id="237" name="Straight Arrow Connector 18">
              <a:extLst>
                <a:ext uri="{FF2B5EF4-FFF2-40B4-BE49-F238E27FC236}">
                  <a16:creationId xmlns:a16="http://schemas.microsoft.com/office/drawing/2014/main" id="{63D7D33A-2132-4C69-9BE2-747EC2BE5EA6}"/>
                </a:ext>
              </a:extLst>
            </p:cNvPr>
            <p:cNvCxnSpPr>
              <a:cxnSpLocks noChangeShapeType="1"/>
            </p:cNvCxnSpPr>
            <p:nvPr/>
          </p:nvCxnSpPr>
          <p:spPr bwMode="auto">
            <a:xfrm>
              <a:off x="4617009" y="4402805"/>
              <a:ext cx="587163" cy="0"/>
            </a:xfrm>
            <a:prstGeom prst="straightConnector1">
              <a:avLst/>
            </a:prstGeom>
            <a:noFill/>
            <a:ln w="38100" algn="ctr">
              <a:solidFill>
                <a:srgbClr val="800080"/>
              </a:solidFill>
              <a:round/>
              <a:headEnd type="triangle" w="med" len="med"/>
              <a:tailEnd type="triangle" w="med" len="med"/>
            </a:ln>
          </p:spPr>
        </p:cxnSp>
        <p:sp>
          <p:nvSpPr>
            <p:cNvPr id="238" name="Rectangle 237">
              <a:extLst>
                <a:ext uri="{FF2B5EF4-FFF2-40B4-BE49-F238E27FC236}">
                  <a16:creationId xmlns:a16="http://schemas.microsoft.com/office/drawing/2014/main" id="{44F60EEB-0337-4A1A-9AF5-F704CC3B3302}"/>
                </a:ext>
              </a:extLst>
            </p:cNvPr>
            <p:cNvSpPr/>
            <p:nvPr/>
          </p:nvSpPr>
          <p:spPr bwMode="gray">
            <a:xfrm>
              <a:off x="4520312" y="4583974"/>
              <a:ext cx="1200902" cy="221680"/>
            </a:xfrm>
            <a:prstGeom prst="rect">
              <a:avLst/>
            </a:prstGeom>
            <a:solidFill>
              <a:srgbClr val="80008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Thing2OnPremise</a:t>
              </a:r>
            </a:p>
          </p:txBody>
        </p:sp>
        <p:sp>
          <p:nvSpPr>
            <p:cNvPr id="239" name="Rectangle 238">
              <a:extLst>
                <a:ext uri="{FF2B5EF4-FFF2-40B4-BE49-F238E27FC236}">
                  <a16:creationId xmlns:a16="http://schemas.microsoft.com/office/drawing/2014/main" id="{F36A69BA-09D8-4534-A1A6-23E2DF388FA2}"/>
                </a:ext>
              </a:extLst>
            </p:cNvPr>
            <p:cNvSpPr/>
            <p:nvPr/>
          </p:nvSpPr>
          <p:spPr bwMode="gray">
            <a:xfrm>
              <a:off x="4499249" y="2462453"/>
              <a:ext cx="1219161" cy="221680"/>
            </a:xfrm>
            <a:prstGeom prst="rect">
              <a:avLst/>
            </a:prstGeom>
            <a:solidFill>
              <a:srgbClr val="80008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Thing2Cloud</a:t>
              </a:r>
            </a:p>
          </p:txBody>
        </p:sp>
        <p:cxnSp>
          <p:nvCxnSpPr>
            <p:cNvPr id="240" name="Straight Arrow Connector 18">
              <a:extLst>
                <a:ext uri="{FF2B5EF4-FFF2-40B4-BE49-F238E27FC236}">
                  <a16:creationId xmlns:a16="http://schemas.microsoft.com/office/drawing/2014/main" id="{9D4D55D0-EB3B-4858-875E-E5901B075049}"/>
                </a:ext>
              </a:extLst>
            </p:cNvPr>
            <p:cNvCxnSpPr>
              <a:cxnSpLocks noChangeShapeType="1"/>
            </p:cNvCxnSpPr>
            <p:nvPr/>
          </p:nvCxnSpPr>
          <p:spPr bwMode="auto">
            <a:xfrm>
              <a:off x="4594620" y="2810396"/>
              <a:ext cx="587163" cy="0"/>
            </a:xfrm>
            <a:prstGeom prst="straightConnector1">
              <a:avLst/>
            </a:prstGeom>
            <a:noFill/>
            <a:ln w="38100" algn="ctr">
              <a:solidFill>
                <a:srgbClr val="800080"/>
              </a:solidFill>
              <a:round/>
              <a:headEnd type="triangle" w="med" len="med"/>
              <a:tailEnd type="triangle" w="med" len="med"/>
            </a:ln>
          </p:spPr>
        </p:cxnSp>
        <p:sp>
          <p:nvSpPr>
            <p:cNvPr id="241" name="Rectangle 240">
              <a:extLst>
                <a:ext uri="{FF2B5EF4-FFF2-40B4-BE49-F238E27FC236}">
                  <a16:creationId xmlns:a16="http://schemas.microsoft.com/office/drawing/2014/main" id="{E2C154C2-9103-4776-BC0E-57A06D2EF040}"/>
                </a:ext>
              </a:extLst>
            </p:cNvPr>
            <p:cNvSpPr/>
            <p:nvPr/>
          </p:nvSpPr>
          <p:spPr bwMode="gray">
            <a:xfrm>
              <a:off x="3398888" y="2108488"/>
              <a:ext cx="691918" cy="911143"/>
            </a:xfrm>
            <a:prstGeom prst="rect">
              <a:avLst/>
            </a:prstGeom>
            <a:solidFill>
              <a:srgbClr val="FFFFFF">
                <a:lumMod val="95000"/>
              </a:srgbClr>
            </a:solidFill>
            <a:ln w="19050" algn="ctr">
              <a:no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42" name="Freeform 70">
              <a:extLst>
                <a:ext uri="{FF2B5EF4-FFF2-40B4-BE49-F238E27FC236}">
                  <a16:creationId xmlns:a16="http://schemas.microsoft.com/office/drawing/2014/main" id="{4E757BB7-29C9-4C41-9942-A247F9FD317A}"/>
                </a:ext>
              </a:extLst>
            </p:cNvPr>
            <p:cNvSpPr>
              <a:spLocks/>
            </p:cNvSpPr>
            <p:nvPr/>
          </p:nvSpPr>
          <p:spPr bwMode="gray">
            <a:xfrm>
              <a:off x="3477395" y="2254574"/>
              <a:ext cx="998961" cy="720495"/>
            </a:xfrm>
            <a:custGeom>
              <a:avLst/>
              <a:gdLst>
                <a:gd name="T0" fmla="*/ 2147483647 w 522"/>
                <a:gd name="T1" fmla="*/ 2147483647 h 234"/>
                <a:gd name="T2" fmla="*/ 2147483647 w 522"/>
                <a:gd name="T3" fmla="*/ 2147483647 h 234"/>
                <a:gd name="T4" fmla="*/ 2147483647 w 522"/>
                <a:gd name="T5" fmla="*/ 2147483647 h 234"/>
                <a:gd name="T6" fmla="*/ 2147483647 w 522"/>
                <a:gd name="T7" fmla="*/ 2147483647 h 234"/>
                <a:gd name="T8" fmla="*/ 2147483647 w 522"/>
                <a:gd name="T9" fmla="*/ 2147483647 h 234"/>
                <a:gd name="T10" fmla="*/ 2147483647 w 522"/>
                <a:gd name="T11" fmla="*/ 2147483647 h 234"/>
                <a:gd name="T12" fmla="*/ 2147483647 w 522"/>
                <a:gd name="T13" fmla="*/ 2147483647 h 234"/>
                <a:gd name="T14" fmla="*/ 2147483647 w 522"/>
                <a:gd name="T15" fmla="*/ 2147483647 h 234"/>
                <a:gd name="T16" fmla="*/ 2147483647 w 522"/>
                <a:gd name="T17" fmla="*/ 2147483647 h 234"/>
                <a:gd name="T18" fmla="*/ 2147483647 w 522"/>
                <a:gd name="T19" fmla="*/ 2147483647 h 234"/>
                <a:gd name="T20" fmla="*/ 2147483647 w 522"/>
                <a:gd name="T21" fmla="*/ 2147483647 h 234"/>
                <a:gd name="T22" fmla="*/ 2147483647 w 522"/>
                <a:gd name="T23" fmla="*/ 2147483647 h 234"/>
                <a:gd name="T24" fmla="*/ 2147483647 w 522"/>
                <a:gd name="T25" fmla="*/ 2147483647 h 234"/>
                <a:gd name="T26" fmla="*/ 2147483647 w 522"/>
                <a:gd name="T27" fmla="*/ 2147483647 h 234"/>
                <a:gd name="T28" fmla="*/ 2147483647 w 522"/>
                <a:gd name="T29" fmla="*/ 2147483647 h 234"/>
                <a:gd name="T30" fmla="*/ 2147483647 w 522"/>
                <a:gd name="T31" fmla="*/ 2147483647 h 234"/>
                <a:gd name="T32" fmla="*/ 2147483647 w 522"/>
                <a:gd name="T33" fmla="*/ 2147483647 h 234"/>
                <a:gd name="T34" fmla="*/ 2147483647 w 522"/>
                <a:gd name="T35" fmla="*/ 2147483647 h 234"/>
                <a:gd name="T36" fmla="*/ 2147483647 w 522"/>
                <a:gd name="T37" fmla="*/ 2147483647 h 234"/>
                <a:gd name="T38" fmla="*/ 2147483647 w 522"/>
                <a:gd name="T39" fmla="*/ 2147483647 h 234"/>
                <a:gd name="T40" fmla="*/ 2147483647 w 522"/>
                <a:gd name="T41" fmla="*/ 2147483647 h 234"/>
                <a:gd name="T42" fmla="*/ 2147483647 w 522"/>
                <a:gd name="T43" fmla="*/ 2147483647 h 234"/>
                <a:gd name="T44" fmla="*/ 2147483647 w 522"/>
                <a:gd name="T45" fmla="*/ 2147483647 h 2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2"/>
                <a:gd name="T70" fmla="*/ 0 h 234"/>
                <a:gd name="T71" fmla="*/ 522 w 522"/>
                <a:gd name="T72" fmla="*/ 234 h 2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2" h="234">
                  <a:moveTo>
                    <a:pt x="375" y="68"/>
                  </a:moveTo>
                  <a:cubicBezTo>
                    <a:pt x="375" y="68"/>
                    <a:pt x="417" y="56"/>
                    <a:pt x="451" y="69"/>
                  </a:cubicBezTo>
                  <a:cubicBezTo>
                    <a:pt x="485" y="83"/>
                    <a:pt x="472" y="116"/>
                    <a:pt x="472" y="116"/>
                  </a:cubicBezTo>
                  <a:cubicBezTo>
                    <a:pt x="472" y="116"/>
                    <a:pt x="522" y="120"/>
                    <a:pt x="508" y="159"/>
                  </a:cubicBezTo>
                  <a:cubicBezTo>
                    <a:pt x="493" y="198"/>
                    <a:pt x="440" y="207"/>
                    <a:pt x="440" y="207"/>
                  </a:cubicBezTo>
                  <a:cubicBezTo>
                    <a:pt x="440" y="207"/>
                    <a:pt x="429" y="220"/>
                    <a:pt x="406" y="226"/>
                  </a:cubicBezTo>
                  <a:cubicBezTo>
                    <a:pt x="388" y="231"/>
                    <a:pt x="370" y="233"/>
                    <a:pt x="356" y="228"/>
                  </a:cubicBezTo>
                  <a:cubicBezTo>
                    <a:pt x="345" y="225"/>
                    <a:pt x="328" y="216"/>
                    <a:pt x="328" y="216"/>
                  </a:cubicBezTo>
                  <a:cubicBezTo>
                    <a:pt x="328" y="216"/>
                    <a:pt x="308" y="220"/>
                    <a:pt x="294" y="217"/>
                  </a:cubicBezTo>
                  <a:cubicBezTo>
                    <a:pt x="281" y="214"/>
                    <a:pt x="271" y="209"/>
                    <a:pt x="271" y="209"/>
                  </a:cubicBezTo>
                  <a:cubicBezTo>
                    <a:pt x="271" y="209"/>
                    <a:pt x="259" y="222"/>
                    <a:pt x="237" y="226"/>
                  </a:cubicBezTo>
                  <a:cubicBezTo>
                    <a:pt x="219" y="230"/>
                    <a:pt x="198" y="234"/>
                    <a:pt x="179" y="231"/>
                  </a:cubicBezTo>
                  <a:cubicBezTo>
                    <a:pt x="161" y="228"/>
                    <a:pt x="144" y="221"/>
                    <a:pt x="144" y="221"/>
                  </a:cubicBezTo>
                  <a:cubicBezTo>
                    <a:pt x="144" y="221"/>
                    <a:pt x="115" y="232"/>
                    <a:pt x="85" y="228"/>
                  </a:cubicBezTo>
                  <a:cubicBezTo>
                    <a:pt x="36" y="221"/>
                    <a:pt x="0" y="189"/>
                    <a:pt x="7" y="156"/>
                  </a:cubicBezTo>
                  <a:cubicBezTo>
                    <a:pt x="17" y="113"/>
                    <a:pt x="70" y="101"/>
                    <a:pt x="70" y="101"/>
                  </a:cubicBezTo>
                  <a:cubicBezTo>
                    <a:pt x="70" y="101"/>
                    <a:pt x="68" y="86"/>
                    <a:pt x="79" y="75"/>
                  </a:cubicBezTo>
                  <a:cubicBezTo>
                    <a:pt x="95" y="58"/>
                    <a:pt x="117" y="46"/>
                    <a:pt x="153" y="51"/>
                  </a:cubicBezTo>
                  <a:cubicBezTo>
                    <a:pt x="165" y="52"/>
                    <a:pt x="171" y="60"/>
                    <a:pt x="171" y="60"/>
                  </a:cubicBezTo>
                  <a:cubicBezTo>
                    <a:pt x="171" y="60"/>
                    <a:pt x="169" y="26"/>
                    <a:pt x="211" y="14"/>
                  </a:cubicBezTo>
                  <a:cubicBezTo>
                    <a:pt x="255" y="0"/>
                    <a:pt x="286" y="2"/>
                    <a:pt x="307" y="6"/>
                  </a:cubicBezTo>
                  <a:cubicBezTo>
                    <a:pt x="346" y="12"/>
                    <a:pt x="371" y="25"/>
                    <a:pt x="377" y="44"/>
                  </a:cubicBezTo>
                  <a:cubicBezTo>
                    <a:pt x="381" y="57"/>
                    <a:pt x="375" y="68"/>
                    <a:pt x="375" y="68"/>
                  </a:cubicBezTo>
                  <a:close/>
                </a:path>
              </a:pathLst>
            </a:custGeom>
            <a:solidFill>
              <a:srgbClr val="FFFFFF"/>
            </a:solidFill>
            <a:ln w="19050">
              <a:solidFill>
                <a:srgbClr val="666666"/>
              </a:solidFill>
              <a:round/>
              <a:headEnd/>
              <a:tailEnd/>
            </a:ln>
          </p:spPr>
          <p:txBody>
            <a:bodyPr anchor="ctr"/>
            <a:lstStyle/>
            <a:p>
              <a:pPr algn="ctr" defTabSz="1088776">
                <a:defRPr/>
              </a:pPr>
              <a:br>
                <a:rPr lang="en-US" sz="500" b="1" kern="0" dirty="0">
                  <a:solidFill>
                    <a:srgbClr val="000000"/>
                  </a:solidFill>
                  <a:latin typeface="Arial"/>
                  <a:ea typeface="Arial Unicode MS" pitchFamily="34" charset="-128"/>
                  <a:cs typeface="Arial"/>
                </a:rPr>
              </a:br>
              <a:r>
                <a:rPr lang="en-US" sz="600" kern="0" dirty="0">
                  <a:solidFill>
                    <a:srgbClr val="CCCCCC">
                      <a:lumMod val="50000"/>
                    </a:srgbClr>
                  </a:solidFill>
                  <a:latin typeface="Arial"/>
                  <a:ea typeface="Arial Unicode MS" pitchFamily="34" charset="-128"/>
                  <a:cs typeface="Arial"/>
                </a:rPr>
                <a:t>Non SAP </a:t>
              </a:r>
              <a:br>
                <a:rPr lang="en-US" sz="600" kern="0" dirty="0">
                  <a:solidFill>
                    <a:srgbClr val="CCCCCC">
                      <a:lumMod val="50000"/>
                    </a:srgbClr>
                  </a:solidFill>
                  <a:latin typeface="Arial"/>
                  <a:ea typeface="Arial Unicode MS" pitchFamily="34" charset="-128"/>
                  <a:cs typeface="Arial"/>
                </a:rPr>
              </a:br>
              <a:r>
                <a:rPr lang="en-US" sz="600" kern="0" dirty="0">
                  <a:solidFill>
                    <a:srgbClr val="CCCCCC">
                      <a:lumMod val="50000"/>
                    </a:srgbClr>
                  </a:solidFill>
                  <a:latin typeface="Arial"/>
                  <a:ea typeface="Arial Unicode MS" pitchFamily="34" charset="-128"/>
                  <a:cs typeface="Arial"/>
                </a:rPr>
                <a:t>Cloud Apps</a:t>
              </a:r>
            </a:p>
          </p:txBody>
        </p:sp>
        <p:sp>
          <p:nvSpPr>
            <p:cNvPr id="243" name="Rectangle 242">
              <a:extLst>
                <a:ext uri="{FF2B5EF4-FFF2-40B4-BE49-F238E27FC236}">
                  <a16:creationId xmlns:a16="http://schemas.microsoft.com/office/drawing/2014/main" id="{56ED5E73-5AB5-4B49-8A1B-E5AA51D56770}"/>
                </a:ext>
              </a:extLst>
            </p:cNvPr>
            <p:cNvSpPr/>
            <p:nvPr/>
          </p:nvSpPr>
          <p:spPr bwMode="gray">
            <a:xfrm>
              <a:off x="2744893" y="2473650"/>
              <a:ext cx="915352" cy="189453"/>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Cloud2Cloud</a:t>
              </a:r>
            </a:p>
          </p:txBody>
        </p:sp>
        <p:sp>
          <p:nvSpPr>
            <p:cNvPr id="244" name="TextBox 45">
              <a:extLst>
                <a:ext uri="{FF2B5EF4-FFF2-40B4-BE49-F238E27FC236}">
                  <a16:creationId xmlns:a16="http://schemas.microsoft.com/office/drawing/2014/main" id="{BB97D70A-6F4A-45C1-ABFB-7E9EDDD92DC6}"/>
                </a:ext>
              </a:extLst>
            </p:cNvPr>
            <p:cNvSpPr txBox="1">
              <a:spLocks noChangeArrowheads="1"/>
            </p:cNvSpPr>
            <p:nvPr/>
          </p:nvSpPr>
          <p:spPr bwMode="auto">
            <a:xfrm>
              <a:off x="489636" y="2114177"/>
              <a:ext cx="653682" cy="288147"/>
            </a:xfrm>
            <a:prstGeom prst="rect">
              <a:avLst/>
            </a:prstGeom>
            <a:noFill/>
            <a:ln w="9525">
              <a:noFill/>
              <a:miter lim="800000"/>
              <a:headEnd/>
              <a:tailEnd/>
            </a:ln>
          </p:spPr>
          <p:txBody>
            <a:bodyPr wrap="square" lIns="36000" tIns="36000" rIns="36000" bIns="36000">
              <a:spAutoFit/>
            </a:bodyPr>
            <a:lstStyle/>
            <a:p>
              <a:pPr algn="ctr" defTabSz="1088776">
                <a:buClr>
                  <a:srgbClr val="F0AB00"/>
                </a:buClr>
                <a:buSzPct val="80000"/>
                <a:buFont typeface="Wingdings" pitchFamily="2" charset="2"/>
                <a:buNone/>
                <a:defRPr/>
              </a:pPr>
              <a:r>
                <a:rPr lang="en-US" sz="700" kern="0" dirty="0">
                  <a:solidFill>
                    <a:srgbClr val="000000"/>
                  </a:solidFill>
                  <a:latin typeface="Arial"/>
                  <a:cs typeface="Arial"/>
                </a:rPr>
                <a:t>User-Centric Applications</a:t>
              </a:r>
            </a:p>
          </p:txBody>
        </p:sp>
        <p:cxnSp>
          <p:nvCxnSpPr>
            <p:cNvPr id="245" name="Straight Arrow Connector 18">
              <a:extLst>
                <a:ext uri="{FF2B5EF4-FFF2-40B4-BE49-F238E27FC236}">
                  <a16:creationId xmlns:a16="http://schemas.microsoft.com/office/drawing/2014/main" id="{C7B392A4-3E90-4B42-85B4-738BC632E251}"/>
                </a:ext>
              </a:extLst>
            </p:cNvPr>
            <p:cNvCxnSpPr>
              <a:cxnSpLocks noChangeShapeType="1"/>
              <a:stCxn id="209" idx="1"/>
            </p:cNvCxnSpPr>
            <p:nvPr/>
          </p:nvCxnSpPr>
          <p:spPr bwMode="auto">
            <a:xfrm rot="10800000">
              <a:off x="2925135" y="3051267"/>
              <a:ext cx="620760" cy="177410"/>
            </a:xfrm>
            <a:prstGeom prst="bentConnector3">
              <a:avLst>
                <a:gd name="adj1" fmla="val 50000"/>
              </a:avLst>
            </a:prstGeom>
            <a:noFill/>
            <a:ln w="38100" algn="ctr">
              <a:solidFill>
                <a:srgbClr val="FFFFFF">
                  <a:lumMod val="50000"/>
                </a:srgbClr>
              </a:solidFill>
              <a:round/>
              <a:headEnd type="triangle" w="med" len="med"/>
              <a:tailEnd type="triangle" w="med" len="med"/>
            </a:ln>
          </p:spPr>
        </p:cxnSp>
        <p:cxnSp>
          <p:nvCxnSpPr>
            <p:cNvPr id="246" name="Straight Arrow Connector 18">
              <a:extLst>
                <a:ext uri="{FF2B5EF4-FFF2-40B4-BE49-F238E27FC236}">
                  <a16:creationId xmlns:a16="http://schemas.microsoft.com/office/drawing/2014/main" id="{9F7BB7B6-56EA-4686-A0D8-039CF09D2CEE}"/>
                </a:ext>
              </a:extLst>
            </p:cNvPr>
            <p:cNvCxnSpPr>
              <a:cxnSpLocks noChangeShapeType="1"/>
            </p:cNvCxnSpPr>
            <p:nvPr/>
          </p:nvCxnSpPr>
          <p:spPr bwMode="auto">
            <a:xfrm>
              <a:off x="4207579" y="3396396"/>
              <a:ext cx="0" cy="498990"/>
            </a:xfrm>
            <a:prstGeom prst="straightConnector1">
              <a:avLst/>
            </a:prstGeom>
            <a:noFill/>
            <a:ln w="38100" algn="ctr">
              <a:solidFill>
                <a:srgbClr val="FFFFFF">
                  <a:lumMod val="50000"/>
                </a:srgbClr>
              </a:solidFill>
              <a:round/>
              <a:headEnd type="triangle" w="med" len="med"/>
              <a:tailEnd type="triangle" w="med" len="med"/>
            </a:ln>
          </p:spPr>
        </p:cxnSp>
        <p:sp>
          <p:nvSpPr>
            <p:cNvPr id="247" name="Rectangle 246">
              <a:extLst>
                <a:ext uri="{FF2B5EF4-FFF2-40B4-BE49-F238E27FC236}">
                  <a16:creationId xmlns:a16="http://schemas.microsoft.com/office/drawing/2014/main" id="{B1AE5F5A-F570-44E6-90AA-99965B7A3D41}"/>
                </a:ext>
              </a:extLst>
            </p:cNvPr>
            <p:cNvSpPr/>
            <p:nvPr/>
          </p:nvSpPr>
          <p:spPr>
            <a:xfrm>
              <a:off x="1930338"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lIns="36000" r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Business Suite</a:t>
              </a:r>
            </a:p>
          </p:txBody>
        </p:sp>
        <p:sp>
          <p:nvSpPr>
            <p:cNvPr id="248" name="Rectangle 247">
              <a:extLst>
                <a:ext uri="{FF2B5EF4-FFF2-40B4-BE49-F238E27FC236}">
                  <a16:creationId xmlns:a16="http://schemas.microsoft.com/office/drawing/2014/main" id="{2B28554D-DFFE-450B-9E2A-5446626B4F3F}"/>
                </a:ext>
              </a:extLst>
            </p:cNvPr>
            <p:cNvSpPr/>
            <p:nvPr/>
          </p:nvSpPr>
          <p:spPr>
            <a:xfrm>
              <a:off x="2812878"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sp>
          <p:nvSpPr>
            <p:cNvPr id="249" name="Rectangle 248">
              <a:extLst>
                <a:ext uri="{FF2B5EF4-FFF2-40B4-BE49-F238E27FC236}">
                  <a16:creationId xmlns:a16="http://schemas.microsoft.com/office/drawing/2014/main" id="{B47782FD-9310-43EA-86A1-23EC721B98A0}"/>
                </a:ext>
              </a:extLst>
            </p:cNvPr>
            <p:cNvSpPr/>
            <p:nvPr/>
          </p:nvSpPr>
          <p:spPr>
            <a:xfrm>
              <a:off x="3849345"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Non</a:t>
              </a:r>
              <a:b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b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SAP</a:t>
              </a:r>
            </a:p>
          </p:txBody>
        </p:sp>
        <p:sp>
          <p:nvSpPr>
            <p:cNvPr id="250" name="Oval 249">
              <a:extLst>
                <a:ext uri="{FF2B5EF4-FFF2-40B4-BE49-F238E27FC236}">
                  <a16:creationId xmlns:a16="http://schemas.microsoft.com/office/drawing/2014/main" id="{6DAE7CAB-2811-49D2-85DD-7B01715550E6}"/>
                </a:ext>
              </a:extLst>
            </p:cNvPr>
            <p:cNvSpPr/>
            <p:nvPr/>
          </p:nvSpPr>
          <p:spPr bwMode="gray">
            <a:xfrm rot="16200000">
              <a:off x="654790" y="4144037"/>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51" name="Oval 250">
              <a:extLst>
                <a:ext uri="{FF2B5EF4-FFF2-40B4-BE49-F238E27FC236}">
                  <a16:creationId xmlns:a16="http://schemas.microsoft.com/office/drawing/2014/main" id="{B962155C-3742-4A48-9306-1EE448852E1D}"/>
                </a:ext>
              </a:extLst>
            </p:cNvPr>
            <p:cNvSpPr/>
            <p:nvPr/>
          </p:nvSpPr>
          <p:spPr bwMode="gray">
            <a:xfrm rot="16200000">
              <a:off x="5344039" y="3644253"/>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52" name="Oval 251">
              <a:extLst>
                <a:ext uri="{FF2B5EF4-FFF2-40B4-BE49-F238E27FC236}">
                  <a16:creationId xmlns:a16="http://schemas.microsoft.com/office/drawing/2014/main" id="{406D2CB2-4442-4B5A-9891-0F9204EB19D7}"/>
                </a:ext>
              </a:extLst>
            </p:cNvPr>
            <p:cNvSpPr/>
            <p:nvPr/>
          </p:nvSpPr>
          <p:spPr bwMode="gray">
            <a:xfrm rot="16200000">
              <a:off x="5344039" y="3197900"/>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53" name="Oval 252">
              <a:extLst>
                <a:ext uri="{FF2B5EF4-FFF2-40B4-BE49-F238E27FC236}">
                  <a16:creationId xmlns:a16="http://schemas.microsoft.com/office/drawing/2014/main" id="{18B305B9-88D4-4288-93F8-71CF537026D5}"/>
                </a:ext>
              </a:extLst>
            </p:cNvPr>
            <p:cNvSpPr/>
            <p:nvPr/>
          </p:nvSpPr>
          <p:spPr bwMode="gray">
            <a:xfrm rot="16200000">
              <a:off x="5344039" y="2751546"/>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54" name="Oval 253">
              <a:extLst>
                <a:ext uri="{FF2B5EF4-FFF2-40B4-BE49-F238E27FC236}">
                  <a16:creationId xmlns:a16="http://schemas.microsoft.com/office/drawing/2014/main" id="{773DC4A3-1641-47D8-BE96-F33D2D890F13}"/>
                </a:ext>
              </a:extLst>
            </p:cNvPr>
            <p:cNvSpPr/>
            <p:nvPr/>
          </p:nvSpPr>
          <p:spPr bwMode="gray">
            <a:xfrm rot="16200000">
              <a:off x="5344039" y="4090608"/>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255" name="TextBox 254">
              <a:extLst>
                <a:ext uri="{FF2B5EF4-FFF2-40B4-BE49-F238E27FC236}">
                  <a16:creationId xmlns:a16="http://schemas.microsoft.com/office/drawing/2014/main" id="{87B102E3-B29F-4189-94D4-A02967000D5B}"/>
                </a:ext>
              </a:extLst>
            </p:cNvPr>
            <p:cNvSpPr txBox="1"/>
            <p:nvPr/>
          </p:nvSpPr>
          <p:spPr>
            <a:xfrm>
              <a:off x="2658527" y="2565585"/>
              <a:ext cx="509440" cy="276291"/>
            </a:xfrm>
            <a:prstGeom prst="rect">
              <a:avLst/>
            </a:prstGeom>
            <a:noFill/>
          </p:spPr>
          <p:txBody>
            <a:bodyPr wrap="square" rtlCol="0">
              <a:spAutoFit/>
            </a:bodyPr>
            <a:lstStyle/>
            <a:p>
              <a:pPr defTabSz="1088776"/>
              <a:r>
                <a:rPr lang="en-US" sz="1200" dirty="0">
                  <a:solidFill>
                    <a:srgbClr val="000000"/>
                  </a:solidFill>
                  <a:latin typeface="Arial" panose="020B0604020202020204" pitchFamily="34" charset="0"/>
                  <a:cs typeface="Arial" panose="020B0604020202020204" pitchFamily="34" charset="0"/>
                </a:rPr>
                <a:t>…</a:t>
              </a:r>
            </a:p>
          </p:txBody>
        </p:sp>
        <p:sp>
          <p:nvSpPr>
            <p:cNvPr id="256" name="TextBox 255">
              <a:extLst>
                <a:ext uri="{FF2B5EF4-FFF2-40B4-BE49-F238E27FC236}">
                  <a16:creationId xmlns:a16="http://schemas.microsoft.com/office/drawing/2014/main" id="{47EC15B5-2456-4CBC-88FA-6F942A8663F6}"/>
                </a:ext>
              </a:extLst>
            </p:cNvPr>
            <p:cNvSpPr txBox="1"/>
            <p:nvPr/>
          </p:nvSpPr>
          <p:spPr>
            <a:xfrm>
              <a:off x="2225278" y="2747039"/>
              <a:ext cx="655254" cy="199544"/>
            </a:xfrm>
            <a:prstGeom prst="rect">
              <a:avLst/>
            </a:prstGeom>
            <a:noFill/>
          </p:spPr>
          <p:txBody>
            <a:bodyPr wrap="square" rtlCol="0">
              <a:spAutoFit/>
            </a:bodyPr>
            <a:lstStyle/>
            <a:p>
              <a:pPr defTabSz="1088776"/>
              <a:r>
                <a:rPr lang="en-US" sz="700" dirty="0">
                  <a:solidFill>
                    <a:srgbClr val="000000">
                      <a:lumMod val="65000"/>
                      <a:lumOff val="35000"/>
                    </a:srgbClr>
                  </a:solidFill>
                  <a:latin typeface="Arial" panose="020B0604020202020204" pitchFamily="34" charset="0"/>
                  <a:cs typeface="Arial" panose="020B0604020202020204" pitchFamily="34" charset="0"/>
                </a:rPr>
                <a:t>C/4 HANA</a:t>
              </a:r>
            </a:p>
          </p:txBody>
        </p:sp>
        <p:pic>
          <p:nvPicPr>
            <p:cNvPr id="257" name="Picture 256">
              <a:extLst>
                <a:ext uri="{FF2B5EF4-FFF2-40B4-BE49-F238E27FC236}">
                  <a16:creationId xmlns:a16="http://schemas.microsoft.com/office/drawing/2014/main" id="{2224A62C-C273-405A-B7C9-A7191E6AA513}"/>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2853628" y="4350900"/>
              <a:ext cx="441765" cy="81004"/>
            </a:xfrm>
            <a:prstGeom prst="rect">
              <a:avLst/>
            </a:prstGeom>
            <a:solidFill>
              <a:srgbClr val="FFFFFF"/>
            </a:solidFill>
            <a:ln>
              <a:solidFill>
                <a:srgbClr val="FFFFFF"/>
              </a:solidFill>
            </a:ln>
          </p:spPr>
        </p:pic>
        <p:pic>
          <p:nvPicPr>
            <p:cNvPr id="258" name="Picture 257">
              <a:extLst>
                <a:ext uri="{FF2B5EF4-FFF2-40B4-BE49-F238E27FC236}">
                  <a16:creationId xmlns:a16="http://schemas.microsoft.com/office/drawing/2014/main" id="{1A50EE8C-620E-48F4-BE88-90E562398201}"/>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1962709" y="3010787"/>
              <a:ext cx="441765" cy="81004"/>
            </a:xfrm>
            <a:prstGeom prst="rect">
              <a:avLst/>
            </a:prstGeom>
            <a:solidFill>
              <a:srgbClr val="FFFFFF"/>
            </a:solidFill>
            <a:ln>
              <a:solidFill>
                <a:srgbClr val="FFFFFF"/>
              </a:solidFill>
            </a:ln>
          </p:spPr>
        </p:pic>
        <p:pic>
          <p:nvPicPr>
            <p:cNvPr id="259" name="Picture 258" descr="SAP_grad_R_pref.png">
              <a:extLst>
                <a:ext uri="{FF2B5EF4-FFF2-40B4-BE49-F238E27FC236}">
                  <a16:creationId xmlns:a16="http://schemas.microsoft.com/office/drawing/2014/main" id="{7ADBE31D-0F30-45F7-A886-AB6655A41C9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08366" y="3941916"/>
              <a:ext cx="444929" cy="239248"/>
            </a:xfrm>
            <a:prstGeom prst="rect">
              <a:avLst/>
            </a:prstGeom>
            <a:noFill/>
            <a:ln>
              <a:noFill/>
            </a:ln>
          </p:spPr>
        </p:pic>
        <p:pic>
          <p:nvPicPr>
            <p:cNvPr id="260" name="Picture 259" descr="SAP_grad_R_pref.png">
              <a:extLst>
                <a:ext uri="{FF2B5EF4-FFF2-40B4-BE49-F238E27FC236}">
                  <a16:creationId xmlns:a16="http://schemas.microsoft.com/office/drawing/2014/main" id="{87D10064-2184-4347-A705-842F9274E6E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92164" y="2170050"/>
              <a:ext cx="444929" cy="239248"/>
            </a:xfrm>
            <a:prstGeom prst="rect">
              <a:avLst/>
            </a:prstGeom>
            <a:noFill/>
            <a:ln>
              <a:noFill/>
            </a:ln>
          </p:spPr>
        </p:pic>
        <p:sp>
          <p:nvSpPr>
            <p:cNvPr id="261" name="Rectangle 260">
              <a:extLst>
                <a:ext uri="{FF2B5EF4-FFF2-40B4-BE49-F238E27FC236}">
                  <a16:creationId xmlns:a16="http://schemas.microsoft.com/office/drawing/2014/main" id="{7E47CCB4-653D-4875-80C8-15D89E440EBF}"/>
                </a:ext>
              </a:extLst>
            </p:cNvPr>
            <p:cNvSpPr/>
            <p:nvPr/>
          </p:nvSpPr>
          <p:spPr bwMode="gray">
            <a:xfrm>
              <a:off x="2672338"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User Integration</a:t>
              </a:r>
            </a:p>
          </p:txBody>
        </p:sp>
        <p:sp>
          <p:nvSpPr>
            <p:cNvPr id="262" name="Rectangle 261">
              <a:extLst>
                <a:ext uri="{FF2B5EF4-FFF2-40B4-BE49-F238E27FC236}">
                  <a16:creationId xmlns:a16="http://schemas.microsoft.com/office/drawing/2014/main" id="{5634E788-14FD-4BB6-892D-875DD8133398}"/>
                </a:ext>
              </a:extLst>
            </p:cNvPr>
            <p:cNvSpPr/>
            <p:nvPr/>
          </p:nvSpPr>
          <p:spPr bwMode="gray">
            <a:xfrm>
              <a:off x="1580023"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Data </a:t>
              </a:r>
              <a:br>
                <a:rPr lang="en-US" sz="1200" kern="0" dirty="0">
                  <a:solidFill>
                    <a:srgbClr val="FFFFFF"/>
                  </a:solidFill>
                  <a:latin typeface="Arial" panose="020B0604020202020204" pitchFamily="34" charset="0"/>
                  <a:cs typeface="Arial" panose="020B0604020202020204" pitchFamily="34" charset="0"/>
                </a:rPr>
              </a:br>
              <a:r>
                <a:rPr lang="en-US" sz="1200" kern="0" dirty="0">
                  <a:solidFill>
                    <a:srgbClr val="FFFFFF"/>
                  </a:solidFill>
                  <a:latin typeface="Arial" panose="020B0604020202020204" pitchFamily="34" charset="0"/>
                  <a:cs typeface="Arial" panose="020B0604020202020204" pitchFamily="34" charset="0"/>
                </a:rPr>
                <a:t>Integration</a:t>
              </a:r>
            </a:p>
          </p:txBody>
        </p:sp>
        <p:sp>
          <p:nvSpPr>
            <p:cNvPr id="263" name="Rectangle 262">
              <a:extLst>
                <a:ext uri="{FF2B5EF4-FFF2-40B4-BE49-F238E27FC236}">
                  <a16:creationId xmlns:a16="http://schemas.microsoft.com/office/drawing/2014/main" id="{B17E6349-022E-4B08-8B2C-17590532A2BE}"/>
                </a:ext>
              </a:extLst>
            </p:cNvPr>
            <p:cNvSpPr/>
            <p:nvPr/>
          </p:nvSpPr>
          <p:spPr bwMode="gray">
            <a:xfrm>
              <a:off x="3764653"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Thing</a:t>
              </a:r>
              <a:br>
                <a:rPr lang="en-US" sz="1200" kern="0" dirty="0">
                  <a:solidFill>
                    <a:srgbClr val="FFFFFF"/>
                  </a:solidFill>
                  <a:latin typeface="Arial" panose="020B0604020202020204" pitchFamily="34" charset="0"/>
                  <a:cs typeface="Arial" panose="020B0604020202020204" pitchFamily="34" charset="0"/>
                </a:rPr>
              </a:br>
              <a:r>
                <a:rPr lang="en-US" sz="1200" kern="0" dirty="0">
                  <a:solidFill>
                    <a:srgbClr val="FFFFFF"/>
                  </a:solidFill>
                  <a:latin typeface="Arial" panose="020B0604020202020204" pitchFamily="34" charset="0"/>
                  <a:cs typeface="Arial" panose="020B0604020202020204" pitchFamily="34" charset="0"/>
                </a:rPr>
                <a:t>Integration</a:t>
              </a:r>
            </a:p>
          </p:txBody>
        </p:sp>
        <p:sp>
          <p:nvSpPr>
            <p:cNvPr id="264" name="Rectangle 263">
              <a:extLst>
                <a:ext uri="{FF2B5EF4-FFF2-40B4-BE49-F238E27FC236}">
                  <a16:creationId xmlns:a16="http://schemas.microsoft.com/office/drawing/2014/main" id="{0045C672-2577-46D9-84B4-8E03A679376A}"/>
                </a:ext>
              </a:extLst>
            </p:cNvPr>
            <p:cNvSpPr/>
            <p:nvPr/>
          </p:nvSpPr>
          <p:spPr bwMode="gray">
            <a:xfrm>
              <a:off x="4856967" y="5233801"/>
              <a:ext cx="971025" cy="633722"/>
            </a:xfrm>
            <a:prstGeom prst="rect">
              <a:avLst/>
            </a:prstGeom>
            <a:solidFill>
              <a:srgbClr val="800080"/>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Cross Use Cases</a:t>
              </a:r>
            </a:p>
          </p:txBody>
        </p:sp>
        <p:cxnSp>
          <p:nvCxnSpPr>
            <p:cNvPr id="265" name="Straight Arrow Connector 18">
              <a:extLst>
                <a:ext uri="{FF2B5EF4-FFF2-40B4-BE49-F238E27FC236}">
                  <a16:creationId xmlns:a16="http://schemas.microsoft.com/office/drawing/2014/main" id="{4CF39C55-959D-49DF-8297-B3C911D986A7}"/>
                </a:ext>
              </a:extLst>
            </p:cNvPr>
            <p:cNvCxnSpPr>
              <a:cxnSpLocks noChangeShapeType="1"/>
            </p:cNvCxnSpPr>
            <p:nvPr/>
          </p:nvCxnSpPr>
          <p:spPr bwMode="auto">
            <a:xfrm>
              <a:off x="2330486" y="3395683"/>
              <a:ext cx="0" cy="492543"/>
            </a:xfrm>
            <a:prstGeom prst="straightConnector1">
              <a:avLst/>
            </a:prstGeom>
            <a:noFill/>
            <a:ln w="38100" algn="ctr">
              <a:solidFill>
                <a:srgbClr val="FFFFFF">
                  <a:lumMod val="50000"/>
                </a:srgbClr>
              </a:solidFill>
              <a:round/>
              <a:headEnd type="triangle" w="med" len="med"/>
              <a:tailEnd type="triangle" w="med" len="med"/>
            </a:ln>
          </p:spPr>
        </p:cxnSp>
        <p:cxnSp>
          <p:nvCxnSpPr>
            <p:cNvPr id="266" name="Straight Arrow Connector 18">
              <a:extLst>
                <a:ext uri="{FF2B5EF4-FFF2-40B4-BE49-F238E27FC236}">
                  <a16:creationId xmlns:a16="http://schemas.microsoft.com/office/drawing/2014/main" id="{BD430E82-A505-4873-9CF0-1F9B6E1D93E5}"/>
                </a:ext>
              </a:extLst>
            </p:cNvPr>
            <p:cNvCxnSpPr>
              <a:cxnSpLocks noChangeShapeType="1"/>
            </p:cNvCxnSpPr>
            <p:nvPr/>
          </p:nvCxnSpPr>
          <p:spPr bwMode="auto">
            <a:xfrm flipH="1">
              <a:off x="2892385" y="2810396"/>
              <a:ext cx="767860" cy="0"/>
            </a:xfrm>
            <a:prstGeom prst="straightConnector1">
              <a:avLst/>
            </a:prstGeom>
            <a:noFill/>
            <a:ln w="38100" algn="ctr">
              <a:solidFill>
                <a:srgbClr val="FFFFFF">
                  <a:lumMod val="50000"/>
                </a:srgbClr>
              </a:solidFill>
              <a:round/>
              <a:headEnd type="triangle" w="med" len="med"/>
              <a:tailEnd type="triangle" w="med" len="med"/>
            </a:ln>
          </p:spPr>
        </p:cxnSp>
        <p:sp>
          <p:nvSpPr>
            <p:cNvPr id="267" name="Rectangle 266">
              <a:extLst>
                <a:ext uri="{FF2B5EF4-FFF2-40B4-BE49-F238E27FC236}">
                  <a16:creationId xmlns:a16="http://schemas.microsoft.com/office/drawing/2014/main" id="{7751CD86-347B-4A85-A110-D69EE409E41E}"/>
                </a:ext>
              </a:extLst>
            </p:cNvPr>
            <p:cNvSpPr/>
            <p:nvPr/>
          </p:nvSpPr>
          <p:spPr bwMode="gray">
            <a:xfrm>
              <a:off x="487708"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Process Integration</a:t>
              </a:r>
            </a:p>
          </p:txBody>
        </p:sp>
        <p:grpSp>
          <p:nvGrpSpPr>
            <p:cNvPr id="268" name="Group 267">
              <a:extLst>
                <a:ext uri="{FF2B5EF4-FFF2-40B4-BE49-F238E27FC236}">
                  <a16:creationId xmlns:a16="http://schemas.microsoft.com/office/drawing/2014/main" id="{D74B80BE-67E1-46FA-9A31-D882CF3B085F}"/>
                </a:ext>
              </a:extLst>
            </p:cNvPr>
            <p:cNvGrpSpPr/>
            <p:nvPr/>
          </p:nvGrpSpPr>
          <p:grpSpPr>
            <a:xfrm>
              <a:off x="487708" y="2472384"/>
              <a:ext cx="4093471" cy="3392842"/>
              <a:chOff x="487708" y="2472384"/>
              <a:chExt cx="4093471" cy="3392842"/>
            </a:xfrm>
          </p:grpSpPr>
          <p:grpSp>
            <p:nvGrpSpPr>
              <p:cNvPr id="277" name="Group 276">
                <a:extLst>
                  <a:ext uri="{FF2B5EF4-FFF2-40B4-BE49-F238E27FC236}">
                    <a16:creationId xmlns:a16="http://schemas.microsoft.com/office/drawing/2014/main" id="{38A93453-92C4-440E-855A-61C5B9C08936}"/>
                  </a:ext>
                </a:extLst>
              </p:cNvPr>
              <p:cNvGrpSpPr/>
              <p:nvPr/>
            </p:nvGrpSpPr>
            <p:grpSpPr>
              <a:xfrm>
                <a:off x="2332199" y="2472384"/>
                <a:ext cx="2248980" cy="1423002"/>
                <a:chOff x="2332199" y="2472384"/>
                <a:chExt cx="2248980" cy="1423002"/>
              </a:xfrm>
            </p:grpSpPr>
            <p:sp>
              <p:nvSpPr>
                <p:cNvPr id="279" name="Rectangle 278">
                  <a:extLst>
                    <a:ext uri="{FF2B5EF4-FFF2-40B4-BE49-F238E27FC236}">
                      <a16:creationId xmlns:a16="http://schemas.microsoft.com/office/drawing/2014/main" id="{7845B107-5829-44AF-8288-7BE89A23F08B}"/>
                    </a:ext>
                  </a:extLst>
                </p:cNvPr>
                <p:cNvSpPr/>
                <p:nvPr/>
              </p:nvSpPr>
              <p:spPr bwMode="gray">
                <a:xfrm>
                  <a:off x="2746740" y="2472384"/>
                  <a:ext cx="915352" cy="189453"/>
                </a:xfrm>
                <a:prstGeom prst="rect">
                  <a:avLst/>
                </a:prstGeom>
                <a:solidFill>
                  <a:srgbClr val="80008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Cloud2Cloud</a:t>
                  </a:r>
                </a:p>
              </p:txBody>
            </p:sp>
            <p:sp>
              <p:nvSpPr>
                <p:cNvPr id="280" name="Rectangle 279">
                  <a:extLst>
                    <a:ext uri="{FF2B5EF4-FFF2-40B4-BE49-F238E27FC236}">
                      <a16:creationId xmlns:a16="http://schemas.microsoft.com/office/drawing/2014/main" id="{F39F21C7-B117-40E7-B603-E56B100AEFC5}"/>
                    </a:ext>
                  </a:extLst>
                </p:cNvPr>
                <p:cNvSpPr/>
                <p:nvPr/>
              </p:nvSpPr>
              <p:spPr bwMode="gray">
                <a:xfrm>
                  <a:off x="2403813" y="3517769"/>
                  <a:ext cx="1127818" cy="221018"/>
                </a:xfrm>
                <a:prstGeom prst="rect">
                  <a:avLst/>
                </a:prstGeom>
                <a:solidFill>
                  <a:srgbClr val="80008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OnPremise2Cloud</a:t>
                  </a:r>
                </a:p>
              </p:txBody>
            </p:sp>
            <p:sp>
              <p:nvSpPr>
                <p:cNvPr id="281" name="Rectangle 280">
                  <a:extLst>
                    <a:ext uri="{FF2B5EF4-FFF2-40B4-BE49-F238E27FC236}">
                      <a16:creationId xmlns:a16="http://schemas.microsoft.com/office/drawing/2014/main" id="{F9ABD30C-8B9A-48DA-AC60-9CF5DB4A514A}"/>
                    </a:ext>
                  </a:extLst>
                </p:cNvPr>
                <p:cNvSpPr/>
                <p:nvPr/>
              </p:nvSpPr>
              <p:spPr bwMode="gray">
                <a:xfrm>
                  <a:off x="3753035" y="3518387"/>
                  <a:ext cx="325094" cy="221848"/>
                </a:xfrm>
                <a:prstGeom prst="rect">
                  <a:avLst/>
                </a:prstGeom>
                <a:solidFill>
                  <a:srgbClr val="80008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B2B</a:t>
                  </a:r>
                </a:p>
              </p:txBody>
            </p:sp>
            <p:sp>
              <p:nvSpPr>
                <p:cNvPr id="282" name="Rectangle 281">
                  <a:extLst>
                    <a:ext uri="{FF2B5EF4-FFF2-40B4-BE49-F238E27FC236}">
                      <a16:creationId xmlns:a16="http://schemas.microsoft.com/office/drawing/2014/main" id="{CBB88089-DF09-4AF8-B7D0-1C6246BD9D66}"/>
                    </a:ext>
                  </a:extLst>
                </p:cNvPr>
                <p:cNvSpPr/>
                <p:nvPr/>
              </p:nvSpPr>
              <p:spPr bwMode="gray">
                <a:xfrm>
                  <a:off x="4256085" y="3519297"/>
                  <a:ext cx="325094" cy="213496"/>
                </a:xfrm>
                <a:prstGeom prst="rect">
                  <a:avLst/>
                </a:prstGeom>
                <a:solidFill>
                  <a:srgbClr val="80008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B2G</a:t>
                  </a:r>
                </a:p>
              </p:txBody>
            </p:sp>
            <p:cxnSp>
              <p:nvCxnSpPr>
                <p:cNvPr id="283" name="Straight Arrow Connector 18">
                  <a:extLst>
                    <a:ext uri="{FF2B5EF4-FFF2-40B4-BE49-F238E27FC236}">
                      <a16:creationId xmlns:a16="http://schemas.microsoft.com/office/drawing/2014/main" id="{4E7783A3-670B-41C3-82F4-576E3C1097F4}"/>
                    </a:ext>
                  </a:extLst>
                </p:cNvPr>
                <p:cNvCxnSpPr>
                  <a:cxnSpLocks noChangeShapeType="1"/>
                </p:cNvCxnSpPr>
                <p:nvPr/>
              </p:nvCxnSpPr>
              <p:spPr bwMode="auto">
                <a:xfrm>
                  <a:off x="3690523" y="3396396"/>
                  <a:ext cx="0" cy="498990"/>
                </a:xfrm>
                <a:prstGeom prst="straightConnector1">
                  <a:avLst/>
                </a:prstGeom>
                <a:noFill/>
                <a:ln w="38100" algn="ctr">
                  <a:solidFill>
                    <a:srgbClr val="800080"/>
                  </a:solidFill>
                  <a:round/>
                  <a:headEnd type="triangle" w="med" len="med"/>
                  <a:tailEnd type="triangle" w="med" len="med"/>
                </a:ln>
              </p:spPr>
            </p:cxnSp>
            <p:cxnSp>
              <p:nvCxnSpPr>
                <p:cNvPr id="284" name="Straight Arrow Connector 18">
                  <a:extLst>
                    <a:ext uri="{FF2B5EF4-FFF2-40B4-BE49-F238E27FC236}">
                      <a16:creationId xmlns:a16="http://schemas.microsoft.com/office/drawing/2014/main" id="{C119C515-0856-4483-B647-CC6AB1108958}"/>
                    </a:ext>
                  </a:extLst>
                </p:cNvPr>
                <p:cNvCxnSpPr>
                  <a:cxnSpLocks noChangeShapeType="1"/>
                </p:cNvCxnSpPr>
                <p:nvPr/>
              </p:nvCxnSpPr>
              <p:spPr bwMode="auto">
                <a:xfrm>
                  <a:off x="4206378" y="3396396"/>
                  <a:ext cx="0" cy="498990"/>
                </a:xfrm>
                <a:prstGeom prst="straightConnector1">
                  <a:avLst/>
                </a:prstGeom>
                <a:noFill/>
                <a:ln w="38100" algn="ctr">
                  <a:solidFill>
                    <a:srgbClr val="800080"/>
                  </a:solidFill>
                  <a:round/>
                  <a:headEnd type="triangle" w="med" len="med"/>
                  <a:tailEnd type="triangle" w="med" len="med"/>
                </a:ln>
              </p:spPr>
            </p:cxnSp>
            <p:cxnSp>
              <p:nvCxnSpPr>
                <p:cNvPr id="285" name="Straight Arrow Connector 18">
                  <a:extLst>
                    <a:ext uri="{FF2B5EF4-FFF2-40B4-BE49-F238E27FC236}">
                      <a16:creationId xmlns:a16="http://schemas.microsoft.com/office/drawing/2014/main" id="{DF116598-5588-4A6F-8176-BFA48CE6E05A}"/>
                    </a:ext>
                  </a:extLst>
                </p:cNvPr>
                <p:cNvCxnSpPr>
                  <a:cxnSpLocks noChangeShapeType="1"/>
                </p:cNvCxnSpPr>
                <p:nvPr/>
              </p:nvCxnSpPr>
              <p:spPr bwMode="auto">
                <a:xfrm rot="10800000">
                  <a:off x="2925369" y="3055063"/>
                  <a:ext cx="620760" cy="177410"/>
                </a:xfrm>
                <a:prstGeom prst="bentConnector3">
                  <a:avLst>
                    <a:gd name="adj1" fmla="val 50000"/>
                  </a:avLst>
                </a:prstGeom>
                <a:noFill/>
                <a:ln w="38100" algn="ctr">
                  <a:solidFill>
                    <a:srgbClr val="800080"/>
                  </a:solidFill>
                  <a:round/>
                  <a:headEnd type="triangle" w="med" len="med"/>
                  <a:tailEnd type="triangle" w="med" len="med"/>
                </a:ln>
              </p:spPr>
            </p:cxnSp>
            <p:cxnSp>
              <p:nvCxnSpPr>
                <p:cNvPr id="286" name="Straight Arrow Connector 18">
                  <a:extLst>
                    <a:ext uri="{FF2B5EF4-FFF2-40B4-BE49-F238E27FC236}">
                      <a16:creationId xmlns:a16="http://schemas.microsoft.com/office/drawing/2014/main" id="{E070182E-10A5-4FC9-B60B-2FF7BCDE863C}"/>
                    </a:ext>
                  </a:extLst>
                </p:cNvPr>
                <p:cNvCxnSpPr>
                  <a:cxnSpLocks noChangeShapeType="1"/>
                </p:cNvCxnSpPr>
                <p:nvPr/>
              </p:nvCxnSpPr>
              <p:spPr bwMode="auto">
                <a:xfrm>
                  <a:off x="2332199" y="3395683"/>
                  <a:ext cx="0" cy="492543"/>
                </a:xfrm>
                <a:prstGeom prst="straightConnector1">
                  <a:avLst/>
                </a:prstGeom>
                <a:noFill/>
                <a:ln w="38100" algn="ctr">
                  <a:solidFill>
                    <a:srgbClr val="800080"/>
                  </a:solidFill>
                  <a:round/>
                  <a:headEnd type="triangle" w="med" len="med"/>
                  <a:tailEnd type="triangle" w="med" len="med"/>
                </a:ln>
              </p:spPr>
            </p:cxnSp>
            <p:cxnSp>
              <p:nvCxnSpPr>
                <p:cNvPr id="287" name="Straight Arrow Connector 18">
                  <a:extLst>
                    <a:ext uri="{FF2B5EF4-FFF2-40B4-BE49-F238E27FC236}">
                      <a16:creationId xmlns:a16="http://schemas.microsoft.com/office/drawing/2014/main" id="{8423273D-73DE-40BA-9B22-866249E06E20}"/>
                    </a:ext>
                  </a:extLst>
                </p:cNvPr>
                <p:cNvCxnSpPr>
                  <a:cxnSpLocks noChangeShapeType="1"/>
                </p:cNvCxnSpPr>
                <p:nvPr/>
              </p:nvCxnSpPr>
              <p:spPr bwMode="auto">
                <a:xfrm flipH="1">
                  <a:off x="2892385" y="2812340"/>
                  <a:ext cx="767860" cy="0"/>
                </a:xfrm>
                <a:prstGeom prst="straightConnector1">
                  <a:avLst/>
                </a:prstGeom>
                <a:noFill/>
                <a:ln w="38100" algn="ctr">
                  <a:solidFill>
                    <a:srgbClr val="800080"/>
                  </a:solidFill>
                  <a:round/>
                  <a:headEnd type="triangle" w="med" len="med"/>
                  <a:tailEnd type="triangle" w="med" len="med"/>
                </a:ln>
              </p:spPr>
            </p:cxnSp>
          </p:grpSp>
          <p:sp>
            <p:nvSpPr>
              <p:cNvPr id="278" name="Rectangle 277">
                <a:extLst>
                  <a:ext uri="{FF2B5EF4-FFF2-40B4-BE49-F238E27FC236}">
                    <a16:creationId xmlns:a16="http://schemas.microsoft.com/office/drawing/2014/main" id="{1C70D431-1622-4ECF-AE30-40F83721E7DB}"/>
                  </a:ext>
                </a:extLst>
              </p:cNvPr>
              <p:cNvSpPr/>
              <p:nvPr/>
            </p:nvSpPr>
            <p:spPr bwMode="gray">
              <a:xfrm>
                <a:off x="487708" y="5231504"/>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a:solidFill>
                      <a:srgbClr val="FFFFFF"/>
                    </a:solidFill>
                    <a:latin typeface="Arial" panose="020B0604020202020204" pitchFamily="34" charset="0"/>
                    <a:cs typeface="Arial" panose="020B0604020202020204" pitchFamily="34" charset="0"/>
                  </a:rPr>
                  <a:t>Process </a:t>
                </a:r>
                <a:r>
                  <a:rPr lang="en-US" sz="1200" kern="0" dirty="0">
                    <a:solidFill>
                      <a:srgbClr val="FFFFFF"/>
                    </a:solidFill>
                    <a:latin typeface="Arial" panose="020B0604020202020204" pitchFamily="34" charset="0"/>
                    <a:cs typeface="Arial" panose="020B0604020202020204" pitchFamily="34" charset="0"/>
                  </a:rPr>
                  <a:t>Integration</a:t>
                </a:r>
              </a:p>
            </p:txBody>
          </p:sp>
        </p:grpSp>
        <p:pic>
          <p:nvPicPr>
            <p:cNvPr id="269" name="Picture 268">
              <a:extLst>
                <a:ext uri="{FF2B5EF4-FFF2-40B4-BE49-F238E27FC236}">
                  <a16:creationId xmlns:a16="http://schemas.microsoft.com/office/drawing/2014/main" id="{3BDB65FE-1851-4D62-B1B1-AE81ACCC647F}"/>
                </a:ext>
              </a:extLst>
            </p:cNvPr>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683798" y="3250506"/>
              <a:ext cx="277070" cy="277070"/>
            </a:xfrm>
            <a:prstGeom prst="rect">
              <a:avLst/>
            </a:prstGeom>
          </p:spPr>
        </p:pic>
        <p:pic>
          <p:nvPicPr>
            <p:cNvPr id="270" name="Picture 269">
              <a:extLst>
                <a:ext uri="{FF2B5EF4-FFF2-40B4-BE49-F238E27FC236}">
                  <a16:creationId xmlns:a16="http://schemas.microsoft.com/office/drawing/2014/main" id="{EAB9EA06-24D0-417B-B588-BD6978C71530}"/>
                </a:ext>
              </a:extLst>
            </p:cNvPr>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683798" y="2779368"/>
              <a:ext cx="296480" cy="296480"/>
            </a:xfrm>
            <a:prstGeom prst="rect">
              <a:avLst/>
            </a:prstGeom>
          </p:spPr>
        </p:pic>
        <p:pic>
          <p:nvPicPr>
            <p:cNvPr id="271" name="Picture 270">
              <a:extLst>
                <a:ext uri="{FF2B5EF4-FFF2-40B4-BE49-F238E27FC236}">
                  <a16:creationId xmlns:a16="http://schemas.microsoft.com/office/drawing/2014/main" id="{D78D2491-82B3-42A0-92AD-27CF881EB15B}"/>
                </a:ext>
              </a:extLst>
            </p:cNvPr>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rot="5400000">
              <a:off x="686811" y="3712554"/>
              <a:ext cx="274850" cy="274850"/>
            </a:xfrm>
            <a:prstGeom prst="rect">
              <a:avLst/>
            </a:prstGeom>
          </p:spPr>
        </p:pic>
        <p:pic>
          <p:nvPicPr>
            <p:cNvPr id="272" name="Picture 271">
              <a:extLst>
                <a:ext uri="{FF2B5EF4-FFF2-40B4-BE49-F238E27FC236}">
                  <a16:creationId xmlns:a16="http://schemas.microsoft.com/office/drawing/2014/main" id="{D5B88873-14DB-401F-8BE0-2EE565831446}"/>
                </a:ext>
              </a:extLst>
            </p:cNvPr>
            <p:cNvPicPr>
              <a:picLocks noChangeAspect="1"/>
            </p:cNvPicPr>
            <p:nvPr/>
          </p:nvPicPr>
          <p:blipFill>
            <a:blip r:embed="rId13" cstate="screen">
              <a:grayscl/>
              <a:extLst>
                <a:ext uri="{28A0092B-C50C-407E-A947-70E740481C1C}">
                  <a14:useLocalDpi xmlns:a14="http://schemas.microsoft.com/office/drawing/2010/main"/>
                </a:ext>
              </a:extLst>
            </a:blip>
            <a:stretch>
              <a:fillRect/>
            </a:stretch>
          </p:blipFill>
          <p:spPr>
            <a:xfrm>
              <a:off x="706245" y="4208698"/>
              <a:ext cx="230127" cy="230127"/>
            </a:xfrm>
            <a:prstGeom prst="rect">
              <a:avLst/>
            </a:prstGeom>
          </p:spPr>
        </p:pic>
        <p:pic>
          <p:nvPicPr>
            <p:cNvPr id="273" name="Picture 272">
              <a:extLst>
                <a:ext uri="{FF2B5EF4-FFF2-40B4-BE49-F238E27FC236}">
                  <a16:creationId xmlns:a16="http://schemas.microsoft.com/office/drawing/2014/main" id="{E96DEE1D-3E40-4951-B459-C601D0112A5A}"/>
                </a:ext>
              </a:extLst>
            </p:cNvPr>
            <p:cNvPicPr>
              <a:picLocks noChangeAspect="1"/>
            </p:cNvPicPr>
            <p:nvPr/>
          </p:nvPicPr>
          <p:blipFill>
            <a:blip r:embed="rId14" cstate="screen">
              <a:grayscl/>
              <a:extLst>
                <a:ext uri="{28A0092B-C50C-407E-A947-70E740481C1C}">
                  <a14:useLocalDpi xmlns:a14="http://schemas.microsoft.com/office/drawing/2010/main"/>
                </a:ext>
              </a:extLst>
            </a:blip>
            <a:stretch>
              <a:fillRect/>
            </a:stretch>
          </p:blipFill>
          <p:spPr>
            <a:xfrm>
              <a:off x="5364686" y="3216599"/>
              <a:ext cx="288948" cy="288948"/>
            </a:xfrm>
            <a:prstGeom prst="rect">
              <a:avLst/>
            </a:prstGeom>
          </p:spPr>
        </p:pic>
        <p:pic>
          <p:nvPicPr>
            <p:cNvPr id="274" name="Picture 273">
              <a:extLst>
                <a:ext uri="{FF2B5EF4-FFF2-40B4-BE49-F238E27FC236}">
                  <a16:creationId xmlns:a16="http://schemas.microsoft.com/office/drawing/2014/main" id="{30462AFB-F26B-4A03-98FD-0D086FE720BE}"/>
                </a:ext>
              </a:extLst>
            </p:cNvPr>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5373796" y="4110419"/>
              <a:ext cx="290842" cy="290842"/>
            </a:xfrm>
            <a:prstGeom prst="rect">
              <a:avLst/>
            </a:prstGeom>
          </p:spPr>
        </p:pic>
        <p:pic>
          <p:nvPicPr>
            <p:cNvPr id="275" name="Picture 274">
              <a:extLst>
                <a:ext uri="{FF2B5EF4-FFF2-40B4-BE49-F238E27FC236}">
                  <a16:creationId xmlns:a16="http://schemas.microsoft.com/office/drawing/2014/main" id="{0A4AC685-3FF5-4F32-9AB6-9B18F4BEB050}"/>
                </a:ext>
              </a:extLst>
            </p:cNvPr>
            <p:cNvPicPr>
              <a:picLocks noChangeAspect="1"/>
            </p:cNvPicPr>
            <p:nvPr/>
          </p:nvPicPr>
          <p:blipFill>
            <a:blip r:embed="rId16" cstate="screen">
              <a:grayscl/>
              <a:extLst>
                <a:ext uri="{28A0092B-C50C-407E-A947-70E740481C1C}">
                  <a14:useLocalDpi xmlns:a14="http://schemas.microsoft.com/office/drawing/2010/main"/>
                </a:ext>
              </a:extLst>
            </a:blip>
            <a:stretch>
              <a:fillRect/>
            </a:stretch>
          </p:blipFill>
          <p:spPr>
            <a:xfrm>
              <a:off x="5384881" y="2782080"/>
              <a:ext cx="268753" cy="268753"/>
            </a:xfrm>
            <a:prstGeom prst="rect">
              <a:avLst/>
            </a:prstGeom>
          </p:spPr>
        </p:pic>
        <p:pic>
          <p:nvPicPr>
            <p:cNvPr id="276" name="Picture 275">
              <a:extLst>
                <a:ext uri="{FF2B5EF4-FFF2-40B4-BE49-F238E27FC236}">
                  <a16:creationId xmlns:a16="http://schemas.microsoft.com/office/drawing/2014/main" id="{9BB351E2-9753-4738-8F66-F99EEEFA32B1}"/>
                </a:ext>
              </a:extLst>
            </p:cNvPr>
            <p:cNvPicPr>
              <a:picLocks noChangeAspect="1"/>
            </p:cNvPicPr>
            <p:nvPr/>
          </p:nvPicPr>
          <p:blipFill>
            <a:blip r:embed="rId17" cstate="screen">
              <a:grayscl/>
              <a:extLst>
                <a:ext uri="{28A0092B-C50C-407E-A947-70E740481C1C}">
                  <a14:useLocalDpi xmlns:a14="http://schemas.microsoft.com/office/drawing/2010/main"/>
                </a:ext>
              </a:extLst>
            </a:blip>
            <a:stretch>
              <a:fillRect/>
            </a:stretch>
          </p:blipFill>
          <p:spPr>
            <a:xfrm>
              <a:off x="5398312" y="3698885"/>
              <a:ext cx="227449" cy="227449"/>
            </a:xfrm>
            <a:prstGeom prst="rect">
              <a:avLst/>
            </a:prstGeom>
          </p:spPr>
        </p:pic>
      </p:grpSp>
      <p:grpSp>
        <p:nvGrpSpPr>
          <p:cNvPr id="113" name="Group 112">
            <a:extLst>
              <a:ext uri="{FF2B5EF4-FFF2-40B4-BE49-F238E27FC236}">
                <a16:creationId xmlns:a16="http://schemas.microsoft.com/office/drawing/2014/main" id="{B8ABD59F-6E02-4F9E-B9CE-DF3C91ED4105}"/>
              </a:ext>
            </a:extLst>
          </p:cNvPr>
          <p:cNvGrpSpPr/>
          <p:nvPr/>
        </p:nvGrpSpPr>
        <p:grpSpPr>
          <a:xfrm>
            <a:off x="6728515" y="1706364"/>
            <a:ext cx="5054168" cy="4191115"/>
            <a:chOff x="6728515" y="2108790"/>
            <a:chExt cx="5054168" cy="4191115"/>
          </a:xfrm>
        </p:grpSpPr>
        <p:sp>
          <p:nvSpPr>
            <p:cNvPr id="114" name="TextBox 113">
              <a:extLst>
                <a:ext uri="{FF2B5EF4-FFF2-40B4-BE49-F238E27FC236}">
                  <a16:creationId xmlns:a16="http://schemas.microsoft.com/office/drawing/2014/main" id="{770BA262-C795-4B39-AE72-704686A57519}"/>
                </a:ext>
              </a:extLst>
            </p:cNvPr>
            <p:cNvSpPr txBox="1"/>
            <p:nvPr/>
          </p:nvSpPr>
          <p:spPr>
            <a:xfrm>
              <a:off x="6786555" y="2136133"/>
              <a:ext cx="4996128" cy="4163772"/>
            </a:xfrm>
            <a:prstGeom prst="rect">
              <a:avLst/>
            </a:prstGeom>
            <a:solidFill>
              <a:schemeClr val="bg1">
                <a:lumMod val="85000"/>
              </a:schemeClr>
            </a:solidFill>
          </p:spPr>
          <p:txBody>
            <a:bodyPr wrap="square" lIns="72000" tIns="792000" rIns="72000" bIns="36000" rtlCol="0" anchor="t">
              <a:noAutofit/>
            </a:bodyPr>
            <a:lstStyle/>
            <a:p>
              <a:pPr algn="just" defTabSz="661988" eaLnBrk="0" fontAlgn="base" hangingPunct="0">
                <a:spcBef>
                  <a:spcPts val="600"/>
                </a:spcBef>
                <a:spcAft>
                  <a:spcPct val="0"/>
                </a:spcAft>
                <a:defRPr/>
              </a:pPr>
              <a:r>
                <a:rPr lang="en-US" sz="1100" b="1" kern="0" dirty="0">
                  <a:solidFill>
                    <a:srgbClr val="000000"/>
                  </a:solidFill>
                  <a:latin typeface="Arial"/>
                </a:rPr>
                <a:t>Cross Use Cases </a:t>
              </a:r>
              <a:r>
                <a:rPr lang="en-US" sz="1100" kern="0" dirty="0">
                  <a:solidFill>
                    <a:srgbClr val="000000"/>
                  </a:solidFill>
                  <a:latin typeface="Arial"/>
                </a:rPr>
                <a:t>build a category for all use case patterns that complement one ore more of the four core integration styles. For example, API-Managed Integration provides full-lifecycle management for APIs that, e.g. can be leveraged in user- or process-centric integration scenarios. Workflow Management is an other example for a cross use case as it can spawn across process-, user- and data-centric integration scenarios. It also includes all other integration-related use cases such as business rules management or stream analytics. </a:t>
              </a:r>
            </a:p>
            <a:p>
              <a:pPr algn="just" defTabSz="661988" eaLnBrk="0" fontAlgn="base" hangingPunct="0">
                <a:spcBef>
                  <a:spcPts val="600"/>
                </a:spcBef>
                <a:spcAft>
                  <a:spcPct val="0"/>
                </a:spcAft>
                <a:defRPr/>
              </a:pPr>
              <a:r>
                <a:rPr lang="en-US" sz="1100" kern="0" dirty="0">
                  <a:solidFill>
                    <a:srgbClr val="000000"/>
                  </a:solidFill>
                  <a:latin typeface="Arial"/>
                </a:rPr>
                <a:t>This section provides a decision table template (slide 71) that allows you to define integration guidelines for the </a:t>
              </a:r>
              <a:r>
                <a:rPr lang="en-US" sz="1100" b="1" kern="0" dirty="0">
                  <a:solidFill>
                    <a:srgbClr val="000000"/>
                  </a:solidFill>
                  <a:latin typeface="Arial"/>
                </a:rPr>
                <a:t>cross use case category</a:t>
              </a:r>
              <a:r>
                <a:rPr lang="en-US" sz="1100" kern="0" dirty="0">
                  <a:solidFill>
                    <a:srgbClr val="000000"/>
                  </a:solidFill>
                  <a:latin typeface="Arial"/>
                </a:rPr>
                <a:t> for your organization including the highlighted integration domains. ISA-M is open to also include Non-SAP integration technologies/services. The ISA-M template also includes examples on how to map cross use cases to sample technologies/services from the SAP portfolio.</a:t>
              </a:r>
            </a:p>
            <a:p>
              <a:pPr lvl="0" algn="just" defTabSz="661988" eaLnBrk="0" fontAlgn="base" hangingPunct="0">
                <a:spcBef>
                  <a:spcPts val="600"/>
                </a:spcBef>
                <a:spcAft>
                  <a:spcPct val="0"/>
                </a:spcAft>
                <a:defRPr/>
              </a:pPr>
              <a:r>
                <a:rPr lang="en-US" sz="1100" b="1" kern="0" dirty="0">
                  <a:solidFill>
                    <a:srgbClr val="000000"/>
                  </a:solidFill>
                  <a:latin typeface="Arial"/>
                </a:rPr>
                <a:t>Important Note: </a:t>
              </a:r>
              <a:r>
                <a:rPr lang="en-US" sz="1100" kern="0" dirty="0">
                  <a:solidFill>
                    <a:srgbClr val="000000"/>
                  </a:solidFill>
                  <a:latin typeface="Arial"/>
                </a:rPr>
                <a:t>The sample technology mappings given in the next slides are only illustrative examples that need to be aligned with your specific context and requirements. SAP also provides consulting services in case you need further support. </a:t>
              </a:r>
            </a:p>
          </p:txBody>
        </p:sp>
        <p:grpSp>
          <p:nvGrpSpPr>
            <p:cNvPr id="115" name="Group 114">
              <a:extLst>
                <a:ext uri="{FF2B5EF4-FFF2-40B4-BE49-F238E27FC236}">
                  <a16:creationId xmlns:a16="http://schemas.microsoft.com/office/drawing/2014/main" id="{32CBA03E-F446-4F43-BA67-BDBCD2C429DC}"/>
                </a:ext>
              </a:extLst>
            </p:cNvPr>
            <p:cNvGrpSpPr/>
            <p:nvPr/>
          </p:nvGrpSpPr>
          <p:grpSpPr>
            <a:xfrm>
              <a:off x="6728515" y="2108790"/>
              <a:ext cx="1513079" cy="642700"/>
              <a:chOff x="7223398" y="2108790"/>
              <a:chExt cx="1513079" cy="642700"/>
            </a:xfrm>
          </p:grpSpPr>
          <p:grpSp>
            <p:nvGrpSpPr>
              <p:cNvPr id="116" name="Group 115">
                <a:extLst>
                  <a:ext uri="{FF2B5EF4-FFF2-40B4-BE49-F238E27FC236}">
                    <a16:creationId xmlns:a16="http://schemas.microsoft.com/office/drawing/2014/main" id="{C2B08E99-EFDC-4529-908C-185DFF66CC7C}"/>
                  </a:ext>
                </a:extLst>
              </p:cNvPr>
              <p:cNvGrpSpPr/>
              <p:nvPr/>
            </p:nvGrpSpPr>
            <p:grpSpPr>
              <a:xfrm>
                <a:off x="7279359" y="2136133"/>
                <a:ext cx="1457118" cy="615357"/>
                <a:chOff x="539890" y="5608167"/>
                <a:chExt cx="1457118" cy="1120882"/>
              </a:xfrm>
            </p:grpSpPr>
            <p:sp>
              <p:nvSpPr>
                <p:cNvPr id="120" name="TextBox 119">
                  <a:extLst>
                    <a:ext uri="{FF2B5EF4-FFF2-40B4-BE49-F238E27FC236}">
                      <a16:creationId xmlns:a16="http://schemas.microsoft.com/office/drawing/2014/main" id="{17F2332C-374F-4914-BC10-E8469F097B6B}"/>
                    </a:ext>
                  </a:extLst>
                </p:cNvPr>
                <p:cNvSpPr txBox="1"/>
                <p:nvPr/>
              </p:nvSpPr>
              <p:spPr>
                <a:xfrm>
                  <a:off x="890339" y="5608169"/>
                  <a:ext cx="1106669" cy="1120880"/>
                </a:xfrm>
                <a:prstGeom prst="rect">
                  <a:avLst/>
                </a:prstGeom>
                <a:solidFill>
                  <a:schemeClr val="tx1"/>
                </a:solidFill>
              </p:spPr>
              <p:txBody>
                <a:bodyPr wrap="square" lIns="72000" tIns="252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121" name="TextBox 120">
                  <a:extLst>
                    <a:ext uri="{FF2B5EF4-FFF2-40B4-BE49-F238E27FC236}">
                      <a16:creationId xmlns:a16="http://schemas.microsoft.com/office/drawing/2014/main" id="{84956570-9DE8-4CB2-8B2A-E8C57E3E207F}"/>
                    </a:ext>
                  </a:extLst>
                </p:cNvPr>
                <p:cNvSpPr txBox="1"/>
                <p:nvPr/>
              </p:nvSpPr>
              <p:spPr>
                <a:xfrm>
                  <a:off x="539890" y="5608167"/>
                  <a:ext cx="432191" cy="1120869"/>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grpSp>
          <p:cxnSp>
            <p:nvCxnSpPr>
              <p:cNvPr id="117" name="Straight Connector 116">
                <a:extLst>
                  <a:ext uri="{FF2B5EF4-FFF2-40B4-BE49-F238E27FC236}">
                    <a16:creationId xmlns:a16="http://schemas.microsoft.com/office/drawing/2014/main" id="{52A4B484-267A-4363-BDEB-C6E7356EC724}"/>
                  </a:ext>
                </a:extLst>
              </p:cNvPr>
              <p:cNvCxnSpPr>
                <a:cxnSpLocks/>
              </p:cNvCxnSpPr>
              <p:nvPr/>
            </p:nvCxnSpPr>
            <p:spPr>
              <a:xfrm>
                <a:off x="7717403" y="2108790"/>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76EC4B3-BBA1-4EF5-B95F-A6974327862C}"/>
                  </a:ext>
                </a:extLst>
              </p:cNvPr>
              <p:cNvCxnSpPr>
                <a:cxnSpLocks/>
              </p:cNvCxnSpPr>
              <p:nvPr/>
            </p:nvCxnSpPr>
            <p:spPr>
              <a:xfrm flipH="1">
                <a:off x="7681946" y="2649155"/>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19" name="Picture 118">
                <a:extLst>
                  <a:ext uri="{FF2B5EF4-FFF2-40B4-BE49-F238E27FC236}">
                    <a16:creationId xmlns:a16="http://schemas.microsoft.com/office/drawing/2014/main" id="{9865BC84-D17C-4EA2-A30B-11849A89D1E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223398" y="2140741"/>
                <a:ext cx="530373" cy="530373"/>
              </a:xfrm>
              <a:prstGeom prst="rect">
                <a:avLst/>
              </a:prstGeom>
            </p:spPr>
          </p:pic>
        </p:grpSp>
      </p:grpSp>
    </p:spTree>
    <p:extLst>
      <p:ext uri="{BB962C8B-B14F-4D97-AF65-F5344CB8AC3E}">
        <p14:creationId xmlns:p14="http://schemas.microsoft.com/office/powerpoint/2010/main" val="3764328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38195935"/>
              </p:ext>
            </p:extLst>
          </p:nvPr>
        </p:nvGraphicFramePr>
        <p:xfrm>
          <a:off x="504001" y="1268908"/>
          <a:ext cx="10994185" cy="5334000"/>
        </p:xfrm>
        <a:graphic>
          <a:graphicData uri="http://schemas.openxmlformats.org/drawingml/2006/table">
            <a:tbl>
              <a:tblPr firstRow="1" bandRow="1">
                <a:tableStyleId>{5C22544A-7EE6-4342-B048-85BDC9FD1C3A}</a:tableStyleId>
              </a:tblPr>
              <a:tblGrid>
                <a:gridCol w="982760">
                  <a:extLst>
                    <a:ext uri="{9D8B030D-6E8A-4147-A177-3AD203B41FA5}">
                      <a16:colId xmlns:a16="http://schemas.microsoft.com/office/drawing/2014/main" val="1019479558"/>
                    </a:ext>
                  </a:extLst>
                </a:gridCol>
                <a:gridCol w="1435294">
                  <a:extLst>
                    <a:ext uri="{9D8B030D-6E8A-4147-A177-3AD203B41FA5}">
                      <a16:colId xmlns:a16="http://schemas.microsoft.com/office/drawing/2014/main" val="3888019539"/>
                    </a:ext>
                  </a:extLst>
                </a:gridCol>
                <a:gridCol w="8576131">
                  <a:extLst>
                    <a:ext uri="{9D8B030D-6E8A-4147-A177-3AD203B41FA5}">
                      <a16:colId xmlns:a16="http://schemas.microsoft.com/office/drawing/2014/main" val="3830970203"/>
                    </a:ext>
                  </a:extLst>
                </a:gridCol>
              </a:tblGrid>
              <a:tr h="199359">
                <a:tc>
                  <a:txBody>
                    <a:bodyPr/>
                    <a:lstStyle/>
                    <a:p>
                      <a:r>
                        <a:rPr lang="en-CA" sz="1100" noProof="0" dirty="0">
                          <a:latin typeface="Arial" panose="020B0604020202020204" pitchFamily="34" charset="0"/>
                          <a:cs typeface="Arial" panose="020B0604020202020204" pitchFamily="34" charset="0"/>
                        </a:rPr>
                        <a:t>Version</a:t>
                      </a:r>
                      <a:endParaRPr lang="en-CA" sz="1100" b="0" noProof="0" dirty="0">
                        <a:latin typeface="Arial" panose="020B0604020202020204" pitchFamily="34" charset="0"/>
                        <a:cs typeface="Arial" panose="020B0604020202020204" pitchFamily="34" charset="0"/>
                      </a:endParaRPr>
                    </a:p>
                  </a:txBody>
                  <a:tcPr/>
                </a:tc>
                <a:tc>
                  <a:txBody>
                    <a:bodyPr/>
                    <a:lstStyle/>
                    <a:p>
                      <a:r>
                        <a:rPr lang="en-CA" sz="1100" noProof="0" dirty="0">
                          <a:latin typeface="Arial" panose="020B0604020202020204" pitchFamily="34" charset="0"/>
                          <a:cs typeface="Arial" panose="020B0604020202020204" pitchFamily="34" charset="0"/>
                        </a:rPr>
                        <a:t>Date</a:t>
                      </a:r>
                      <a:endParaRPr lang="en-CA" sz="1100" b="0" noProof="0" dirty="0">
                        <a:latin typeface="Arial" panose="020B0604020202020204" pitchFamily="34" charset="0"/>
                        <a:cs typeface="Arial" panose="020B0604020202020204" pitchFamily="34" charset="0"/>
                      </a:endParaRPr>
                    </a:p>
                  </a:txBody>
                  <a:tcPr/>
                </a:tc>
                <a:tc>
                  <a:txBody>
                    <a:bodyPr/>
                    <a:lstStyle/>
                    <a:p>
                      <a:r>
                        <a:rPr lang="en-CA" sz="1100" noProof="0" dirty="0">
                          <a:latin typeface="Arial" panose="020B0604020202020204" pitchFamily="34" charset="0"/>
                          <a:cs typeface="Arial" panose="020B0604020202020204" pitchFamily="34" charset="0"/>
                        </a:rPr>
                        <a:t>Changes </a:t>
                      </a:r>
                      <a:endParaRPr lang="en-CA" sz="1100" b="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0362762"/>
                  </a:ext>
                </a:extLst>
              </a:tr>
              <a:tr h="809164">
                <a:tc>
                  <a:txBody>
                    <a:bodyPr/>
                    <a:lstStyle/>
                    <a:p>
                      <a:r>
                        <a:rPr lang="de-DE" sz="1050" dirty="0">
                          <a:latin typeface="Arial" panose="020B0604020202020204" pitchFamily="34" charset="0"/>
                          <a:cs typeface="Arial" panose="020B0604020202020204" pitchFamily="34" charset="0"/>
                        </a:rPr>
                        <a:t>3.0</a:t>
                      </a:r>
                    </a:p>
                  </a:txBody>
                  <a:tcPr/>
                </a:tc>
                <a:tc>
                  <a:txBody>
                    <a:bodyPr/>
                    <a:lstStyle/>
                    <a:p>
                      <a:r>
                        <a:rPr lang="de-DE" sz="1050" dirty="0">
                          <a:latin typeface="Arial" panose="020B0604020202020204" pitchFamily="34" charset="0"/>
                          <a:cs typeface="Arial" panose="020B0604020202020204" pitchFamily="34" charset="0"/>
                        </a:rPr>
                        <a:t>September</a:t>
                      </a:r>
                      <a:r>
                        <a:rPr lang="de-DE" sz="1050" baseline="0" dirty="0">
                          <a:latin typeface="Arial" panose="020B0604020202020204" pitchFamily="34" charset="0"/>
                          <a:cs typeface="Arial" panose="020B0604020202020204" pitchFamily="34" charset="0"/>
                        </a:rPr>
                        <a:t>, 2016</a:t>
                      </a:r>
                      <a:endParaRPr lang="de-DE" sz="1050" dirty="0">
                        <a:latin typeface="Arial" panose="020B0604020202020204" pitchFamily="34" charset="0"/>
                        <a:cs typeface="Arial" panose="020B0604020202020204" pitchFamily="34" charset="0"/>
                      </a:endParaRPr>
                    </a:p>
                  </a:txBody>
                  <a:tcPr/>
                </a:tc>
                <a:tc>
                  <a:txBody>
                    <a:bodyPr/>
                    <a:lstStyle/>
                    <a:p>
                      <a:pPr marL="171450" lvl="2" indent="-171450">
                        <a:buClr>
                          <a:srgbClr val="CCCCCC">
                            <a:lumMod val="25000"/>
                          </a:srgbClr>
                        </a:buClr>
                        <a:buFont typeface="Arial" panose="020B0604020202020204" pitchFamily="34" charset="0"/>
                        <a:buChar char="•"/>
                        <a:defRPr/>
                      </a:pPr>
                      <a:r>
                        <a:rPr lang="en-US" sz="1050" dirty="0">
                          <a:latin typeface="Arial" panose="020B0604020202020204" pitchFamily="34" charset="0"/>
                          <a:cs typeface="Arial" panose="020B0604020202020204" pitchFamily="34" charset="0"/>
                        </a:rPr>
                        <a:t>Updated description of integration domains</a:t>
                      </a:r>
                    </a:p>
                    <a:p>
                      <a:pPr marL="171450" lvl="2" indent="-171450">
                        <a:buClr>
                          <a:srgbClr val="CCCCCC">
                            <a:lumMod val="25000"/>
                          </a:srgbClr>
                        </a:buClr>
                        <a:buFont typeface="Arial" panose="020B0604020202020204" pitchFamily="34" charset="0"/>
                        <a:buChar char="•"/>
                        <a:defRPr/>
                      </a:pPr>
                      <a:r>
                        <a:rPr lang="en-US" sz="1050" dirty="0">
                          <a:latin typeface="Arial" panose="020B0604020202020204" pitchFamily="34" charset="0"/>
                          <a:cs typeface="Arial" panose="020B0604020202020204" pitchFamily="34" charset="0"/>
                        </a:rPr>
                        <a:t>Updated descriptions</a:t>
                      </a:r>
                      <a:r>
                        <a:rPr lang="en-US" sz="1050" baseline="0" dirty="0">
                          <a:latin typeface="Arial" panose="020B0604020202020204" pitchFamily="34" charset="0"/>
                          <a:cs typeface="Arial" panose="020B0604020202020204" pitchFamily="34" charset="0"/>
                        </a:rPr>
                        <a:t> of </a:t>
                      </a:r>
                      <a:r>
                        <a:rPr lang="en-US" sz="1050" dirty="0">
                          <a:latin typeface="Arial" panose="020B0604020202020204" pitchFamily="34" charset="0"/>
                          <a:cs typeface="Arial" panose="020B0604020202020204" pitchFamily="34" charset="0"/>
                        </a:rPr>
                        <a:t>integration styles</a:t>
                      </a:r>
                    </a:p>
                    <a:p>
                      <a:pPr marL="171450" lvl="2" indent="-171450">
                        <a:buClr>
                          <a:srgbClr val="CCCCCC">
                            <a:lumMod val="25000"/>
                          </a:srgbClr>
                        </a:buClr>
                        <a:buFont typeface="Arial" panose="020B0604020202020204" pitchFamily="34" charset="0"/>
                        <a:buChar char="•"/>
                        <a:defRPr/>
                      </a:pPr>
                      <a:r>
                        <a:rPr lang="en-US" sz="1050" dirty="0">
                          <a:latin typeface="Arial" panose="020B0604020202020204" pitchFamily="34" charset="0"/>
                          <a:cs typeface="Arial" panose="020B0604020202020204" pitchFamily="34" charset="0"/>
                        </a:rPr>
                        <a:t>New category ‘Enabling Services’ to capture integration related technologies</a:t>
                      </a:r>
                    </a:p>
                    <a:p>
                      <a:pPr marL="171450" lvl="2" indent="-171450">
                        <a:buClr>
                          <a:srgbClr val="CCCCCC">
                            <a:lumMod val="25000"/>
                          </a:srgbClr>
                        </a:buClr>
                        <a:buFont typeface="Arial" panose="020B0604020202020204" pitchFamily="34" charset="0"/>
                        <a:buChar char="•"/>
                        <a:defRPr/>
                      </a:pPr>
                      <a:r>
                        <a:rPr lang="en-US" sz="1050" dirty="0">
                          <a:latin typeface="Arial" panose="020B0604020202020204" pitchFamily="34" charset="0"/>
                          <a:cs typeface="Arial" panose="020B0604020202020204" pitchFamily="34" charset="0"/>
                        </a:rPr>
                        <a:t>Updated descriptions of reference use case patterns</a:t>
                      </a:r>
                    </a:p>
                    <a:p>
                      <a:pPr marL="171450" lvl="2" indent="-171450">
                        <a:buClr>
                          <a:srgbClr val="CCCCCC">
                            <a:lumMod val="25000"/>
                          </a:srgbClr>
                        </a:buClr>
                        <a:buFont typeface="Arial" panose="020B0604020202020204" pitchFamily="34" charset="0"/>
                        <a:buChar char="•"/>
                        <a:defRPr/>
                      </a:pPr>
                      <a:r>
                        <a:rPr lang="en-US" sz="1050" dirty="0">
                          <a:latin typeface="Arial" panose="020B0604020202020204" pitchFamily="34" charset="0"/>
                          <a:cs typeface="Arial" panose="020B0604020202020204" pitchFamily="34" charset="0"/>
                        </a:rPr>
                        <a:t>Updated decision table templates</a:t>
                      </a:r>
                      <a:endParaRPr lang="de-DE" sz="1050" dirty="0">
                        <a:latin typeface="Arial" panose="020B0604020202020204" pitchFamily="34" charset="0"/>
                        <a:cs typeface="Arial" panose="020B0604020202020204" pitchFamily="34" charset="0"/>
                      </a:endParaRPr>
                    </a:p>
                    <a:p>
                      <a:pPr marL="0" lvl="2" indent="0">
                        <a:buClr>
                          <a:srgbClr val="CCCCCC">
                            <a:lumMod val="25000"/>
                          </a:srgbClr>
                        </a:buClr>
                        <a:buFont typeface="Wingdings" pitchFamily="2" charset="2"/>
                        <a:buNone/>
                        <a:defRPr/>
                      </a:pPr>
                      <a:endParaRPr lang="en-US" sz="1050"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16799459"/>
                  </a:ext>
                </a:extLst>
              </a:tr>
              <a:tr h="316629">
                <a:tc>
                  <a:txBody>
                    <a:bodyPr/>
                    <a:lstStyle/>
                    <a:p>
                      <a:r>
                        <a:rPr lang="de-DE" sz="1050" dirty="0">
                          <a:latin typeface="Arial" panose="020B0604020202020204" pitchFamily="34" charset="0"/>
                          <a:cs typeface="Arial" panose="020B0604020202020204" pitchFamily="34" charset="0"/>
                        </a:rPr>
                        <a:t>3.1</a:t>
                      </a:r>
                    </a:p>
                  </a:txBody>
                  <a:tcPr/>
                </a:tc>
                <a:tc>
                  <a:txBody>
                    <a:bodyPr/>
                    <a:lstStyle/>
                    <a:p>
                      <a:r>
                        <a:rPr lang="de-DE" sz="1050" dirty="0">
                          <a:latin typeface="Arial" panose="020B0604020202020204" pitchFamily="34" charset="0"/>
                          <a:cs typeface="Arial" panose="020B0604020202020204" pitchFamily="34" charset="0"/>
                        </a:rPr>
                        <a:t>March</a:t>
                      </a:r>
                      <a:r>
                        <a:rPr lang="de-DE" sz="1050" baseline="0" dirty="0">
                          <a:latin typeface="Arial" panose="020B0604020202020204" pitchFamily="34" charset="0"/>
                          <a:cs typeface="Arial" panose="020B0604020202020204" pitchFamily="34" charset="0"/>
                        </a:rPr>
                        <a:t>, 2017</a:t>
                      </a:r>
                      <a:endParaRPr lang="de-DE" sz="1050" dirty="0">
                        <a:latin typeface="Arial" panose="020B0604020202020204" pitchFamily="34" charset="0"/>
                        <a:cs typeface="Arial" panose="020B0604020202020204" pitchFamily="34" charset="0"/>
                      </a:endParaRPr>
                    </a:p>
                  </a:txBody>
                  <a:tcPr/>
                </a:tc>
                <a:tc>
                  <a:txBody>
                    <a:bodyPr/>
                    <a:lstStyle/>
                    <a:p>
                      <a:pPr marL="171450" lvl="2" indent="-171450">
                        <a:buClr>
                          <a:srgbClr val="CCCCCC">
                            <a:lumMod val="25000"/>
                          </a:srgbClr>
                        </a:buClr>
                        <a:buFont typeface="Arial" panose="020B0604020202020204" pitchFamily="34" charset="0"/>
                        <a:buChar char="•"/>
                        <a:defRPr/>
                      </a:pPr>
                      <a:r>
                        <a:rPr lang="en-GB" sz="1050" noProof="0" dirty="0">
                          <a:latin typeface="Arial" panose="020B0604020202020204" pitchFamily="34" charset="0"/>
                          <a:cs typeface="Arial" panose="020B0604020202020204" pitchFamily="34" charset="0"/>
                        </a:rPr>
                        <a:t>Updated template</a:t>
                      </a:r>
                      <a:r>
                        <a:rPr lang="en-GB" sz="1050" baseline="0" noProof="0" dirty="0">
                          <a:latin typeface="Arial" panose="020B0604020202020204" pitchFamily="34" charset="0"/>
                          <a:cs typeface="Arial" panose="020B0604020202020204" pitchFamily="34" charset="0"/>
                        </a:rPr>
                        <a:t> to reflect naming changes in SAP Cloud Platform </a:t>
                      </a:r>
                      <a:r>
                        <a:rPr lang="en-GB" sz="1050" noProof="0" dirty="0">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endParaRPr lang="de-DE" sz="105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398088400"/>
                  </a:ext>
                </a:extLst>
              </a:tr>
              <a:tr h="3003747">
                <a:tc>
                  <a:txBody>
                    <a:bodyPr/>
                    <a:lstStyle/>
                    <a:p>
                      <a:r>
                        <a:rPr lang="de-DE" sz="1050" dirty="0">
                          <a:latin typeface="Arial" panose="020B0604020202020204" pitchFamily="34" charset="0"/>
                          <a:cs typeface="Arial" panose="020B0604020202020204" pitchFamily="34" charset="0"/>
                        </a:rPr>
                        <a:t>3.2</a:t>
                      </a:r>
                    </a:p>
                  </a:txBody>
                  <a:tcPr/>
                </a:tc>
                <a:tc>
                  <a:txBody>
                    <a:bodyPr/>
                    <a:lstStyle/>
                    <a:p>
                      <a:r>
                        <a:rPr lang="en-BZ" sz="1050" noProof="0" dirty="0">
                          <a:latin typeface="Arial" panose="020B0604020202020204" pitchFamily="34" charset="0"/>
                          <a:cs typeface="Arial" panose="020B0604020202020204" pitchFamily="34" charset="0"/>
                        </a:rPr>
                        <a:t>October</a:t>
                      </a:r>
                      <a:r>
                        <a:rPr lang="de-DE" sz="1050" dirty="0">
                          <a:latin typeface="Arial" panose="020B0604020202020204" pitchFamily="34" charset="0"/>
                          <a:cs typeface="Arial" panose="020B0604020202020204" pitchFamily="34" charset="0"/>
                        </a:rPr>
                        <a:t>, 2018</a:t>
                      </a:r>
                    </a:p>
                  </a:txBody>
                  <a:tcPr/>
                </a:tc>
                <a:tc>
                  <a:txBody>
                    <a:bodyPr/>
                    <a:lstStyle/>
                    <a:p>
                      <a:pPr marL="171450" lvl="2" indent="-171450" algn="l" defTabSz="1220084" rtl="0" eaLnBrk="1" latinLnBrk="0" hangingPunct="1">
                        <a:buClr>
                          <a:srgbClr val="CCCCCC">
                            <a:lumMod val="25000"/>
                          </a:srgbClr>
                        </a:buClr>
                        <a:buFont typeface="Arial" panose="020B0604020202020204" pitchFamily="34" charset="0"/>
                        <a:buChar char="•"/>
                        <a:defRPr/>
                      </a:pPr>
                      <a:r>
                        <a:rPr lang="en-AU" sz="1050" kern="1200" noProof="0" dirty="0">
                          <a:solidFill>
                            <a:srgbClr val="000000"/>
                          </a:solidFill>
                          <a:latin typeface="Arial" panose="020B0604020202020204" pitchFamily="34" charset="0"/>
                          <a:ea typeface="+mn-ea"/>
                          <a:cs typeface="Arial" panose="020B0604020202020204" pitchFamily="34" charset="0"/>
                        </a:rPr>
                        <a:t>Updated descriptions and examples for all integration styles, use case patterns and sample integration technology mappings </a:t>
                      </a:r>
                    </a:p>
                    <a:p>
                      <a:pPr marL="171450" marR="0" lvl="2" indent="-171450" algn="l" defTabSz="1220084" rtl="0" eaLnBrk="1" fontAlgn="auto" latinLnBrk="0" hangingPunct="1">
                        <a:lnSpc>
                          <a:spcPct val="100000"/>
                        </a:lnSpc>
                        <a:spcBef>
                          <a:spcPts val="0"/>
                        </a:spcBef>
                        <a:spcAft>
                          <a:spcPts val="0"/>
                        </a:spcAft>
                        <a:buClr>
                          <a:srgbClr val="CCCCCC">
                            <a:lumMod val="25000"/>
                          </a:srgbClr>
                        </a:buClr>
                        <a:buSzTx/>
                        <a:buFont typeface="Arial" panose="020B0604020202020204" pitchFamily="34" charset="0"/>
                        <a:buChar char="•"/>
                        <a:tabLst/>
                        <a:defRPr/>
                      </a:pPr>
                      <a:r>
                        <a:rPr lang="en-AU" sz="1050" kern="1200" noProof="0" dirty="0">
                          <a:solidFill>
                            <a:srgbClr val="000000"/>
                          </a:solidFill>
                          <a:latin typeface="Arial" panose="020B0604020202020204" pitchFamily="34" charset="0"/>
                          <a:ea typeface="+mn-ea"/>
                          <a:cs typeface="Arial" panose="020B0604020202020204" pitchFamily="34" charset="0"/>
                        </a:rPr>
                        <a:t>Added information on SAP’s integration strategy for the intelligent enterprise and the role of ISA-M (slide 8-9)</a:t>
                      </a:r>
                    </a:p>
                    <a:p>
                      <a:pPr marL="171450" lvl="2" indent="-171450" algn="l" defTabSz="1220084" rtl="0" eaLnBrk="1" latinLnBrk="0" hangingPunct="1">
                        <a:buClr>
                          <a:srgbClr val="CCCCCC">
                            <a:lumMod val="25000"/>
                          </a:srgbClr>
                        </a:buClr>
                        <a:buFont typeface="Arial" panose="020B0604020202020204" pitchFamily="34" charset="0"/>
                        <a:buChar char="•"/>
                        <a:defRPr/>
                      </a:pPr>
                      <a:r>
                        <a:rPr lang="en-AU" sz="1050" kern="1200" noProof="0" dirty="0">
                          <a:solidFill>
                            <a:srgbClr val="000000"/>
                          </a:solidFill>
                          <a:latin typeface="Arial" panose="020B0604020202020204" pitchFamily="34" charset="0"/>
                          <a:ea typeface="+mn-ea"/>
                          <a:cs typeface="Arial" panose="020B0604020202020204" pitchFamily="34" charset="0"/>
                        </a:rPr>
                        <a:t>Added overview on ISA-M use cases for enterprise architects (slide 11-12)</a:t>
                      </a:r>
                    </a:p>
                    <a:p>
                      <a:pPr marL="171450" lvl="2" indent="-171450" algn="l" defTabSz="1220084" rtl="0" eaLnBrk="1" latinLnBrk="0" hangingPunct="1">
                        <a:buClr>
                          <a:srgbClr val="CCCCCC">
                            <a:lumMod val="25000"/>
                          </a:srgbClr>
                        </a:buClr>
                        <a:buFont typeface="Arial" panose="020B0604020202020204" pitchFamily="34" charset="0"/>
                        <a:buChar char="•"/>
                        <a:defRPr/>
                      </a:pPr>
                      <a:r>
                        <a:rPr lang="en-AU" sz="1050" kern="1200" noProof="0" dirty="0">
                          <a:solidFill>
                            <a:srgbClr val="000000"/>
                          </a:solidFill>
                          <a:latin typeface="Arial" panose="020B0604020202020204" pitchFamily="34" charset="0"/>
                          <a:ea typeface="+mn-ea"/>
                          <a:cs typeface="Arial" panose="020B0604020202020204" pitchFamily="34" charset="0"/>
                        </a:rPr>
                        <a:t>Added ‘How to Use’ and ‘Explanations’ to slides to give additional information on how ISA-M can be adapted by customers </a:t>
                      </a:r>
                    </a:p>
                    <a:p>
                      <a:pPr marL="171450" lvl="2" indent="-171450" algn="l" defTabSz="1220084" rtl="0" eaLnBrk="1" latinLnBrk="0" hangingPunct="1">
                        <a:buClr>
                          <a:srgbClr val="CCCCCC">
                            <a:lumMod val="25000"/>
                          </a:srgbClr>
                        </a:buClr>
                        <a:buFont typeface="Arial" panose="020B0604020202020204" pitchFamily="34" charset="0"/>
                        <a:buChar char="•"/>
                        <a:defRPr/>
                      </a:pPr>
                      <a:r>
                        <a:rPr lang="en-AU" sz="1050" kern="1200" noProof="0" dirty="0">
                          <a:solidFill>
                            <a:srgbClr val="000000"/>
                          </a:solidFill>
                          <a:latin typeface="Arial" panose="020B0604020202020204" pitchFamily="34" charset="0"/>
                          <a:ea typeface="+mn-ea"/>
                          <a:cs typeface="Arial" panose="020B0604020202020204" pitchFamily="34" charset="0"/>
                        </a:rPr>
                        <a:t>Added typical integration roles and their responsibilities (slide 15-17)</a:t>
                      </a:r>
                    </a:p>
                    <a:p>
                      <a:pPr marL="171450" marR="0" lvl="2" indent="-171450" algn="l" defTabSz="1220084" rtl="0" eaLnBrk="1" fontAlgn="auto" latinLnBrk="0" hangingPunct="1">
                        <a:lnSpc>
                          <a:spcPct val="100000"/>
                        </a:lnSpc>
                        <a:spcBef>
                          <a:spcPts val="0"/>
                        </a:spcBef>
                        <a:spcAft>
                          <a:spcPts val="0"/>
                        </a:spcAft>
                        <a:buClr>
                          <a:srgbClr val="CCCCCC">
                            <a:lumMod val="25000"/>
                          </a:srgbClr>
                        </a:buClr>
                        <a:buSzTx/>
                        <a:buFont typeface="Arial" panose="020B0604020202020204" pitchFamily="34" charset="0"/>
                        <a:buChar char="•"/>
                        <a:tabLst/>
                        <a:defRPr/>
                      </a:pPr>
                      <a:r>
                        <a:rPr lang="en-AU" sz="1050" kern="1200" noProof="0" dirty="0">
                          <a:solidFill>
                            <a:srgbClr val="000000"/>
                          </a:solidFill>
                          <a:latin typeface="Arial" panose="020B0604020202020204" pitchFamily="34" charset="0"/>
                          <a:ea typeface="+mn-ea"/>
                          <a:cs typeface="Arial" panose="020B0604020202020204" pitchFamily="34" charset="0"/>
                        </a:rPr>
                        <a:t>Updated examples for integration technology mappings including links to further product information (slide 32-74)</a:t>
                      </a:r>
                    </a:p>
                    <a:p>
                      <a:pPr marL="171450" lvl="2" indent="-171450" algn="l" defTabSz="1220084" rtl="0" eaLnBrk="1" latinLnBrk="0" hangingPunct="1">
                        <a:buClr>
                          <a:srgbClr val="CCCCCC">
                            <a:lumMod val="25000"/>
                          </a:srgbClr>
                        </a:buClr>
                        <a:buFont typeface="Arial" panose="020B0604020202020204" pitchFamily="34" charset="0"/>
                        <a:buChar char="•"/>
                        <a:defRPr/>
                      </a:pPr>
                      <a:r>
                        <a:rPr lang="en-AU" sz="1050" kern="1200" noProof="0" dirty="0">
                          <a:solidFill>
                            <a:srgbClr val="000000"/>
                          </a:solidFill>
                          <a:latin typeface="Arial" panose="020B0604020202020204" pitchFamily="34" charset="0"/>
                          <a:ea typeface="+mn-ea"/>
                          <a:cs typeface="Arial" panose="020B0604020202020204" pitchFamily="34" charset="0"/>
                        </a:rPr>
                        <a:t>Added additional guidance based on integration patterns: </a:t>
                      </a:r>
                    </a:p>
                    <a:p>
                      <a:pPr marL="444500" marR="0" lvl="3" indent="-176213" algn="l" defTabSz="1220084" rtl="0" eaLnBrk="1" fontAlgn="auto" latinLnBrk="0" hangingPunct="1">
                        <a:lnSpc>
                          <a:spcPct val="100000"/>
                        </a:lnSpc>
                        <a:spcBef>
                          <a:spcPts val="0"/>
                        </a:spcBef>
                        <a:spcAft>
                          <a:spcPts val="0"/>
                        </a:spcAft>
                        <a:buClr>
                          <a:srgbClr val="CCCCCC">
                            <a:lumMod val="25000"/>
                          </a:srgbClr>
                        </a:buClr>
                        <a:buSzTx/>
                        <a:buFont typeface="Arial" panose="020B0604020202020204" pitchFamily="34" charset="0"/>
                        <a:buChar char="•"/>
                        <a:tabLst/>
                        <a:defRPr/>
                      </a:pPr>
                      <a:r>
                        <a:rPr lang="en-AU" sz="1050" kern="1200" noProof="0" dirty="0">
                          <a:solidFill>
                            <a:srgbClr val="000000"/>
                          </a:solidFill>
                          <a:latin typeface="Arial" panose="020B0604020202020204" pitchFamily="34" charset="0"/>
                          <a:ea typeface="+mn-ea"/>
                          <a:cs typeface="Arial" panose="020B0604020202020204" pitchFamily="34" charset="0"/>
                        </a:rPr>
                        <a:t>Integration Layer vs. Application Layer (slide 44)</a:t>
                      </a:r>
                    </a:p>
                    <a:p>
                      <a:pPr marL="444500" marR="0" lvl="3" indent="-176213" algn="l" defTabSz="1220084" rtl="0" eaLnBrk="1" fontAlgn="auto" latinLnBrk="0" hangingPunct="1">
                        <a:lnSpc>
                          <a:spcPct val="100000"/>
                        </a:lnSpc>
                        <a:spcBef>
                          <a:spcPts val="0"/>
                        </a:spcBef>
                        <a:spcAft>
                          <a:spcPts val="0"/>
                        </a:spcAft>
                        <a:buClr>
                          <a:srgbClr val="CCCCCC">
                            <a:lumMod val="25000"/>
                          </a:srgbClr>
                        </a:buClr>
                        <a:buSzTx/>
                        <a:buFont typeface="Arial" panose="020B0604020202020204" pitchFamily="34" charset="0"/>
                        <a:buChar char="•"/>
                        <a:tabLst/>
                        <a:defRPr/>
                      </a:pPr>
                      <a:r>
                        <a:rPr lang="en-AU" sz="1050" kern="1200" noProof="0" dirty="0">
                          <a:solidFill>
                            <a:srgbClr val="000000"/>
                          </a:solidFill>
                          <a:latin typeface="Arial" panose="020B0604020202020204" pitchFamily="34" charset="0"/>
                          <a:ea typeface="+mn-ea"/>
                          <a:cs typeface="Arial" panose="020B0604020202020204" pitchFamily="34" charset="0"/>
                        </a:rPr>
                        <a:t>Integration Layer vs. API Management Layer (slide 73)</a:t>
                      </a:r>
                    </a:p>
                    <a:p>
                      <a:pPr marL="171450" marR="0" lvl="2" indent="-171450" algn="l" defTabSz="1220084" rtl="0" eaLnBrk="1" fontAlgn="auto" latinLnBrk="0" hangingPunct="1">
                        <a:lnSpc>
                          <a:spcPct val="100000"/>
                        </a:lnSpc>
                        <a:spcBef>
                          <a:spcPts val="0"/>
                        </a:spcBef>
                        <a:spcAft>
                          <a:spcPts val="0"/>
                        </a:spcAft>
                        <a:buClr>
                          <a:srgbClr val="CCCCCC">
                            <a:lumMod val="25000"/>
                          </a:srgbClr>
                        </a:buClr>
                        <a:buSzTx/>
                        <a:buFont typeface="Arial" panose="020B0604020202020204" pitchFamily="34" charset="0"/>
                        <a:buChar char="•"/>
                        <a:tabLst/>
                        <a:defRPr/>
                      </a:pPr>
                      <a:r>
                        <a:rPr lang="en-AU" sz="1050" kern="1200" noProof="0" dirty="0">
                          <a:solidFill>
                            <a:srgbClr val="000000"/>
                          </a:solidFill>
                          <a:latin typeface="Arial" panose="020B0604020202020204" pitchFamily="34" charset="0"/>
                          <a:ea typeface="+mn-ea"/>
                          <a:cs typeface="Arial" panose="020B0604020202020204" pitchFamily="34" charset="0"/>
                        </a:rPr>
                        <a:t>Added section and links for CIO Guides (slide 81-82)</a:t>
                      </a:r>
                    </a:p>
                    <a:p>
                      <a:pPr marL="171450" lvl="2" indent="-171450" algn="l" defTabSz="1220084" rtl="0" eaLnBrk="1" latinLnBrk="0" hangingPunct="1">
                        <a:buClr>
                          <a:srgbClr val="CCCCCC">
                            <a:lumMod val="25000"/>
                          </a:srgbClr>
                        </a:buClr>
                        <a:buFont typeface="Arial" panose="020B0604020202020204" pitchFamily="34" charset="0"/>
                        <a:buChar char="•"/>
                        <a:defRPr/>
                      </a:pPr>
                      <a:r>
                        <a:rPr lang="en-AU" sz="1050" kern="1200" noProof="0" dirty="0">
                          <a:solidFill>
                            <a:srgbClr val="000000"/>
                          </a:solidFill>
                          <a:latin typeface="Arial" panose="020B0604020202020204" pitchFamily="34" charset="0"/>
                          <a:ea typeface="+mn-ea"/>
                          <a:cs typeface="Arial" panose="020B0604020202020204" pitchFamily="34" charset="0"/>
                        </a:rPr>
                        <a:t>Added integration domain (slide 19) </a:t>
                      </a:r>
                    </a:p>
                    <a:p>
                      <a:pPr marL="444500" lvl="3" indent="-176213" algn="l" defTabSz="1220084" rtl="0" eaLnBrk="1" latinLnBrk="0" hangingPunct="1">
                        <a:buClr>
                          <a:srgbClr val="CCCCCC">
                            <a:lumMod val="25000"/>
                          </a:srgbClr>
                        </a:buClr>
                        <a:buFont typeface="Arial" panose="020B0604020202020204" pitchFamily="34" charset="0"/>
                        <a:buChar char="•"/>
                        <a:defRPr/>
                      </a:pPr>
                      <a:r>
                        <a:rPr lang="en-AU" sz="1050" kern="1200" noProof="0" dirty="0">
                          <a:solidFill>
                            <a:srgbClr val="000000"/>
                          </a:solidFill>
                          <a:latin typeface="Arial" panose="020B0604020202020204" pitchFamily="34" charset="0"/>
                          <a:ea typeface="+mn-ea"/>
                          <a:cs typeface="Arial" panose="020B0604020202020204" pitchFamily="34" charset="0"/>
                        </a:rPr>
                        <a:t>Business-to-Government (B2G)</a:t>
                      </a:r>
                    </a:p>
                    <a:p>
                      <a:pPr marL="171450" lvl="2" indent="-171450" algn="l" defTabSz="1220084" rtl="0" eaLnBrk="1" latinLnBrk="0" hangingPunct="1">
                        <a:buClr>
                          <a:srgbClr val="CCCCCC">
                            <a:lumMod val="25000"/>
                          </a:srgbClr>
                        </a:buClr>
                        <a:buFont typeface="Arial" panose="020B0604020202020204" pitchFamily="34" charset="0"/>
                        <a:buChar char="•"/>
                        <a:defRPr/>
                      </a:pPr>
                      <a:r>
                        <a:rPr lang="en-AU" sz="1050" kern="1200" noProof="0" dirty="0">
                          <a:solidFill>
                            <a:srgbClr val="000000"/>
                          </a:solidFill>
                          <a:latin typeface="Arial" panose="020B0604020202020204" pitchFamily="34" charset="0"/>
                          <a:ea typeface="+mn-ea"/>
                          <a:cs typeface="Arial" panose="020B0604020202020204" pitchFamily="34" charset="0"/>
                        </a:rPr>
                        <a:t>Renamed ‘Integration Solution Advisor Methodology’ to ‘Integration Solution Advisory Methodology’</a:t>
                      </a:r>
                    </a:p>
                    <a:p>
                      <a:pPr marL="171450" lvl="2" indent="-171450" algn="l" defTabSz="1220084" rtl="0" eaLnBrk="1" latinLnBrk="0" hangingPunct="1">
                        <a:buClr>
                          <a:srgbClr val="CCCCCC">
                            <a:lumMod val="25000"/>
                          </a:srgbClr>
                        </a:buClr>
                        <a:buFont typeface="Arial" panose="020B0604020202020204" pitchFamily="34" charset="0"/>
                        <a:buChar char="•"/>
                        <a:defRPr/>
                      </a:pPr>
                      <a:r>
                        <a:rPr lang="en-AU" sz="1050" kern="1200" noProof="0" dirty="0">
                          <a:solidFill>
                            <a:srgbClr val="000000"/>
                          </a:solidFill>
                          <a:latin typeface="Arial" panose="020B0604020202020204" pitchFamily="34" charset="0"/>
                          <a:ea typeface="+mn-ea"/>
                          <a:cs typeface="Arial" panose="020B0604020202020204" pitchFamily="34" charset="0"/>
                        </a:rPr>
                        <a:t>Renamed Integration Styles to more ‘classical names’ (all slides)</a:t>
                      </a:r>
                    </a:p>
                    <a:p>
                      <a:pPr marL="447675" lvl="3" indent="-171450" algn="l" defTabSz="1220084" rtl="0" eaLnBrk="1" latinLnBrk="0" hangingPunct="1">
                        <a:buClr>
                          <a:srgbClr val="CCCCCC">
                            <a:lumMod val="25000"/>
                          </a:srgbClr>
                        </a:buClr>
                        <a:buFont typeface="Arial" panose="020B0604020202020204" pitchFamily="34" charset="0"/>
                        <a:buChar char="•"/>
                        <a:defRPr/>
                      </a:pPr>
                      <a:r>
                        <a:rPr lang="en-AU" sz="1050" kern="1200" noProof="0" dirty="0">
                          <a:solidFill>
                            <a:srgbClr val="000000"/>
                          </a:solidFill>
                          <a:latin typeface="Arial" panose="020B0604020202020204" pitchFamily="34" charset="0"/>
                          <a:ea typeface="+mn-ea"/>
                          <a:cs typeface="Arial" panose="020B0604020202020204" pitchFamily="34" charset="0"/>
                        </a:rPr>
                        <a:t>‘Process Invocation’ to ‘Process Integration’</a:t>
                      </a:r>
                    </a:p>
                    <a:p>
                      <a:pPr marL="447675" lvl="3" indent="-171450" algn="l" defTabSz="1220084" rtl="0" eaLnBrk="1" latinLnBrk="0" hangingPunct="1">
                        <a:buClr>
                          <a:srgbClr val="CCCCCC">
                            <a:lumMod val="25000"/>
                          </a:srgbClr>
                        </a:buClr>
                        <a:buFont typeface="Arial" panose="020B0604020202020204" pitchFamily="34" charset="0"/>
                        <a:buChar char="•"/>
                        <a:defRPr/>
                      </a:pPr>
                      <a:r>
                        <a:rPr lang="en-AU" sz="1050" kern="1200" noProof="0" dirty="0">
                          <a:solidFill>
                            <a:srgbClr val="000000"/>
                          </a:solidFill>
                          <a:latin typeface="Arial" panose="020B0604020202020204" pitchFamily="34" charset="0"/>
                          <a:ea typeface="+mn-ea"/>
                          <a:cs typeface="Arial" panose="020B0604020202020204" pitchFamily="34" charset="0"/>
                        </a:rPr>
                        <a:t>‘Data Movement’ to “Data Integration” </a:t>
                      </a:r>
                    </a:p>
                    <a:p>
                      <a:pPr marL="447675" lvl="3" indent="-171450" algn="l" defTabSz="1220084" rtl="0" eaLnBrk="1" latinLnBrk="0" hangingPunct="1">
                        <a:buClr>
                          <a:srgbClr val="CCCCCC">
                            <a:lumMod val="25000"/>
                          </a:srgbClr>
                        </a:buClr>
                        <a:buFont typeface="Arial" panose="020B0604020202020204" pitchFamily="34" charset="0"/>
                        <a:buChar char="•"/>
                        <a:defRPr/>
                      </a:pPr>
                      <a:r>
                        <a:rPr lang="en-AU" sz="1050" kern="1200" noProof="0" dirty="0">
                          <a:solidFill>
                            <a:srgbClr val="000000"/>
                          </a:solidFill>
                          <a:latin typeface="Arial" panose="020B0604020202020204" pitchFamily="34" charset="0"/>
                          <a:ea typeface="+mn-ea"/>
                          <a:cs typeface="Arial" panose="020B0604020202020204" pitchFamily="34" charset="0"/>
                        </a:rPr>
                        <a:t>‘User-Centric Consumption to ‘User Integration’</a:t>
                      </a:r>
                    </a:p>
                    <a:p>
                      <a:pPr marL="447675" lvl="3" indent="-171450" algn="l" defTabSz="1220084" rtl="0" eaLnBrk="1" latinLnBrk="0" hangingPunct="1">
                        <a:buClr>
                          <a:srgbClr val="CCCCCC">
                            <a:lumMod val="25000"/>
                          </a:srgbClr>
                        </a:buClr>
                        <a:buFont typeface="Arial" panose="020B0604020202020204" pitchFamily="34" charset="0"/>
                        <a:buChar char="•"/>
                        <a:defRPr/>
                      </a:pPr>
                      <a:r>
                        <a:rPr lang="en-AU" sz="1050" kern="1200" noProof="0" dirty="0">
                          <a:solidFill>
                            <a:srgbClr val="000000"/>
                          </a:solidFill>
                          <a:latin typeface="Arial" panose="020B0604020202020204" pitchFamily="34" charset="0"/>
                          <a:ea typeface="+mn-ea"/>
                          <a:cs typeface="Arial" panose="020B0604020202020204" pitchFamily="34" charset="0"/>
                        </a:rPr>
                        <a:t>‘Enabling Services’ to ‘Cross Use Cases’ </a:t>
                      </a:r>
                    </a:p>
                    <a:p>
                      <a:pPr marL="171450" lvl="2" indent="-171450" algn="l" defTabSz="1220084" rtl="0" eaLnBrk="1" latinLnBrk="0" hangingPunct="1">
                        <a:buClr>
                          <a:srgbClr val="CCCCCC">
                            <a:lumMod val="25000"/>
                          </a:srgbClr>
                        </a:buClr>
                        <a:buFont typeface="Arial" panose="020B0604020202020204" pitchFamily="34" charset="0"/>
                        <a:buChar char="•"/>
                        <a:defRPr/>
                      </a:pPr>
                      <a:r>
                        <a:rPr lang="en-AU" sz="1050" kern="1200" noProof="0" dirty="0">
                          <a:solidFill>
                            <a:srgbClr val="000000"/>
                          </a:solidFill>
                          <a:latin typeface="Arial" panose="020B0604020202020204" pitchFamily="34" charset="0"/>
                          <a:ea typeface="+mn-ea"/>
                          <a:cs typeface="Arial" panose="020B0604020202020204" pitchFamily="34" charset="0"/>
                        </a:rPr>
                        <a:t>Added new use case patterns (slide 30)</a:t>
                      </a:r>
                    </a:p>
                    <a:p>
                      <a:pPr marL="444500" lvl="3" indent="-176213" algn="l" defTabSz="1220084" rtl="0" eaLnBrk="1" latinLnBrk="0" hangingPunct="1">
                        <a:buClr>
                          <a:srgbClr val="CCCCCC">
                            <a:lumMod val="25000"/>
                          </a:srgbClr>
                        </a:buClr>
                        <a:buFont typeface="Arial" panose="020B0604020202020204" pitchFamily="34" charset="0"/>
                        <a:buChar char="•"/>
                        <a:defRPr/>
                      </a:pPr>
                      <a:r>
                        <a:rPr lang="en-AU" sz="1050" kern="1200" noProof="0" dirty="0">
                          <a:solidFill>
                            <a:srgbClr val="000000"/>
                          </a:solidFill>
                          <a:latin typeface="Arial" panose="020B0604020202020204" pitchFamily="34" charset="0"/>
                          <a:ea typeface="+mn-ea"/>
                          <a:cs typeface="Arial" panose="020B0604020202020204" pitchFamily="34" charset="0"/>
                        </a:rPr>
                        <a:t>API-Managed Integration </a:t>
                      </a:r>
                    </a:p>
                    <a:p>
                      <a:pPr marL="444500" lvl="3" indent="-176213" algn="l" defTabSz="1220084" rtl="0" eaLnBrk="1" latinLnBrk="0" hangingPunct="1">
                        <a:buClr>
                          <a:srgbClr val="CCCCCC">
                            <a:lumMod val="25000"/>
                          </a:srgbClr>
                        </a:buClr>
                        <a:buFont typeface="Arial" panose="020B0604020202020204" pitchFamily="34" charset="0"/>
                        <a:buChar char="•"/>
                        <a:defRPr/>
                      </a:pPr>
                      <a:r>
                        <a:rPr lang="en-AU" sz="1050" kern="1200" noProof="0" dirty="0">
                          <a:solidFill>
                            <a:srgbClr val="000000"/>
                          </a:solidFill>
                          <a:latin typeface="Arial" panose="020B0604020202020204" pitchFamily="34" charset="0"/>
                          <a:ea typeface="+mn-ea"/>
                          <a:cs typeface="Arial" panose="020B0604020202020204" pitchFamily="34" charset="0"/>
                        </a:rPr>
                        <a:t>Event-Based Integration </a:t>
                      </a:r>
                    </a:p>
                    <a:p>
                      <a:pPr marL="444500" lvl="3" indent="-176213" algn="l" defTabSz="1220084" rtl="0" eaLnBrk="1" latinLnBrk="0" hangingPunct="1">
                        <a:buClr>
                          <a:srgbClr val="CCCCCC">
                            <a:lumMod val="25000"/>
                          </a:srgbClr>
                        </a:buClr>
                        <a:buFont typeface="Arial" panose="020B0604020202020204" pitchFamily="34" charset="0"/>
                        <a:buChar char="•"/>
                        <a:defRPr/>
                      </a:pPr>
                      <a:r>
                        <a:rPr lang="en-AU" sz="1050" kern="1200" noProof="0" dirty="0">
                          <a:solidFill>
                            <a:srgbClr val="000000"/>
                          </a:solidFill>
                          <a:latin typeface="Arial" panose="020B0604020202020204" pitchFamily="34" charset="0"/>
                          <a:ea typeface="+mn-ea"/>
                          <a:cs typeface="Arial" panose="020B0604020202020204" pitchFamily="34" charset="0"/>
                        </a:rPr>
                        <a:t>Stream Analytics</a:t>
                      </a:r>
                    </a:p>
                  </a:txBody>
                  <a:tcPr/>
                </a:tc>
                <a:extLst>
                  <a:ext uri="{0D108BD9-81ED-4DB2-BD59-A6C34878D82A}">
                    <a16:rowId xmlns:a16="http://schemas.microsoft.com/office/drawing/2014/main" val="40667037"/>
                  </a:ext>
                </a:extLst>
              </a:tr>
            </a:tbl>
          </a:graphicData>
        </a:graphic>
      </p:graphicFrame>
      <p:sp>
        <p:nvSpPr>
          <p:cNvPr id="7" name="Title 3">
            <a:extLst>
              <a:ext uri="{FF2B5EF4-FFF2-40B4-BE49-F238E27FC236}">
                <a16:creationId xmlns:a16="http://schemas.microsoft.com/office/drawing/2014/main" id="{76C358CA-DE6B-47E1-B8EC-831EE9636E2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ISA-M Template</a:t>
            </a:r>
            <a:br>
              <a:rPr lang="en-US" dirty="0">
                <a:solidFill>
                  <a:srgbClr val="000000"/>
                </a:solidFill>
                <a:latin typeface="Arial"/>
              </a:rPr>
            </a:br>
            <a:r>
              <a:rPr lang="en-US" sz="2000" b="0" dirty="0">
                <a:solidFill>
                  <a:srgbClr val="000000"/>
                </a:solidFill>
                <a:latin typeface="Arial"/>
              </a:rPr>
              <a:t>Document History </a:t>
            </a:r>
            <a:endParaRPr lang="de-DE" b="0" dirty="0">
              <a:solidFill>
                <a:srgbClr val="000000"/>
              </a:solidFill>
              <a:latin typeface="Arial"/>
            </a:endParaRPr>
          </a:p>
        </p:txBody>
      </p:sp>
      <p:sp>
        <p:nvSpPr>
          <p:cNvPr id="3" name="Slide Number Placeholder 2">
            <a:extLst>
              <a:ext uri="{FF2B5EF4-FFF2-40B4-BE49-F238E27FC236}">
                <a16:creationId xmlns:a16="http://schemas.microsoft.com/office/drawing/2014/main" id="{7CA07508-F627-46DD-B23F-7C226F05EA65}"/>
              </a:ext>
            </a:extLst>
          </p:cNvPr>
          <p:cNvSpPr>
            <a:spLocks noGrp="1"/>
          </p:cNvSpPr>
          <p:nvPr>
            <p:ph type="sldNum" sz="quarter" idx="12"/>
          </p:nvPr>
        </p:nvSpPr>
        <p:spPr/>
        <p:txBody>
          <a:bodyPr/>
          <a:lstStyle/>
          <a:p>
            <a:fld id="{DB6A9238-A6DB-4432-B073-8C8D0256CD0B}" type="slidenum">
              <a:rPr lang="de-DE" sz="1000" smtClean="0"/>
              <a:pPr/>
              <a:t>7</a:t>
            </a:fld>
            <a:endParaRPr lang="de-DE" sz="1000" dirty="0"/>
          </a:p>
        </p:txBody>
      </p:sp>
      <p:sp>
        <p:nvSpPr>
          <p:cNvPr id="5" name="Rectangle 4">
            <a:extLst>
              <a:ext uri="{FF2B5EF4-FFF2-40B4-BE49-F238E27FC236}">
                <a16:creationId xmlns:a16="http://schemas.microsoft.com/office/drawing/2014/main" id="{BE58FAE4-5756-4D4C-B24A-21CC4371F336}"/>
              </a:ext>
            </a:extLst>
          </p:cNvPr>
          <p:cNvSpPr/>
          <p:nvPr/>
        </p:nvSpPr>
        <p:spPr bwMode="gray">
          <a:xfrm>
            <a:off x="10579472" y="467378"/>
            <a:ext cx="1192701" cy="700782"/>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defRPr/>
            </a:pPr>
            <a:r>
              <a:rPr lang="en-US" sz="1000" kern="0" dirty="0">
                <a:solidFill>
                  <a:srgbClr val="FFFFFF"/>
                </a:solidFill>
                <a:latin typeface="Arial" panose="020B0604020202020204" pitchFamily="34" charset="0"/>
                <a:cs typeface="Arial" panose="020B0604020202020204" pitchFamily="34" charset="0"/>
              </a:rPr>
              <a:t>Overview</a:t>
            </a:r>
          </a:p>
        </p:txBody>
      </p:sp>
    </p:spTree>
    <p:extLst>
      <p:ext uri="{BB962C8B-B14F-4D97-AF65-F5344CB8AC3E}">
        <p14:creationId xmlns:p14="http://schemas.microsoft.com/office/powerpoint/2010/main" val="28271264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 name="Group 196">
            <a:extLst>
              <a:ext uri="{FF2B5EF4-FFF2-40B4-BE49-F238E27FC236}">
                <a16:creationId xmlns:a16="http://schemas.microsoft.com/office/drawing/2014/main" id="{B4CA79EC-BFA8-4312-A718-681836F2BA72}"/>
              </a:ext>
            </a:extLst>
          </p:cNvPr>
          <p:cNvGrpSpPr/>
          <p:nvPr/>
        </p:nvGrpSpPr>
        <p:grpSpPr>
          <a:xfrm>
            <a:off x="508796" y="1460585"/>
            <a:ext cx="5319196" cy="356904"/>
            <a:chOff x="508796" y="1358985"/>
            <a:chExt cx="5319196" cy="356904"/>
          </a:xfrm>
        </p:grpSpPr>
        <p:cxnSp>
          <p:nvCxnSpPr>
            <p:cNvPr id="198" name="Straight Connector 197">
              <a:extLst>
                <a:ext uri="{FF2B5EF4-FFF2-40B4-BE49-F238E27FC236}">
                  <a16:creationId xmlns:a16="http://schemas.microsoft.com/office/drawing/2014/main" id="{48E05C34-FB98-46CA-BE51-48728D4C747D}"/>
                </a:ext>
              </a:extLst>
            </p:cNvPr>
            <p:cNvCxnSpPr>
              <a:cxnSpLocks/>
            </p:cNvCxnSpPr>
            <p:nvPr/>
          </p:nvCxnSpPr>
          <p:spPr>
            <a:xfrm flipH="1">
              <a:off x="508796" y="1715888"/>
              <a:ext cx="5319196" cy="1"/>
            </a:xfrm>
            <a:prstGeom prst="line">
              <a:avLst/>
            </a:prstGeom>
            <a:noFill/>
            <a:ln w="12700" cap="flat" cmpd="sng" algn="ctr">
              <a:solidFill>
                <a:srgbClr val="000000"/>
              </a:solidFill>
              <a:prstDash val="solid"/>
              <a:headEnd type="none" w="med" len="med"/>
              <a:tailEnd type="none" w="med" len="med"/>
            </a:ln>
            <a:effectLst/>
          </p:spPr>
        </p:cxnSp>
        <p:sp>
          <p:nvSpPr>
            <p:cNvPr id="199" name="Rectangle 198">
              <a:extLst>
                <a:ext uri="{FF2B5EF4-FFF2-40B4-BE49-F238E27FC236}">
                  <a16:creationId xmlns:a16="http://schemas.microsoft.com/office/drawing/2014/main" id="{2D3F8C11-7961-4712-AC83-8173C0B738A7}"/>
                </a:ext>
              </a:extLst>
            </p:cNvPr>
            <p:cNvSpPr/>
            <p:nvPr/>
          </p:nvSpPr>
          <p:spPr bwMode="gray">
            <a:xfrm>
              <a:off x="519243" y="1358985"/>
              <a:ext cx="296890" cy="348713"/>
            </a:xfrm>
            <a:prstGeom prst="rect">
              <a:avLst/>
            </a:prstGeom>
            <a:solidFill>
              <a:srgbClr val="000000"/>
            </a:solidFill>
            <a:ln w="25400" algn="ctr">
              <a:solidFill>
                <a:srgbClr val="000000"/>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8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1</a:t>
              </a:r>
              <a:endParaRPr kumimoji="0" lang="en-US" sz="1800" b="1" i="0" u="none" strike="noStrike" kern="0" cap="none" spc="0" normalizeH="0" baseline="0" noProof="0" dirty="0" err="1">
                <a:ln>
                  <a:noFill/>
                </a:ln>
                <a:solidFill>
                  <a:srgbClr val="FFFFFF"/>
                </a:solidFill>
                <a:effectLst/>
                <a:uLnTx/>
                <a:uFillTx/>
                <a:latin typeface="Arial"/>
                <a:ea typeface="Arial Unicode MS" pitchFamily="34" charset="-128"/>
                <a:cs typeface="Arial Unicode MS" pitchFamily="34" charset="-128"/>
              </a:endParaRPr>
            </a:p>
          </p:txBody>
        </p:sp>
        <p:sp>
          <p:nvSpPr>
            <p:cNvPr id="200" name="Rectangle 199">
              <a:extLst>
                <a:ext uri="{FF2B5EF4-FFF2-40B4-BE49-F238E27FC236}">
                  <a16:creationId xmlns:a16="http://schemas.microsoft.com/office/drawing/2014/main" id="{E523B715-5FEA-4252-B075-CF4CEC5A4D50}"/>
                </a:ext>
              </a:extLst>
            </p:cNvPr>
            <p:cNvSpPr/>
            <p:nvPr/>
          </p:nvSpPr>
          <p:spPr bwMode="gray">
            <a:xfrm>
              <a:off x="846826" y="1433371"/>
              <a:ext cx="4883187" cy="233508"/>
            </a:xfrm>
            <a:prstGeom prst="rect">
              <a:avLst/>
            </a:prstGeom>
            <a:solidFill>
              <a:srgbClr val="FFFFFF"/>
            </a:solidFill>
            <a:ln w="25400" algn="ctr">
              <a:noFill/>
              <a:miter lim="800000"/>
              <a:headEnd/>
              <a:tailEnd/>
            </a:ln>
          </p:spPr>
          <p:txBody>
            <a:bodyPr lIns="90000" tIns="72000" rIns="90000" bIns="72000" rtlCol="0" anchor="ctr"/>
            <a:lstStyle/>
            <a:p>
              <a:pPr marL="0" marR="0" lvl="0" indent="0"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rPr>
                <a:t>Integration Domain(s) and Integration Style</a:t>
              </a:r>
            </a:p>
          </p:txBody>
        </p:sp>
      </p:grpSp>
      <p:sp>
        <p:nvSpPr>
          <p:cNvPr id="2" name="Slide Number Placeholder 1">
            <a:extLst>
              <a:ext uri="{FF2B5EF4-FFF2-40B4-BE49-F238E27FC236}">
                <a16:creationId xmlns:a16="http://schemas.microsoft.com/office/drawing/2014/main" id="{FCD64971-9443-4C33-B185-B8CEEF039439}"/>
              </a:ext>
            </a:extLst>
          </p:cNvPr>
          <p:cNvSpPr>
            <a:spLocks noGrp="1"/>
          </p:cNvSpPr>
          <p:nvPr>
            <p:ph type="sldNum" sz="quarter" idx="12"/>
          </p:nvPr>
        </p:nvSpPr>
        <p:spPr/>
        <p:txBody>
          <a:bodyPr/>
          <a:lstStyle/>
          <a:p>
            <a:fld id="{DB6A9238-A6DB-4432-B073-8C8D0256CD0B}" type="slidenum">
              <a:rPr lang="de-DE" sz="1000" smtClean="0"/>
              <a:pPr/>
              <a:t>70</a:t>
            </a:fld>
            <a:endParaRPr lang="de-DE" sz="1000" dirty="0"/>
          </a:p>
        </p:txBody>
      </p:sp>
      <p:grpSp>
        <p:nvGrpSpPr>
          <p:cNvPr id="113" name="Group 112">
            <a:extLst>
              <a:ext uri="{FF2B5EF4-FFF2-40B4-BE49-F238E27FC236}">
                <a16:creationId xmlns:a16="http://schemas.microsoft.com/office/drawing/2014/main" id="{85E3F670-F5B4-4A4F-B862-884EEB91B621}"/>
              </a:ext>
            </a:extLst>
          </p:cNvPr>
          <p:cNvGrpSpPr/>
          <p:nvPr/>
        </p:nvGrpSpPr>
        <p:grpSpPr>
          <a:xfrm>
            <a:off x="8372079" y="467378"/>
            <a:ext cx="3410607" cy="677108"/>
            <a:chOff x="8348701" y="504000"/>
            <a:chExt cx="3410607" cy="677108"/>
          </a:xfrm>
        </p:grpSpPr>
        <p:sp>
          <p:nvSpPr>
            <p:cNvPr id="114" name="Rectangle 113">
              <a:extLst>
                <a:ext uri="{FF2B5EF4-FFF2-40B4-BE49-F238E27FC236}">
                  <a16:creationId xmlns:a16="http://schemas.microsoft.com/office/drawing/2014/main" id="{05A3A720-C60C-4A49-98B9-0EC36CCE47B1}"/>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115" name="Rectangle 114">
              <a:extLst>
                <a:ext uri="{FF2B5EF4-FFF2-40B4-BE49-F238E27FC236}">
                  <a16:creationId xmlns:a16="http://schemas.microsoft.com/office/drawing/2014/main" id="{AB0D4F95-289B-4231-A214-469ABC813677}"/>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116" name="Rectangle 115">
              <a:extLst>
                <a:ext uri="{FF2B5EF4-FFF2-40B4-BE49-F238E27FC236}">
                  <a16:creationId xmlns:a16="http://schemas.microsoft.com/office/drawing/2014/main" id="{59226FB5-F646-4DBF-8D2F-7A5F6FBBEFF6}"/>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117" name="Straight Arrow Connector 116">
              <a:extLst>
                <a:ext uri="{FF2B5EF4-FFF2-40B4-BE49-F238E27FC236}">
                  <a16:creationId xmlns:a16="http://schemas.microsoft.com/office/drawing/2014/main" id="{9F8134FE-0DFC-4061-8D1E-D51364F4753A}"/>
                </a:ext>
              </a:extLst>
            </p:cNvPr>
            <p:cNvCxnSpPr>
              <a:stCxn id="114" idx="3"/>
              <a:endCxn id="115"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43AE869-230A-4115-B4EC-3A9A8894EF4A}"/>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19" name="Title 3">
            <a:extLst>
              <a:ext uri="{FF2B5EF4-FFF2-40B4-BE49-F238E27FC236}">
                <a16:creationId xmlns:a16="http://schemas.microsoft.com/office/drawing/2014/main" id="{705127E7-D904-477D-BD65-F445AB697DE4}"/>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Cross Use Cases</a:t>
            </a:r>
            <a:br>
              <a:rPr lang="en-US" dirty="0">
                <a:solidFill>
                  <a:srgbClr val="000000"/>
                </a:solidFill>
                <a:latin typeface="Arial"/>
              </a:rPr>
            </a:br>
            <a:r>
              <a:rPr lang="en-US" sz="2000" b="0" dirty="0">
                <a:solidFill>
                  <a:srgbClr val="000000"/>
                </a:solidFill>
                <a:latin typeface="Arial"/>
              </a:rPr>
              <a:t>Sample Technology Mapping: API Managed Integration </a:t>
            </a:r>
            <a:endParaRPr lang="de-DE" b="0" dirty="0">
              <a:solidFill>
                <a:srgbClr val="000000"/>
              </a:solidFill>
              <a:latin typeface="Arial"/>
            </a:endParaRPr>
          </a:p>
        </p:txBody>
      </p:sp>
      <p:grpSp>
        <p:nvGrpSpPr>
          <p:cNvPr id="111" name="Group 110">
            <a:extLst>
              <a:ext uri="{FF2B5EF4-FFF2-40B4-BE49-F238E27FC236}">
                <a16:creationId xmlns:a16="http://schemas.microsoft.com/office/drawing/2014/main" id="{123B5415-287B-4C63-B268-6F44662E73F0}"/>
              </a:ext>
            </a:extLst>
          </p:cNvPr>
          <p:cNvGrpSpPr/>
          <p:nvPr/>
        </p:nvGrpSpPr>
        <p:grpSpPr>
          <a:xfrm>
            <a:off x="6297414" y="1460585"/>
            <a:ext cx="5319196" cy="356904"/>
            <a:chOff x="508796" y="1358985"/>
            <a:chExt cx="5319196" cy="356904"/>
          </a:xfrm>
        </p:grpSpPr>
        <p:cxnSp>
          <p:nvCxnSpPr>
            <p:cNvPr id="112" name="Straight Connector 111">
              <a:extLst>
                <a:ext uri="{FF2B5EF4-FFF2-40B4-BE49-F238E27FC236}">
                  <a16:creationId xmlns:a16="http://schemas.microsoft.com/office/drawing/2014/main" id="{886DE158-D352-406B-A853-254863936072}"/>
                </a:ext>
              </a:extLst>
            </p:cNvPr>
            <p:cNvCxnSpPr>
              <a:cxnSpLocks/>
            </p:cNvCxnSpPr>
            <p:nvPr/>
          </p:nvCxnSpPr>
          <p:spPr>
            <a:xfrm flipH="1">
              <a:off x="508796" y="1715888"/>
              <a:ext cx="5319196" cy="1"/>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02D76C78-A01A-4119-BCFF-B3EDCB899B6E}"/>
                </a:ext>
              </a:extLst>
            </p:cNvPr>
            <p:cNvSpPr/>
            <p:nvPr/>
          </p:nvSpPr>
          <p:spPr bwMode="gray">
            <a:xfrm>
              <a:off x="511623" y="1358985"/>
              <a:ext cx="296890" cy="348713"/>
            </a:xfrm>
            <a:prstGeom prst="rect">
              <a:avLst/>
            </a:prstGeom>
            <a:solidFill>
              <a:schemeClr val="tx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1" i="0" u="none" strike="noStrike" kern="0" cap="none" spc="0" normalizeH="0" baseline="0" noProof="0" dirty="0">
                  <a:ln>
                    <a:noFill/>
                  </a:ln>
                  <a:solidFill>
                    <a:schemeClr val="bg1"/>
                  </a:solidFill>
                  <a:effectLst/>
                  <a:uLnTx/>
                  <a:uFillTx/>
                  <a:latin typeface="Arial" panose="020B0604020202020204" pitchFamily="34" charset="0"/>
                  <a:ea typeface="Arial Unicode MS" pitchFamily="34" charset="-128"/>
                  <a:cs typeface="Arial" panose="020B0604020202020204" pitchFamily="34" charset="0"/>
                </a:rPr>
                <a:t>2</a:t>
              </a:r>
            </a:p>
          </p:txBody>
        </p:sp>
        <p:sp>
          <p:nvSpPr>
            <p:cNvPr id="121" name="Rectangle 120">
              <a:extLst>
                <a:ext uri="{FF2B5EF4-FFF2-40B4-BE49-F238E27FC236}">
                  <a16:creationId xmlns:a16="http://schemas.microsoft.com/office/drawing/2014/main" id="{59D46127-BF24-4A4E-8AA6-922B2356C7DB}"/>
                </a:ext>
              </a:extLst>
            </p:cNvPr>
            <p:cNvSpPr/>
            <p:nvPr/>
          </p:nvSpPr>
          <p:spPr bwMode="gray">
            <a:xfrm>
              <a:off x="846826" y="1433371"/>
              <a:ext cx="4883187" cy="233508"/>
            </a:xfrm>
            <a:prstGeom prst="rect">
              <a:avLst/>
            </a:prstGeom>
            <a:solidFill>
              <a:schemeClr val="bg1"/>
            </a:solidFill>
            <a:ln w="2540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lang="en-US" sz="1600" kern="0" dirty="0">
                  <a:latin typeface="Arial" panose="020B0604020202020204" pitchFamily="34" charset="0"/>
                  <a:ea typeface="Arial Unicode MS" pitchFamily="34" charset="-128"/>
                  <a:cs typeface="Arial" panose="020B0604020202020204" pitchFamily="34" charset="0"/>
                </a:rPr>
                <a:t>Sample Mapping to SAP Technologies / Services</a:t>
              </a:r>
              <a:endParaRPr kumimoji="0" lang="en-US" sz="1600" b="0" i="0" u="none" strike="noStrike" kern="0" cap="none" spc="0" normalizeH="0" baseline="0" dirty="0">
                <a:ln>
                  <a:noFill/>
                </a:ln>
                <a:effectLst/>
                <a:uLnTx/>
                <a:uFillTx/>
                <a:latin typeface="Arial" panose="020B0604020202020204" pitchFamily="34" charset="0"/>
                <a:ea typeface="Arial Unicode MS" pitchFamily="34" charset="-128"/>
                <a:cs typeface="Arial" panose="020B0604020202020204" pitchFamily="34" charset="0"/>
              </a:endParaRPr>
            </a:p>
          </p:txBody>
        </p:sp>
      </p:grpSp>
      <p:grpSp>
        <p:nvGrpSpPr>
          <p:cNvPr id="297" name="Group 296">
            <a:extLst>
              <a:ext uri="{FF2B5EF4-FFF2-40B4-BE49-F238E27FC236}">
                <a16:creationId xmlns:a16="http://schemas.microsoft.com/office/drawing/2014/main" id="{144B0069-AE60-4938-8CF7-0298775F4A2A}"/>
              </a:ext>
            </a:extLst>
          </p:cNvPr>
          <p:cNvGrpSpPr/>
          <p:nvPr/>
        </p:nvGrpSpPr>
        <p:grpSpPr>
          <a:xfrm>
            <a:off x="487708" y="2131620"/>
            <a:ext cx="5340284" cy="3768156"/>
            <a:chOff x="487708" y="2099367"/>
            <a:chExt cx="5340284" cy="3768156"/>
          </a:xfrm>
        </p:grpSpPr>
        <p:sp>
          <p:nvSpPr>
            <p:cNvPr id="298" name="Rectangle 297">
              <a:extLst>
                <a:ext uri="{FF2B5EF4-FFF2-40B4-BE49-F238E27FC236}">
                  <a16:creationId xmlns:a16="http://schemas.microsoft.com/office/drawing/2014/main" id="{8524DFE5-6223-4BDD-A095-10EAD3DAA06E}"/>
                </a:ext>
              </a:extLst>
            </p:cNvPr>
            <p:cNvSpPr/>
            <p:nvPr/>
          </p:nvSpPr>
          <p:spPr bwMode="gray">
            <a:xfrm>
              <a:off x="1719520" y="2099367"/>
              <a:ext cx="2875100" cy="933975"/>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299" name="Rectangle 298">
              <a:extLst>
                <a:ext uri="{FF2B5EF4-FFF2-40B4-BE49-F238E27FC236}">
                  <a16:creationId xmlns:a16="http://schemas.microsoft.com/office/drawing/2014/main" id="{F2311126-985F-46EC-957D-88C901F671CD}"/>
                </a:ext>
              </a:extLst>
            </p:cNvPr>
            <p:cNvSpPr/>
            <p:nvPr/>
          </p:nvSpPr>
          <p:spPr bwMode="gray">
            <a:xfrm>
              <a:off x="1721412" y="2099367"/>
              <a:ext cx="1774835" cy="1294868"/>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300" name="Rectangle 299">
              <a:extLst>
                <a:ext uri="{FF2B5EF4-FFF2-40B4-BE49-F238E27FC236}">
                  <a16:creationId xmlns:a16="http://schemas.microsoft.com/office/drawing/2014/main" id="{BE8CAF98-DD37-4CA2-A181-A77CBE2F12CC}"/>
                </a:ext>
              </a:extLst>
            </p:cNvPr>
            <p:cNvSpPr/>
            <p:nvPr/>
          </p:nvSpPr>
          <p:spPr bwMode="gray">
            <a:xfrm>
              <a:off x="1731936" y="3025320"/>
              <a:ext cx="1182674" cy="97385"/>
            </a:xfrm>
            <a:prstGeom prst="rect">
              <a:avLst/>
            </a:prstGeom>
            <a:solidFill>
              <a:srgbClr val="FFFFFF">
                <a:lumMod val="95000"/>
              </a:srgbClr>
            </a:solidFill>
            <a:ln w="19050" algn="ctr">
              <a:no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cxnSp>
          <p:nvCxnSpPr>
            <p:cNvPr id="301" name="Straight Connector 300">
              <a:extLst>
                <a:ext uri="{FF2B5EF4-FFF2-40B4-BE49-F238E27FC236}">
                  <a16:creationId xmlns:a16="http://schemas.microsoft.com/office/drawing/2014/main" id="{1F66C9E1-70A7-4845-A09A-B648F4082465}"/>
                </a:ext>
              </a:extLst>
            </p:cNvPr>
            <p:cNvCxnSpPr>
              <a:cxnSpLocks/>
            </p:cNvCxnSpPr>
            <p:nvPr/>
          </p:nvCxnSpPr>
          <p:spPr>
            <a:xfrm>
              <a:off x="1719520" y="3629150"/>
              <a:ext cx="2897489" cy="0"/>
            </a:xfrm>
            <a:prstGeom prst="line">
              <a:avLst/>
            </a:prstGeom>
            <a:noFill/>
            <a:ln w="19050" cap="flat" cmpd="sng" algn="ctr">
              <a:solidFill>
                <a:srgbClr val="CCCCCC">
                  <a:lumMod val="50000"/>
                </a:srgbClr>
              </a:solidFill>
              <a:prstDash val="solid"/>
            </a:ln>
            <a:effectLst/>
          </p:spPr>
        </p:cxnSp>
        <p:sp>
          <p:nvSpPr>
            <p:cNvPr id="302" name="TextBox 45">
              <a:extLst>
                <a:ext uri="{FF2B5EF4-FFF2-40B4-BE49-F238E27FC236}">
                  <a16:creationId xmlns:a16="http://schemas.microsoft.com/office/drawing/2014/main" id="{A829FEC9-5363-493A-87FB-A8A588E8F6F7}"/>
                </a:ext>
              </a:extLst>
            </p:cNvPr>
            <p:cNvSpPr txBox="1">
              <a:spLocks noChangeArrowheads="1"/>
            </p:cNvSpPr>
            <p:nvPr/>
          </p:nvSpPr>
          <p:spPr bwMode="auto">
            <a:xfrm>
              <a:off x="1611615" y="3596509"/>
              <a:ext cx="1152532" cy="217625"/>
            </a:xfrm>
            <a:prstGeom prst="rect">
              <a:avLst/>
            </a:prstGeom>
            <a:noFill/>
            <a:ln w="9525">
              <a:noFill/>
              <a:miter lim="800000"/>
              <a:headEnd/>
              <a:tailEnd/>
            </a:ln>
          </p:spPr>
          <p:txBody>
            <a:bodyPr wrap="square" lIns="108842" tIns="54420" rIns="108842" bIns="54420">
              <a:spAutoFit/>
            </a:bodyPr>
            <a:lstStyle/>
            <a:p>
              <a:pPr defTabSz="1088776">
                <a:buClr>
                  <a:srgbClr val="F0AB00"/>
                </a:buClr>
                <a:buSzPct val="80000"/>
                <a:buFont typeface="Wingdings" pitchFamily="2" charset="2"/>
                <a:buNone/>
                <a:defRPr/>
              </a:pPr>
              <a:r>
                <a:rPr lang="en-US" sz="700" b="1" kern="0" dirty="0">
                  <a:solidFill>
                    <a:srgbClr val="000000">
                      <a:lumMod val="75000"/>
                      <a:lumOff val="25000"/>
                    </a:srgbClr>
                  </a:solidFill>
                  <a:latin typeface="Arial"/>
                  <a:cs typeface="Arial"/>
                </a:rPr>
                <a:t>On-Premise</a:t>
              </a:r>
            </a:p>
          </p:txBody>
        </p:sp>
        <p:sp>
          <p:nvSpPr>
            <p:cNvPr id="303" name="Rectangle 302">
              <a:extLst>
                <a:ext uri="{FF2B5EF4-FFF2-40B4-BE49-F238E27FC236}">
                  <a16:creationId xmlns:a16="http://schemas.microsoft.com/office/drawing/2014/main" id="{FF69464E-9CC5-4A68-A051-C7C8F7587CCC}"/>
                </a:ext>
              </a:extLst>
            </p:cNvPr>
            <p:cNvSpPr/>
            <p:nvPr/>
          </p:nvSpPr>
          <p:spPr bwMode="gray">
            <a:xfrm>
              <a:off x="1719520" y="3897840"/>
              <a:ext cx="2889730" cy="997306"/>
            </a:xfrm>
            <a:prstGeom prst="rect">
              <a:avLst/>
            </a:prstGeom>
            <a:solidFill>
              <a:srgbClr val="FFFFFF">
                <a:lumMod val="95000"/>
              </a:srgbClr>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304" name="Rectangle 303">
              <a:extLst>
                <a:ext uri="{FF2B5EF4-FFF2-40B4-BE49-F238E27FC236}">
                  <a16:creationId xmlns:a16="http://schemas.microsoft.com/office/drawing/2014/main" id="{F6BE5BDC-63AB-45B2-88E3-7FAB85249F9A}"/>
                </a:ext>
              </a:extLst>
            </p:cNvPr>
            <p:cNvSpPr/>
            <p:nvPr/>
          </p:nvSpPr>
          <p:spPr bwMode="gray">
            <a:xfrm>
              <a:off x="1882933" y="4013379"/>
              <a:ext cx="1518521" cy="696884"/>
            </a:xfrm>
            <a:prstGeom prst="rect">
              <a:avLst/>
            </a:prstGeom>
            <a:noFill/>
            <a:ln w="6350" algn="ctr">
              <a:solidFill>
                <a:srgbClr val="000000"/>
              </a:solidFill>
              <a:miter lim="800000"/>
              <a:headEnd/>
              <a:tailEnd/>
            </a:ln>
          </p:spPr>
          <p:txBody>
            <a:bodyPr lIns="36000" tIns="72000" rIns="36000" bIns="72000" rtlCol="0" anchor="ctr"/>
            <a:lstStyle/>
            <a:p>
              <a:pPr algn="ctr" defTabSz="914400" fontAlgn="base">
                <a:spcBef>
                  <a:spcPct val="50000"/>
                </a:spcBef>
                <a:spcAft>
                  <a:spcPct val="0"/>
                </a:spcAft>
                <a:buClr>
                  <a:srgbClr val="F0AB00"/>
                </a:buClr>
                <a:buSzPct val="80000"/>
                <a:defRPr/>
              </a:pPr>
              <a:endParaRPr lang="en-US" sz="500" b="1" kern="0" dirty="0">
                <a:solidFill>
                  <a:srgbClr val="000000"/>
                </a:solidFill>
                <a:latin typeface="Arial"/>
                <a:ea typeface="Arial Unicode MS" pitchFamily="34" charset="-128"/>
                <a:cs typeface="Arial"/>
              </a:endParaRPr>
            </a:p>
          </p:txBody>
        </p:sp>
        <p:sp>
          <p:nvSpPr>
            <p:cNvPr id="305" name="Rectangle 304">
              <a:extLst>
                <a:ext uri="{FF2B5EF4-FFF2-40B4-BE49-F238E27FC236}">
                  <a16:creationId xmlns:a16="http://schemas.microsoft.com/office/drawing/2014/main" id="{8CDF294F-6466-416A-B8D5-4083C1FB582D}"/>
                </a:ext>
              </a:extLst>
            </p:cNvPr>
            <p:cNvSpPr/>
            <p:nvPr/>
          </p:nvSpPr>
          <p:spPr bwMode="gray">
            <a:xfrm>
              <a:off x="3545895" y="3060925"/>
              <a:ext cx="1063355" cy="335503"/>
            </a:xfrm>
            <a:prstGeom prst="rect">
              <a:avLst/>
            </a:prstGeom>
            <a:solidFill>
              <a:srgbClr val="FFFFFF">
                <a:lumMod val="95000"/>
              </a:srgbClr>
            </a:solidFill>
            <a:ln w="6350" algn="ctr">
              <a:solidFill>
                <a:srgbClr val="000000">
                  <a:lumMod val="85000"/>
                  <a:lumOff val="15000"/>
                </a:srgbClr>
              </a:solidFill>
              <a:prstDash val="solid"/>
              <a:miter lim="800000"/>
              <a:headEnd/>
              <a:tailEnd/>
            </a:ln>
            <a:effectLst/>
          </p:spPr>
          <p:txBody>
            <a:bodyPr lIns="0" tIns="36000" rIns="0" bIns="36000" rtlCol="0" anchor="ct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endParaRPr kumimoji="0" lang="en-US" sz="300" b="0" i="0" u="none" strike="noStrike" kern="0" cap="none" spc="0" normalizeH="0" baseline="0" noProof="0" dirty="0">
                <a:ln>
                  <a:noFill/>
                </a:ln>
                <a:solidFill>
                  <a:srgbClr val="FFFFFF"/>
                </a:solidFill>
                <a:effectLst/>
                <a:uLnTx/>
                <a:uFillTx/>
                <a:latin typeface="Arial"/>
                <a:ea typeface="Arial Unicode MS" pitchFamily="34" charset="-128"/>
                <a:cs typeface="Arial"/>
              </a:endParaRPr>
            </a:p>
          </p:txBody>
        </p:sp>
        <p:cxnSp>
          <p:nvCxnSpPr>
            <p:cNvPr id="306" name="Straight Arrow Connector 18">
              <a:extLst>
                <a:ext uri="{FF2B5EF4-FFF2-40B4-BE49-F238E27FC236}">
                  <a16:creationId xmlns:a16="http://schemas.microsoft.com/office/drawing/2014/main" id="{A1AC0C50-39BA-4E2B-883B-E03DB2762521}"/>
                </a:ext>
              </a:extLst>
            </p:cNvPr>
            <p:cNvCxnSpPr>
              <a:cxnSpLocks noChangeShapeType="1"/>
            </p:cNvCxnSpPr>
            <p:nvPr/>
          </p:nvCxnSpPr>
          <p:spPr bwMode="auto">
            <a:xfrm>
              <a:off x="3690523" y="3396396"/>
              <a:ext cx="0" cy="498990"/>
            </a:xfrm>
            <a:prstGeom prst="straightConnector1">
              <a:avLst/>
            </a:prstGeom>
            <a:noFill/>
            <a:ln w="38100" algn="ctr">
              <a:solidFill>
                <a:srgbClr val="FFFFFF">
                  <a:lumMod val="50000"/>
                </a:srgbClr>
              </a:solidFill>
              <a:round/>
              <a:headEnd type="triangle" w="med" len="med"/>
              <a:tailEnd type="triangle" w="med" len="med"/>
            </a:ln>
          </p:spPr>
        </p:cxnSp>
        <p:sp>
          <p:nvSpPr>
            <p:cNvPr id="307" name="Rectangle 306">
              <a:extLst>
                <a:ext uri="{FF2B5EF4-FFF2-40B4-BE49-F238E27FC236}">
                  <a16:creationId xmlns:a16="http://schemas.microsoft.com/office/drawing/2014/main" id="{4AC607E4-27DD-4D7E-A8CE-AD7A06DFE04F}"/>
                </a:ext>
              </a:extLst>
            </p:cNvPr>
            <p:cNvSpPr/>
            <p:nvPr/>
          </p:nvSpPr>
          <p:spPr bwMode="gray">
            <a:xfrm>
              <a:off x="3753755" y="3516579"/>
              <a:ext cx="325094" cy="221848"/>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B2B</a:t>
              </a:r>
            </a:p>
          </p:txBody>
        </p:sp>
        <p:sp>
          <p:nvSpPr>
            <p:cNvPr id="308" name="Rectangle 307">
              <a:extLst>
                <a:ext uri="{FF2B5EF4-FFF2-40B4-BE49-F238E27FC236}">
                  <a16:creationId xmlns:a16="http://schemas.microsoft.com/office/drawing/2014/main" id="{10E8F995-8848-4196-B254-F3D578612CED}"/>
                </a:ext>
              </a:extLst>
            </p:cNvPr>
            <p:cNvSpPr/>
            <p:nvPr/>
          </p:nvSpPr>
          <p:spPr bwMode="gray">
            <a:xfrm>
              <a:off x="4256085" y="3519297"/>
              <a:ext cx="325094" cy="213496"/>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B2G</a:t>
              </a:r>
            </a:p>
          </p:txBody>
        </p:sp>
        <p:sp>
          <p:nvSpPr>
            <p:cNvPr id="309" name="Rectangle 308">
              <a:extLst>
                <a:ext uri="{FF2B5EF4-FFF2-40B4-BE49-F238E27FC236}">
                  <a16:creationId xmlns:a16="http://schemas.microsoft.com/office/drawing/2014/main" id="{FBA9037F-2A32-4092-8669-D09F1D727F26}"/>
                </a:ext>
              </a:extLst>
            </p:cNvPr>
            <p:cNvSpPr/>
            <p:nvPr/>
          </p:nvSpPr>
          <p:spPr bwMode="gray">
            <a:xfrm>
              <a:off x="4078431" y="3124855"/>
              <a:ext cx="477641" cy="207641"/>
            </a:xfrm>
            <a:prstGeom prst="rect">
              <a:avLst/>
            </a:prstGeom>
            <a:solidFill>
              <a:srgbClr val="FFFFFF"/>
            </a:solidFill>
            <a:ln w="12700" cap="flat" cmpd="sng" algn="ctr">
              <a:solidFill>
                <a:srgbClr val="000000">
                  <a:lumMod val="65000"/>
                  <a:lumOff val="35000"/>
                </a:srgbClr>
              </a:solidFill>
              <a:prstDash val="soli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Government Agency</a:t>
              </a:r>
            </a:p>
          </p:txBody>
        </p:sp>
        <p:sp>
          <p:nvSpPr>
            <p:cNvPr id="310" name="Rectangle 309">
              <a:extLst>
                <a:ext uri="{FF2B5EF4-FFF2-40B4-BE49-F238E27FC236}">
                  <a16:creationId xmlns:a16="http://schemas.microsoft.com/office/drawing/2014/main" id="{08F98BF4-DCC1-41DA-B5A2-83B38D80A0EA}"/>
                </a:ext>
              </a:extLst>
            </p:cNvPr>
            <p:cNvSpPr/>
            <p:nvPr/>
          </p:nvSpPr>
          <p:spPr bwMode="gray">
            <a:xfrm>
              <a:off x="3579788" y="3130487"/>
              <a:ext cx="451285" cy="207641"/>
            </a:xfrm>
            <a:prstGeom prst="rect">
              <a:avLst/>
            </a:prstGeom>
            <a:solidFill>
              <a:srgbClr val="FFFFFF"/>
            </a:solidFill>
            <a:ln w="12700" cap="flat" cmpd="sng" algn="ctr">
              <a:solidFill>
                <a:srgbClr val="000000">
                  <a:lumMod val="65000"/>
                  <a:lumOff val="35000"/>
                </a:srgbClr>
              </a:solidFill>
              <a:prstDash val="solid"/>
            </a:ln>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Business Partner</a:t>
              </a:r>
            </a:p>
          </p:txBody>
        </p:sp>
        <p:sp>
          <p:nvSpPr>
            <p:cNvPr id="311" name="TextBox 45">
              <a:extLst>
                <a:ext uri="{FF2B5EF4-FFF2-40B4-BE49-F238E27FC236}">
                  <a16:creationId xmlns:a16="http://schemas.microsoft.com/office/drawing/2014/main" id="{A4CA744C-E6C5-4E2E-80FF-48B8B0118FBB}"/>
                </a:ext>
              </a:extLst>
            </p:cNvPr>
            <p:cNvSpPr txBox="1">
              <a:spLocks noChangeArrowheads="1"/>
            </p:cNvSpPr>
            <p:nvPr/>
          </p:nvSpPr>
          <p:spPr bwMode="auto">
            <a:xfrm>
              <a:off x="1611615" y="3441648"/>
              <a:ext cx="887900" cy="217625"/>
            </a:xfrm>
            <a:prstGeom prst="rect">
              <a:avLst/>
            </a:prstGeom>
            <a:noFill/>
            <a:ln w="9525">
              <a:noFill/>
              <a:miter lim="800000"/>
              <a:headEnd/>
              <a:tailEnd/>
            </a:ln>
          </p:spPr>
          <p:txBody>
            <a:bodyPr wrap="square" lIns="108842" tIns="54420" rIns="108842" bIns="54420">
              <a:spAutoFit/>
            </a:bodyPr>
            <a:lstStyle/>
            <a:p>
              <a:pPr defTabSz="1088776">
                <a:buClr>
                  <a:srgbClr val="F0AB00"/>
                </a:buClr>
                <a:buSzPct val="80000"/>
                <a:buFont typeface="Wingdings" pitchFamily="2" charset="2"/>
                <a:buNone/>
                <a:defRPr/>
              </a:pPr>
              <a:r>
                <a:rPr lang="en-US" sz="700" b="1" kern="0" dirty="0">
                  <a:solidFill>
                    <a:srgbClr val="000000">
                      <a:lumMod val="75000"/>
                      <a:lumOff val="25000"/>
                    </a:srgbClr>
                  </a:solidFill>
                  <a:latin typeface="Arial"/>
                  <a:cs typeface="Arial"/>
                </a:rPr>
                <a:t>Cloud</a:t>
              </a:r>
            </a:p>
          </p:txBody>
        </p:sp>
        <p:sp>
          <p:nvSpPr>
            <p:cNvPr id="312" name="Rectangle 311">
              <a:extLst>
                <a:ext uri="{FF2B5EF4-FFF2-40B4-BE49-F238E27FC236}">
                  <a16:creationId xmlns:a16="http://schemas.microsoft.com/office/drawing/2014/main" id="{D77AF1D5-B4F1-4F12-9029-230A9FA8E527}"/>
                </a:ext>
              </a:extLst>
            </p:cNvPr>
            <p:cNvSpPr/>
            <p:nvPr/>
          </p:nvSpPr>
          <p:spPr bwMode="gray">
            <a:xfrm>
              <a:off x="2401908" y="3517409"/>
              <a:ext cx="1127818" cy="221018"/>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OnPremise2Cloud</a:t>
              </a:r>
            </a:p>
          </p:txBody>
        </p:sp>
        <p:cxnSp>
          <p:nvCxnSpPr>
            <p:cNvPr id="313" name="Straight Arrow Connector 18">
              <a:extLst>
                <a:ext uri="{FF2B5EF4-FFF2-40B4-BE49-F238E27FC236}">
                  <a16:creationId xmlns:a16="http://schemas.microsoft.com/office/drawing/2014/main" id="{FFAF488C-F1F1-4AAA-8B2F-CFEBE5E6CBA2}"/>
                </a:ext>
              </a:extLst>
            </p:cNvPr>
            <p:cNvCxnSpPr>
              <a:cxnSpLocks noChangeShapeType="1"/>
            </p:cNvCxnSpPr>
            <p:nvPr/>
          </p:nvCxnSpPr>
          <p:spPr bwMode="auto">
            <a:xfrm flipH="1">
              <a:off x="2475613" y="4401261"/>
              <a:ext cx="315343" cy="0"/>
            </a:xfrm>
            <a:prstGeom prst="straightConnector1">
              <a:avLst/>
            </a:prstGeom>
            <a:noFill/>
            <a:ln w="38100" algn="ctr">
              <a:solidFill>
                <a:srgbClr val="800080"/>
              </a:solidFill>
              <a:round/>
              <a:headEnd type="triangle" w="med" len="med"/>
              <a:tailEnd type="triangle" w="med" len="med"/>
            </a:ln>
          </p:spPr>
        </p:cxnSp>
        <p:sp>
          <p:nvSpPr>
            <p:cNvPr id="314" name="Rectangle 313">
              <a:extLst>
                <a:ext uri="{FF2B5EF4-FFF2-40B4-BE49-F238E27FC236}">
                  <a16:creationId xmlns:a16="http://schemas.microsoft.com/office/drawing/2014/main" id="{8C146480-C3CB-4A38-BD16-6D08E67C499A}"/>
                </a:ext>
              </a:extLst>
            </p:cNvPr>
            <p:cNvSpPr/>
            <p:nvPr/>
          </p:nvSpPr>
          <p:spPr bwMode="gray">
            <a:xfrm>
              <a:off x="515274" y="2099368"/>
              <a:ext cx="617083" cy="2795778"/>
            </a:xfrm>
            <a:prstGeom prst="rect">
              <a:avLst/>
            </a:prstGeom>
            <a:solidFill>
              <a:srgbClr val="FFFFFF"/>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cxnSp>
          <p:nvCxnSpPr>
            <p:cNvPr id="315" name="Straight Arrow Connector 18">
              <a:extLst>
                <a:ext uri="{FF2B5EF4-FFF2-40B4-BE49-F238E27FC236}">
                  <a16:creationId xmlns:a16="http://schemas.microsoft.com/office/drawing/2014/main" id="{5B7B1526-9400-422E-A6EF-E6C7939A8E66}"/>
                </a:ext>
              </a:extLst>
            </p:cNvPr>
            <p:cNvCxnSpPr>
              <a:cxnSpLocks noChangeShapeType="1"/>
            </p:cNvCxnSpPr>
            <p:nvPr/>
          </p:nvCxnSpPr>
          <p:spPr bwMode="auto">
            <a:xfrm>
              <a:off x="1132358" y="4402805"/>
              <a:ext cx="587163" cy="0"/>
            </a:xfrm>
            <a:prstGeom prst="straightConnector1">
              <a:avLst/>
            </a:prstGeom>
            <a:noFill/>
            <a:ln w="38100" algn="ctr">
              <a:solidFill>
                <a:srgbClr val="800080"/>
              </a:solidFill>
              <a:round/>
              <a:headEnd type="triangle" w="med" len="med"/>
              <a:tailEnd type="triangle" w="med" len="med"/>
            </a:ln>
          </p:spPr>
        </p:cxnSp>
        <p:sp>
          <p:nvSpPr>
            <p:cNvPr id="316" name="Rectangle 315">
              <a:extLst>
                <a:ext uri="{FF2B5EF4-FFF2-40B4-BE49-F238E27FC236}">
                  <a16:creationId xmlns:a16="http://schemas.microsoft.com/office/drawing/2014/main" id="{9F6F256E-26CA-4071-9310-756E64C602BF}"/>
                </a:ext>
              </a:extLst>
            </p:cNvPr>
            <p:cNvSpPr/>
            <p:nvPr/>
          </p:nvSpPr>
          <p:spPr bwMode="gray">
            <a:xfrm>
              <a:off x="5195260" y="2099367"/>
              <a:ext cx="617083" cy="2795778"/>
            </a:xfrm>
            <a:prstGeom prst="rect">
              <a:avLst/>
            </a:prstGeom>
            <a:solidFill>
              <a:srgbClr val="FFFFFF"/>
            </a:solidFill>
            <a:ln w="19050" algn="ctr">
              <a:solidFill>
                <a:srgbClr val="000000">
                  <a:lumMod val="65000"/>
                  <a:lumOff val="35000"/>
                </a:srgbClr>
              </a:solid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317" name="TextBox 45">
              <a:extLst>
                <a:ext uri="{FF2B5EF4-FFF2-40B4-BE49-F238E27FC236}">
                  <a16:creationId xmlns:a16="http://schemas.microsoft.com/office/drawing/2014/main" id="{4CA2FEF5-DF5C-4C53-B935-AB1280289AC5}"/>
                </a:ext>
              </a:extLst>
            </p:cNvPr>
            <p:cNvSpPr txBox="1">
              <a:spLocks noChangeArrowheads="1"/>
            </p:cNvSpPr>
            <p:nvPr/>
          </p:nvSpPr>
          <p:spPr bwMode="auto">
            <a:xfrm>
              <a:off x="5195260" y="2103216"/>
              <a:ext cx="617083" cy="318924"/>
            </a:xfrm>
            <a:prstGeom prst="rect">
              <a:avLst/>
            </a:prstGeom>
            <a:noFill/>
            <a:ln w="9525">
              <a:noFill/>
              <a:miter lim="800000"/>
              <a:headEnd/>
              <a:tailEnd/>
            </a:ln>
          </p:spPr>
          <p:txBody>
            <a:bodyPr wrap="square" lIns="36000" tIns="36000" rIns="36000" bIns="36000">
              <a:spAutoFit/>
            </a:bodyPr>
            <a:lstStyle>
              <a:defPPr>
                <a:defRPr lang="de-DE"/>
              </a:defPPr>
              <a:lvl1pPr algn="ctr">
                <a:buClr>
                  <a:srgbClr val="F0AB00"/>
                </a:buClr>
                <a:buSzPct val="80000"/>
                <a:buFont typeface="Wingdings" pitchFamily="2" charset="2"/>
                <a:buNone/>
                <a:defRPr sz="1200">
                  <a:cs typeface="Arial"/>
                </a:defRPr>
              </a:lvl1pPr>
            </a:lstStyle>
            <a:p>
              <a:pPr defTabSz="1088776">
                <a:defRPr/>
              </a:pPr>
              <a:r>
                <a:rPr lang="en-US" sz="800" kern="0" dirty="0">
                  <a:solidFill>
                    <a:srgbClr val="000000"/>
                  </a:solidFill>
                  <a:latin typeface="Arial"/>
                </a:rPr>
                <a:t>Real World Objects</a:t>
              </a:r>
            </a:p>
          </p:txBody>
        </p:sp>
        <p:sp>
          <p:nvSpPr>
            <p:cNvPr id="318" name="Oval 317">
              <a:extLst>
                <a:ext uri="{FF2B5EF4-FFF2-40B4-BE49-F238E27FC236}">
                  <a16:creationId xmlns:a16="http://schemas.microsoft.com/office/drawing/2014/main" id="{5A7D3F06-CFAD-44BF-BAA1-6E51A9B182DD}"/>
                </a:ext>
              </a:extLst>
            </p:cNvPr>
            <p:cNvSpPr/>
            <p:nvPr/>
          </p:nvSpPr>
          <p:spPr bwMode="gray">
            <a:xfrm rot="16200000">
              <a:off x="654790" y="3221468"/>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319" name="Oval 318">
              <a:extLst>
                <a:ext uri="{FF2B5EF4-FFF2-40B4-BE49-F238E27FC236}">
                  <a16:creationId xmlns:a16="http://schemas.microsoft.com/office/drawing/2014/main" id="{83A9E2C1-E5FE-4597-AF87-15B908E4DF6B}"/>
                </a:ext>
              </a:extLst>
            </p:cNvPr>
            <p:cNvSpPr/>
            <p:nvPr/>
          </p:nvSpPr>
          <p:spPr bwMode="gray">
            <a:xfrm rot="16200000">
              <a:off x="654790" y="2760184"/>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320" name="Oval 319">
              <a:extLst>
                <a:ext uri="{FF2B5EF4-FFF2-40B4-BE49-F238E27FC236}">
                  <a16:creationId xmlns:a16="http://schemas.microsoft.com/office/drawing/2014/main" id="{7BE9B601-C469-4B2D-9AB1-46E3B23E3B68}"/>
                </a:ext>
              </a:extLst>
            </p:cNvPr>
            <p:cNvSpPr/>
            <p:nvPr/>
          </p:nvSpPr>
          <p:spPr bwMode="gray">
            <a:xfrm rot="16200000">
              <a:off x="654790" y="3682752"/>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321" name="Rectangle 320">
              <a:extLst>
                <a:ext uri="{FF2B5EF4-FFF2-40B4-BE49-F238E27FC236}">
                  <a16:creationId xmlns:a16="http://schemas.microsoft.com/office/drawing/2014/main" id="{254072CB-B720-48D7-A404-F6455315EE03}"/>
                </a:ext>
              </a:extLst>
            </p:cNvPr>
            <p:cNvSpPr/>
            <p:nvPr/>
          </p:nvSpPr>
          <p:spPr bwMode="gray">
            <a:xfrm>
              <a:off x="711167" y="4583974"/>
              <a:ext cx="1127854" cy="221680"/>
            </a:xfrm>
            <a:prstGeom prst="rect">
              <a:avLst/>
            </a:prstGeom>
            <a:solidFill>
              <a:srgbClr val="80008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User2OnPremise</a:t>
              </a:r>
            </a:p>
          </p:txBody>
        </p:sp>
        <p:sp>
          <p:nvSpPr>
            <p:cNvPr id="322" name="Rectangle 321">
              <a:extLst>
                <a:ext uri="{FF2B5EF4-FFF2-40B4-BE49-F238E27FC236}">
                  <a16:creationId xmlns:a16="http://schemas.microsoft.com/office/drawing/2014/main" id="{C585EE29-54EA-4B9C-935B-84BFE0607F49}"/>
                </a:ext>
              </a:extLst>
            </p:cNvPr>
            <p:cNvSpPr/>
            <p:nvPr/>
          </p:nvSpPr>
          <p:spPr bwMode="gray">
            <a:xfrm>
              <a:off x="753980" y="2462453"/>
              <a:ext cx="1053792" cy="221680"/>
            </a:xfrm>
            <a:prstGeom prst="rect">
              <a:avLst/>
            </a:prstGeom>
            <a:solidFill>
              <a:srgbClr val="80008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User2Cloud</a:t>
              </a:r>
            </a:p>
          </p:txBody>
        </p:sp>
        <p:sp>
          <p:nvSpPr>
            <p:cNvPr id="323" name="Freeform 70">
              <a:extLst>
                <a:ext uri="{FF2B5EF4-FFF2-40B4-BE49-F238E27FC236}">
                  <a16:creationId xmlns:a16="http://schemas.microsoft.com/office/drawing/2014/main" id="{89B8F9B5-0AD4-4653-BC94-6A19DF8E1D1F}"/>
                </a:ext>
              </a:extLst>
            </p:cNvPr>
            <p:cNvSpPr>
              <a:spLocks/>
            </p:cNvSpPr>
            <p:nvPr/>
          </p:nvSpPr>
          <p:spPr bwMode="gray">
            <a:xfrm>
              <a:off x="1769435" y="2214679"/>
              <a:ext cx="1496548" cy="993948"/>
            </a:xfrm>
            <a:custGeom>
              <a:avLst/>
              <a:gdLst>
                <a:gd name="T0" fmla="*/ 2147483647 w 522"/>
                <a:gd name="T1" fmla="*/ 2147483647 h 234"/>
                <a:gd name="T2" fmla="*/ 2147483647 w 522"/>
                <a:gd name="T3" fmla="*/ 2147483647 h 234"/>
                <a:gd name="T4" fmla="*/ 2147483647 w 522"/>
                <a:gd name="T5" fmla="*/ 2147483647 h 234"/>
                <a:gd name="T6" fmla="*/ 2147483647 w 522"/>
                <a:gd name="T7" fmla="*/ 2147483647 h 234"/>
                <a:gd name="T8" fmla="*/ 2147483647 w 522"/>
                <a:gd name="T9" fmla="*/ 2147483647 h 234"/>
                <a:gd name="T10" fmla="*/ 2147483647 w 522"/>
                <a:gd name="T11" fmla="*/ 2147483647 h 234"/>
                <a:gd name="T12" fmla="*/ 2147483647 w 522"/>
                <a:gd name="T13" fmla="*/ 2147483647 h 234"/>
                <a:gd name="T14" fmla="*/ 2147483647 w 522"/>
                <a:gd name="T15" fmla="*/ 2147483647 h 234"/>
                <a:gd name="T16" fmla="*/ 2147483647 w 522"/>
                <a:gd name="T17" fmla="*/ 2147483647 h 234"/>
                <a:gd name="T18" fmla="*/ 2147483647 w 522"/>
                <a:gd name="T19" fmla="*/ 2147483647 h 234"/>
                <a:gd name="T20" fmla="*/ 2147483647 w 522"/>
                <a:gd name="T21" fmla="*/ 2147483647 h 234"/>
                <a:gd name="T22" fmla="*/ 2147483647 w 522"/>
                <a:gd name="T23" fmla="*/ 2147483647 h 234"/>
                <a:gd name="T24" fmla="*/ 2147483647 w 522"/>
                <a:gd name="T25" fmla="*/ 2147483647 h 234"/>
                <a:gd name="T26" fmla="*/ 2147483647 w 522"/>
                <a:gd name="T27" fmla="*/ 2147483647 h 234"/>
                <a:gd name="T28" fmla="*/ 2147483647 w 522"/>
                <a:gd name="T29" fmla="*/ 2147483647 h 234"/>
                <a:gd name="T30" fmla="*/ 2147483647 w 522"/>
                <a:gd name="T31" fmla="*/ 2147483647 h 234"/>
                <a:gd name="T32" fmla="*/ 2147483647 w 522"/>
                <a:gd name="T33" fmla="*/ 2147483647 h 234"/>
                <a:gd name="T34" fmla="*/ 2147483647 w 522"/>
                <a:gd name="T35" fmla="*/ 2147483647 h 234"/>
                <a:gd name="T36" fmla="*/ 2147483647 w 522"/>
                <a:gd name="T37" fmla="*/ 2147483647 h 234"/>
                <a:gd name="T38" fmla="*/ 2147483647 w 522"/>
                <a:gd name="T39" fmla="*/ 2147483647 h 234"/>
                <a:gd name="T40" fmla="*/ 2147483647 w 522"/>
                <a:gd name="T41" fmla="*/ 2147483647 h 234"/>
                <a:gd name="T42" fmla="*/ 2147483647 w 522"/>
                <a:gd name="T43" fmla="*/ 2147483647 h 234"/>
                <a:gd name="T44" fmla="*/ 2147483647 w 522"/>
                <a:gd name="T45" fmla="*/ 2147483647 h 2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2"/>
                <a:gd name="T70" fmla="*/ 0 h 234"/>
                <a:gd name="T71" fmla="*/ 522 w 522"/>
                <a:gd name="T72" fmla="*/ 234 h 2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2" h="234">
                  <a:moveTo>
                    <a:pt x="375" y="68"/>
                  </a:moveTo>
                  <a:cubicBezTo>
                    <a:pt x="375" y="68"/>
                    <a:pt x="417" y="56"/>
                    <a:pt x="451" y="69"/>
                  </a:cubicBezTo>
                  <a:cubicBezTo>
                    <a:pt x="485" y="83"/>
                    <a:pt x="472" y="116"/>
                    <a:pt x="472" y="116"/>
                  </a:cubicBezTo>
                  <a:cubicBezTo>
                    <a:pt x="472" y="116"/>
                    <a:pt x="522" y="120"/>
                    <a:pt x="508" y="159"/>
                  </a:cubicBezTo>
                  <a:cubicBezTo>
                    <a:pt x="493" y="198"/>
                    <a:pt x="440" y="207"/>
                    <a:pt x="440" y="207"/>
                  </a:cubicBezTo>
                  <a:cubicBezTo>
                    <a:pt x="440" y="207"/>
                    <a:pt x="429" y="220"/>
                    <a:pt x="406" y="226"/>
                  </a:cubicBezTo>
                  <a:cubicBezTo>
                    <a:pt x="388" y="231"/>
                    <a:pt x="370" y="233"/>
                    <a:pt x="356" y="228"/>
                  </a:cubicBezTo>
                  <a:cubicBezTo>
                    <a:pt x="345" y="225"/>
                    <a:pt x="328" y="216"/>
                    <a:pt x="328" y="216"/>
                  </a:cubicBezTo>
                  <a:cubicBezTo>
                    <a:pt x="328" y="216"/>
                    <a:pt x="308" y="220"/>
                    <a:pt x="294" y="217"/>
                  </a:cubicBezTo>
                  <a:cubicBezTo>
                    <a:pt x="281" y="214"/>
                    <a:pt x="271" y="209"/>
                    <a:pt x="271" y="209"/>
                  </a:cubicBezTo>
                  <a:cubicBezTo>
                    <a:pt x="271" y="209"/>
                    <a:pt x="259" y="222"/>
                    <a:pt x="237" y="226"/>
                  </a:cubicBezTo>
                  <a:cubicBezTo>
                    <a:pt x="219" y="230"/>
                    <a:pt x="198" y="234"/>
                    <a:pt x="179" y="231"/>
                  </a:cubicBezTo>
                  <a:cubicBezTo>
                    <a:pt x="161" y="228"/>
                    <a:pt x="144" y="221"/>
                    <a:pt x="144" y="221"/>
                  </a:cubicBezTo>
                  <a:cubicBezTo>
                    <a:pt x="144" y="221"/>
                    <a:pt x="115" y="232"/>
                    <a:pt x="85" y="228"/>
                  </a:cubicBezTo>
                  <a:cubicBezTo>
                    <a:pt x="36" y="221"/>
                    <a:pt x="0" y="189"/>
                    <a:pt x="7" y="156"/>
                  </a:cubicBezTo>
                  <a:cubicBezTo>
                    <a:pt x="17" y="113"/>
                    <a:pt x="70" y="101"/>
                    <a:pt x="70" y="101"/>
                  </a:cubicBezTo>
                  <a:cubicBezTo>
                    <a:pt x="70" y="101"/>
                    <a:pt x="68" y="86"/>
                    <a:pt x="79" y="75"/>
                  </a:cubicBezTo>
                  <a:cubicBezTo>
                    <a:pt x="95" y="58"/>
                    <a:pt x="117" y="46"/>
                    <a:pt x="153" y="51"/>
                  </a:cubicBezTo>
                  <a:cubicBezTo>
                    <a:pt x="165" y="52"/>
                    <a:pt x="171" y="60"/>
                    <a:pt x="171" y="60"/>
                  </a:cubicBezTo>
                  <a:cubicBezTo>
                    <a:pt x="171" y="60"/>
                    <a:pt x="169" y="26"/>
                    <a:pt x="211" y="14"/>
                  </a:cubicBezTo>
                  <a:cubicBezTo>
                    <a:pt x="255" y="0"/>
                    <a:pt x="286" y="2"/>
                    <a:pt x="307" y="6"/>
                  </a:cubicBezTo>
                  <a:cubicBezTo>
                    <a:pt x="346" y="12"/>
                    <a:pt x="371" y="25"/>
                    <a:pt x="377" y="44"/>
                  </a:cubicBezTo>
                  <a:cubicBezTo>
                    <a:pt x="381" y="57"/>
                    <a:pt x="375" y="68"/>
                    <a:pt x="375" y="68"/>
                  </a:cubicBezTo>
                  <a:close/>
                </a:path>
              </a:pathLst>
            </a:custGeom>
            <a:solidFill>
              <a:srgbClr val="FFFFFF"/>
            </a:solidFill>
            <a:ln w="19050">
              <a:solidFill>
                <a:srgbClr val="666666"/>
              </a:solidFill>
              <a:round/>
              <a:headEnd/>
              <a:tailEnd/>
            </a:ln>
          </p:spPr>
          <p:txBody>
            <a:bodyPr anchor="ctr"/>
            <a:lstStyle/>
            <a:p>
              <a:pPr algn="ctr" defTabSz="1088776">
                <a:defRPr/>
              </a:pPr>
              <a:r>
                <a:rPr lang="en-US" sz="500" b="1" kern="0" dirty="0">
                  <a:solidFill>
                    <a:srgbClr val="FFFFFF"/>
                  </a:solidFill>
                  <a:latin typeface="Arial"/>
                  <a:ea typeface="Arial Unicode MS" pitchFamily="34" charset="-128"/>
                  <a:cs typeface="Arial"/>
                </a:rPr>
                <a:t>Non-SAP </a:t>
              </a:r>
              <a:br>
                <a:rPr lang="en-US" sz="500" b="1" kern="0" dirty="0">
                  <a:solidFill>
                    <a:srgbClr val="FFFFFF"/>
                  </a:solidFill>
                  <a:latin typeface="Arial"/>
                  <a:ea typeface="Arial Unicode MS" pitchFamily="34" charset="-128"/>
                  <a:cs typeface="Arial"/>
                </a:rPr>
              </a:br>
              <a:r>
                <a:rPr lang="en-US" sz="500" b="1" kern="0" dirty="0">
                  <a:solidFill>
                    <a:srgbClr val="FFFFFF"/>
                  </a:solidFill>
                  <a:latin typeface="Arial"/>
                  <a:ea typeface="Arial Unicode MS" pitchFamily="34" charset="-128"/>
                  <a:cs typeface="Arial"/>
                </a:rPr>
                <a:t>Clouds</a:t>
              </a:r>
            </a:p>
          </p:txBody>
        </p:sp>
        <p:pic>
          <p:nvPicPr>
            <p:cNvPr id="324" name="Picture 323">
              <a:extLst>
                <a:ext uri="{FF2B5EF4-FFF2-40B4-BE49-F238E27FC236}">
                  <a16:creationId xmlns:a16="http://schemas.microsoft.com/office/drawing/2014/main" id="{6B09C9D7-1B90-4F2C-B873-72FA0B305275}"/>
                </a:ext>
              </a:extLst>
            </p:cNvPr>
            <p:cNvPicPr>
              <a:picLocks noChangeAspect="1"/>
            </p:cNvPicPr>
            <p:nvPr/>
          </p:nvPicPr>
          <p:blipFill rotWithShape="1">
            <a:blip r:embed="rId3" cstate="screen">
              <a:grayscl/>
              <a:extLst>
                <a:ext uri="{28A0092B-C50C-407E-A947-70E740481C1C}">
                  <a14:useLocalDpi xmlns:a14="http://schemas.microsoft.com/office/drawing/2010/main"/>
                </a:ext>
              </a:extLst>
            </a:blip>
            <a:srcRect b="-2"/>
            <a:stretch/>
          </p:blipFill>
          <p:spPr>
            <a:xfrm>
              <a:off x="1893824" y="2837157"/>
              <a:ext cx="400583" cy="113334"/>
            </a:xfrm>
            <a:prstGeom prst="rect">
              <a:avLst/>
            </a:prstGeom>
            <a:solidFill>
              <a:srgbClr val="FFFFFF"/>
            </a:solidFill>
            <a:ln>
              <a:solidFill>
                <a:srgbClr val="FFFFFF"/>
              </a:solidFill>
            </a:ln>
          </p:spPr>
        </p:pic>
        <p:pic>
          <p:nvPicPr>
            <p:cNvPr id="325" name="Picture 324">
              <a:extLst>
                <a:ext uri="{FF2B5EF4-FFF2-40B4-BE49-F238E27FC236}">
                  <a16:creationId xmlns:a16="http://schemas.microsoft.com/office/drawing/2014/main" id="{A4ECDFB8-AEED-4090-90F7-FD7F9CDF8112}"/>
                </a:ext>
              </a:extLst>
            </p:cNvPr>
            <p:cNvPicPr>
              <a:picLocks noChangeAspect="1"/>
            </p:cNvPicPr>
            <p:nvPr/>
          </p:nvPicPr>
          <p:blipFill rotWithShape="1">
            <a:blip r:embed="rId4" cstate="screen">
              <a:grayscl/>
              <a:extLst>
                <a:ext uri="{28A0092B-C50C-407E-A947-70E740481C1C}">
                  <a14:useLocalDpi xmlns:a14="http://schemas.microsoft.com/office/drawing/2010/main"/>
                </a:ext>
              </a:extLst>
            </a:blip>
            <a:srcRect/>
            <a:stretch/>
          </p:blipFill>
          <p:spPr>
            <a:xfrm>
              <a:off x="2424865" y="2871950"/>
              <a:ext cx="557860" cy="141668"/>
            </a:xfrm>
            <a:prstGeom prst="rect">
              <a:avLst/>
            </a:prstGeom>
            <a:solidFill>
              <a:srgbClr val="FFFFFF"/>
            </a:solidFill>
            <a:ln>
              <a:solidFill>
                <a:srgbClr val="FFFFFF"/>
              </a:solidFill>
            </a:ln>
          </p:spPr>
        </p:pic>
        <p:pic>
          <p:nvPicPr>
            <p:cNvPr id="326" name="Picture 325">
              <a:extLst>
                <a:ext uri="{FF2B5EF4-FFF2-40B4-BE49-F238E27FC236}">
                  <a16:creationId xmlns:a16="http://schemas.microsoft.com/office/drawing/2014/main" id="{2B791C3D-9E51-49F1-9554-9C3B89CB5501}"/>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b="-1"/>
            <a:stretch/>
          </p:blipFill>
          <p:spPr>
            <a:xfrm>
              <a:off x="2323819" y="2420114"/>
              <a:ext cx="399833" cy="113334"/>
            </a:xfrm>
            <a:prstGeom prst="rect">
              <a:avLst/>
            </a:prstGeom>
            <a:solidFill>
              <a:srgbClr val="FFFFFF"/>
            </a:solidFill>
            <a:ln>
              <a:noFill/>
            </a:ln>
          </p:spPr>
        </p:pic>
        <p:pic>
          <p:nvPicPr>
            <p:cNvPr id="327" name="Picture 326">
              <a:extLst>
                <a:ext uri="{FF2B5EF4-FFF2-40B4-BE49-F238E27FC236}">
                  <a16:creationId xmlns:a16="http://schemas.microsoft.com/office/drawing/2014/main" id="{51B42E96-6116-48BD-8042-77D28047292F}"/>
                </a:ext>
              </a:extLst>
            </p:cNvPr>
            <p:cNvPicPr>
              <a:picLocks noChangeAspect="1"/>
            </p:cNvPicPr>
            <p:nvPr/>
          </p:nvPicPr>
          <p:blipFill rotWithShape="1">
            <a:blip r:embed="rId6" cstate="screen">
              <a:grayscl/>
              <a:extLst>
                <a:ext uri="{28A0092B-C50C-407E-A947-70E740481C1C}">
                  <a14:useLocalDpi xmlns:a14="http://schemas.microsoft.com/office/drawing/2010/main"/>
                </a:ext>
              </a:extLst>
            </a:blip>
            <a:srcRect b="-2"/>
            <a:stretch/>
          </p:blipFill>
          <p:spPr>
            <a:xfrm>
              <a:off x="1935418" y="2686420"/>
              <a:ext cx="762130" cy="113334"/>
            </a:xfrm>
            <a:prstGeom prst="rect">
              <a:avLst/>
            </a:prstGeom>
            <a:solidFill>
              <a:srgbClr val="FFFFFF"/>
            </a:solidFill>
            <a:ln>
              <a:solidFill>
                <a:srgbClr val="FFFFFF"/>
              </a:solidFill>
            </a:ln>
          </p:spPr>
        </p:pic>
        <p:pic>
          <p:nvPicPr>
            <p:cNvPr id="328" name="Picture 327" descr="concur_logo.png">
              <a:extLst>
                <a:ext uri="{FF2B5EF4-FFF2-40B4-BE49-F238E27FC236}">
                  <a16:creationId xmlns:a16="http://schemas.microsoft.com/office/drawing/2014/main" id="{983E6DA7-89C1-45E3-AAD6-BF9F37B4C395}"/>
                </a:ext>
              </a:extLst>
            </p:cNvPr>
            <p:cNvPicPr>
              <a:picLocks noChangeAspect="1"/>
            </p:cNvPicPr>
            <p:nvPr/>
          </p:nvPicPr>
          <p:blipFill>
            <a:blip r:embed="rId7" cstate="screen">
              <a:grayscl/>
              <a:extLst>
                <a:ext uri="{28A0092B-C50C-407E-A947-70E740481C1C}">
                  <a14:useLocalDpi xmlns:a14="http://schemas.microsoft.com/office/drawing/2010/main"/>
                </a:ext>
              </a:extLst>
            </a:blip>
            <a:stretch>
              <a:fillRect/>
            </a:stretch>
          </p:blipFill>
          <p:spPr>
            <a:xfrm>
              <a:off x="2099376" y="2542773"/>
              <a:ext cx="464437" cy="113717"/>
            </a:xfrm>
            <a:prstGeom prst="rect">
              <a:avLst/>
            </a:prstGeom>
            <a:solidFill>
              <a:srgbClr val="FFFFFF"/>
            </a:solidFill>
            <a:ln>
              <a:solidFill>
                <a:srgbClr val="FFFFFF"/>
              </a:solidFill>
            </a:ln>
          </p:spPr>
        </p:pic>
        <p:sp>
          <p:nvSpPr>
            <p:cNvPr id="329" name="TextBox 328">
              <a:extLst>
                <a:ext uri="{FF2B5EF4-FFF2-40B4-BE49-F238E27FC236}">
                  <a16:creationId xmlns:a16="http://schemas.microsoft.com/office/drawing/2014/main" id="{55C2297D-8BFD-4B97-92E0-252CE15901F4}"/>
                </a:ext>
              </a:extLst>
            </p:cNvPr>
            <p:cNvSpPr txBox="1"/>
            <p:nvPr/>
          </p:nvSpPr>
          <p:spPr>
            <a:xfrm>
              <a:off x="1998502" y="4307120"/>
              <a:ext cx="435224" cy="184194"/>
            </a:xfrm>
            <a:prstGeom prst="rect">
              <a:avLst/>
            </a:prstGeom>
            <a:noFill/>
          </p:spPr>
          <p:txBody>
            <a:bodyPr wrap="square" lIns="0" tIns="0" rIns="0" bIns="0" rtlCol="0">
              <a:spAutoFit/>
            </a:bodyPr>
            <a:lstStyle/>
            <a:p>
              <a:pPr algn="ctr" defTabSz="1088776" fontAlgn="base">
                <a:spcBef>
                  <a:spcPts val="600"/>
                </a:spcBef>
                <a:spcAft>
                  <a:spcPct val="0"/>
                </a:spcAft>
                <a:buClr>
                  <a:srgbClr val="F0AB00"/>
                </a:buClr>
                <a:buSzPct val="80000"/>
                <a:defRPr/>
              </a:pPr>
              <a:r>
                <a:rPr lang="en-US" sz="600" b="1" kern="0" dirty="0">
                  <a:solidFill>
                    <a:srgbClr val="CCCCCC">
                      <a:lumMod val="50000"/>
                    </a:srgbClr>
                  </a:solidFill>
                  <a:latin typeface="Arial"/>
                  <a:ea typeface="Arial Unicode MS" pitchFamily="34" charset="-128"/>
                  <a:cs typeface="Arial Unicode MS" pitchFamily="34" charset="-128"/>
                </a:rPr>
                <a:t>Business </a:t>
              </a:r>
              <a:br>
                <a:rPr lang="en-US" sz="600" b="1" kern="0" dirty="0">
                  <a:solidFill>
                    <a:srgbClr val="CCCCCC">
                      <a:lumMod val="50000"/>
                    </a:srgbClr>
                  </a:solidFill>
                  <a:latin typeface="Arial"/>
                  <a:ea typeface="Arial Unicode MS" pitchFamily="34" charset="-128"/>
                  <a:cs typeface="Arial Unicode MS" pitchFamily="34" charset="-128"/>
                </a:rPr>
              </a:br>
              <a:r>
                <a:rPr lang="en-US" sz="600" b="1" kern="0" dirty="0">
                  <a:solidFill>
                    <a:srgbClr val="CCCCCC">
                      <a:lumMod val="50000"/>
                    </a:srgbClr>
                  </a:solidFill>
                  <a:latin typeface="Arial"/>
                  <a:ea typeface="Arial Unicode MS" pitchFamily="34" charset="-128"/>
                  <a:cs typeface="Arial Unicode MS" pitchFamily="34" charset="-128"/>
                </a:rPr>
                <a:t>Suite</a:t>
              </a:r>
            </a:p>
          </p:txBody>
        </p:sp>
        <p:sp>
          <p:nvSpPr>
            <p:cNvPr id="330" name="Rectangle 329">
              <a:extLst>
                <a:ext uri="{FF2B5EF4-FFF2-40B4-BE49-F238E27FC236}">
                  <a16:creationId xmlns:a16="http://schemas.microsoft.com/office/drawing/2014/main" id="{69910292-F10F-4246-B03C-262ED5DD28DA}"/>
                </a:ext>
              </a:extLst>
            </p:cNvPr>
            <p:cNvSpPr/>
            <p:nvPr/>
          </p:nvSpPr>
          <p:spPr bwMode="gray">
            <a:xfrm>
              <a:off x="2512817" y="4599859"/>
              <a:ext cx="1562187" cy="214512"/>
            </a:xfrm>
            <a:prstGeom prst="rect">
              <a:avLst/>
            </a:prstGeom>
            <a:solidFill>
              <a:srgbClr val="80008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OnPremise2OnPremise</a:t>
              </a:r>
            </a:p>
          </p:txBody>
        </p:sp>
        <p:cxnSp>
          <p:nvCxnSpPr>
            <p:cNvPr id="331" name="Straight Arrow Connector 18">
              <a:extLst>
                <a:ext uri="{FF2B5EF4-FFF2-40B4-BE49-F238E27FC236}">
                  <a16:creationId xmlns:a16="http://schemas.microsoft.com/office/drawing/2014/main" id="{FA1418D6-693F-44F5-B091-D6567587A71B}"/>
                </a:ext>
              </a:extLst>
            </p:cNvPr>
            <p:cNvCxnSpPr>
              <a:cxnSpLocks noChangeShapeType="1"/>
            </p:cNvCxnSpPr>
            <p:nvPr/>
          </p:nvCxnSpPr>
          <p:spPr bwMode="auto">
            <a:xfrm flipH="1">
              <a:off x="3447846" y="4403498"/>
              <a:ext cx="357584" cy="0"/>
            </a:xfrm>
            <a:prstGeom prst="straightConnector1">
              <a:avLst/>
            </a:prstGeom>
            <a:noFill/>
            <a:ln w="38100" algn="ctr">
              <a:solidFill>
                <a:srgbClr val="800080"/>
              </a:solidFill>
              <a:round/>
              <a:headEnd type="triangle" w="med" len="med"/>
              <a:tailEnd type="triangle" w="med" len="med"/>
            </a:ln>
          </p:spPr>
        </p:cxnSp>
        <p:cxnSp>
          <p:nvCxnSpPr>
            <p:cNvPr id="332" name="Straight Arrow Connector 18">
              <a:extLst>
                <a:ext uri="{FF2B5EF4-FFF2-40B4-BE49-F238E27FC236}">
                  <a16:creationId xmlns:a16="http://schemas.microsoft.com/office/drawing/2014/main" id="{517F1F33-BA53-4F68-818B-FFFA6607D3E8}"/>
                </a:ext>
              </a:extLst>
            </p:cNvPr>
            <p:cNvCxnSpPr>
              <a:cxnSpLocks noChangeShapeType="1"/>
            </p:cNvCxnSpPr>
            <p:nvPr/>
          </p:nvCxnSpPr>
          <p:spPr bwMode="auto">
            <a:xfrm>
              <a:off x="1132358" y="2810396"/>
              <a:ext cx="587163" cy="0"/>
            </a:xfrm>
            <a:prstGeom prst="straightConnector1">
              <a:avLst/>
            </a:prstGeom>
            <a:noFill/>
            <a:ln w="38100" algn="ctr">
              <a:solidFill>
                <a:srgbClr val="800080"/>
              </a:solidFill>
              <a:round/>
              <a:headEnd type="triangle" w="med" len="med"/>
              <a:tailEnd type="triangle" w="med" len="med"/>
            </a:ln>
          </p:spPr>
        </p:cxnSp>
        <p:cxnSp>
          <p:nvCxnSpPr>
            <p:cNvPr id="333" name="Straight Arrow Connector 18">
              <a:extLst>
                <a:ext uri="{FF2B5EF4-FFF2-40B4-BE49-F238E27FC236}">
                  <a16:creationId xmlns:a16="http://schemas.microsoft.com/office/drawing/2014/main" id="{425BE5B7-B1A5-4054-B3B8-3BDB238A1333}"/>
                </a:ext>
              </a:extLst>
            </p:cNvPr>
            <p:cNvCxnSpPr>
              <a:cxnSpLocks noChangeShapeType="1"/>
            </p:cNvCxnSpPr>
            <p:nvPr/>
          </p:nvCxnSpPr>
          <p:spPr bwMode="auto">
            <a:xfrm>
              <a:off x="4617009" y="4402805"/>
              <a:ext cx="587163" cy="0"/>
            </a:xfrm>
            <a:prstGeom prst="straightConnector1">
              <a:avLst/>
            </a:prstGeom>
            <a:noFill/>
            <a:ln w="38100" algn="ctr">
              <a:solidFill>
                <a:srgbClr val="800080"/>
              </a:solidFill>
              <a:round/>
              <a:headEnd type="triangle" w="med" len="med"/>
              <a:tailEnd type="triangle" w="med" len="med"/>
            </a:ln>
          </p:spPr>
        </p:cxnSp>
        <p:sp>
          <p:nvSpPr>
            <p:cNvPr id="334" name="Rectangle 333">
              <a:extLst>
                <a:ext uri="{FF2B5EF4-FFF2-40B4-BE49-F238E27FC236}">
                  <a16:creationId xmlns:a16="http://schemas.microsoft.com/office/drawing/2014/main" id="{B30A6C5F-AE92-4B41-8795-4012E02DF7A5}"/>
                </a:ext>
              </a:extLst>
            </p:cNvPr>
            <p:cNvSpPr/>
            <p:nvPr/>
          </p:nvSpPr>
          <p:spPr bwMode="gray">
            <a:xfrm>
              <a:off x="4520312" y="4583974"/>
              <a:ext cx="1200902" cy="221680"/>
            </a:xfrm>
            <a:prstGeom prst="rect">
              <a:avLst/>
            </a:prstGeom>
            <a:solidFill>
              <a:srgbClr val="80008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Thing2OnPremise</a:t>
              </a:r>
            </a:p>
          </p:txBody>
        </p:sp>
        <p:sp>
          <p:nvSpPr>
            <p:cNvPr id="335" name="Rectangle 334">
              <a:extLst>
                <a:ext uri="{FF2B5EF4-FFF2-40B4-BE49-F238E27FC236}">
                  <a16:creationId xmlns:a16="http://schemas.microsoft.com/office/drawing/2014/main" id="{B9E2F369-36AB-41FF-BEA7-00C9294BCED5}"/>
                </a:ext>
              </a:extLst>
            </p:cNvPr>
            <p:cNvSpPr/>
            <p:nvPr/>
          </p:nvSpPr>
          <p:spPr bwMode="gray">
            <a:xfrm>
              <a:off x="4499249" y="2462453"/>
              <a:ext cx="1219161" cy="221680"/>
            </a:xfrm>
            <a:prstGeom prst="rect">
              <a:avLst/>
            </a:prstGeom>
            <a:solidFill>
              <a:srgbClr val="80008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Thing2Cloud</a:t>
              </a:r>
            </a:p>
          </p:txBody>
        </p:sp>
        <p:cxnSp>
          <p:nvCxnSpPr>
            <p:cNvPr id="336" name="Straight Arrow Connector 18">
              <a:extLst>
                <a:ext uri="{FF2B5EF4-FFF2-40B4-BE49-F238E27FC236}">
                  <a16:creationId xmlns:a16="http://schemas.microsoft.com/office/drawing/2014/main" id="{F9523160-862F-4776-99BE-2AF5F9D89E42}"/>
                </a:ext>
              </a:extLst>
            </p:cNvPr>
            <p:cNvCxnSpPr>
              <a:cxnSpLocks noChangeShapeType="1"/>
            </p:cNvCxnSpPr>
            <p:nvPr/>
          </p:nvCxnSpPr>
          <p:spPr bwMode="auto">
            <a:xfrm>
              <a:off x="4594620" y="2810396"/>
              <a:ext cx="587163" cy="0"/>
            </a:xfrm>
            <a:prstGeom prst="straightConnector1">
              <a:avLst/>
            </a:prstGeom>
            <a:noFill/>
            <a:ln w="38100" algn="ctr">
              <a:solidFill>
                <a:srgbClr val="800080"/>
              </a:solidFill>
              <a:round/>
              <a:headEnd type="triangle" w="med" len="med"/>
              <a:tailEnd type="triangle" w="med" len="med"/>
            </a:ln>
          </p:spPr>
        </p:cxnSp>
        <p:sp>
          <p:nvSpPr>
            <p:cNvPr id="337" name="Rectangle 336">
              <a:extLst>
                <a:ext uri="{FF2B5EF4-FFF2-40B4-BE49-F238E27FC236}">
                  <a16:creationId xmlns:a16="http://schemas.microsoft.com/office/drawing/2014/main" id="{6055C8B1-0E32-47C6-A835-E82FE055266D}"/>
                </a:ext>
              </a:extLst>
            </p:cNvPr>
            <p:cNvSpPr/>
            <p:nvPr/>
          </p:nvSpPr>
          <p:spPr bwMode="gray">
            <a:xfrm>
              <a:off x="3398888" y="2108488"/>
              <a:ext cx="691918" cy="911143"/>
            </a:xfrm>
            <a:prstGeom prst="rect">
              <a:avLst/>
            </a:prstGeom>
            <a:solidFill>
              <a:srgbClr val="FFFFFF">
                <a:lumMod val="95000"/>
              </a:srgbClr>
            </a:solidFill>
            <a:ln w="19050" algn="ctr">
              <a:noFill/>
              <a:prstDash val="dash"/>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defRPr/>
              </a:pPr>
              <a:endParaRPr lang="en-US" sz="900" b="1" kern="0" dirty="0">
                <a:solidFill>
                  <a:srgbClr val="000000"/>
                </a:solidFill>
                <a:latin typeface="Arial"/>
                <a:ea typeface="Arial Unicode MS" pitchFamily="34" charset="-128"/>
                <a:cs typeface="Arial"/>
              </a:endParaRPr>
            </a:p>
          </p:txBody>
        </p:sp>
        <p:sp>
          <p:nvSpPr>
            <p:cNvPr id="338" name="Freeform 70">
              <a:extLst>
                <a:ext uri="{FF2B5EF4-FFF2-40B4-BE49-F238E27FC236}">
                  <a16:creationId xmlns:a16="http://schemas.microsoft.com/office/drawing/2014/main" id="{256601C1-313E-4B39-A99E-7CC1EF40A182}"/>
                </a:ext>
              </a:extLst>
            </p:cNvPr>
            <p:cNvSpPr>
              <a:spLocks/>
            </p:cNvSpPr>
            <p:nvPr/>
          </p:nvSpPr>
          <p:spPr bwMode="gray">
            <a:xfrm>
              <a:off x="3477395" y="2254574"/>
              <a:ext cx="998961" cy="720495"/>
            </a:xfrm>
            <a:custGeom>
              <a:avLst/>
              <a:gdLst>
                <a:gd name="T0" fmla="*/ 2147483647 w 522"/>
                <a:gd name="T1" fmla="*/ 2147483647 h 234"/>
                <a:gd name="T2" fmla="*/ 2147483647 w 522"/>
                <a:gd name="T3" fmla="*/ 2147483647 h 234"/>
                <a:gd name="T4" fmla="*/ 2147483647 w 522"/>
                <a:gd name="T5" fmla="*/ 2147483647 h 234"/>
                <a:gd name="T6" fmla="*/ 2147483647 w 522"/>
                <a:gd name="T7" fmla="*/ 2147483647 h 234"/>
                <a:gd name="T8" fmla="*/ 2147483647 w 522"/>
                <a:gd name="T9" fmla="*/ 2147483647 h 234"/>
                <a:gd name="T10" fmla="*/ 2147483647 w 522"/>
                <a:gd name="T11" fmla="*/ 2147483647 h 234"/>
                <a:gd name="T12" fmla="*/ 2147483647 w 522"/>
                <a:gd name="T13" fmla="*/ 2147483647 h 234"/>
                <a:gd name="T14" fmla="*/ 2147483647 w 522"/>
                <a:gd name="T15" fmla="*/ 2147483647 h 234"/>
                <a:gd name="T16" fmla="*/ 2147483647 w 522"/>
                <a:gd name="T17" fmla="*/ 2147483647 h 234"/>
                <a:gd name="T18" fmla="*/ 2147483647 w 522"/>
                <a:gd name="T19" fmla="*/ 2147483647 h 234"/>
                <a:gd name="T20" fmla="*/ 2147483647 w 522"/>
                <a:gd name="T21" fmla="*/ 2147483647 h 234"/>
                <a:gd name="T22" fmla="*/ 2147483647 w 522"/>
                <a:gd name="T23" fmla="*/ 2147483647 h 234"/>
                <a:gd name="T24" fmla="*/ 2147483647 w 522"/>
                <a:gd name="T25" fmla="*/ 2147483647 h 234"/>
                <a:gd name="T26" fmla="*/ 2147483647 w 522"/>
                <a:gd name="T27" fmla="*/ 2147483647 h 234"/>
                <a:gd name="T28" fmla="*/ 2147483647 w 522"/>
                <a:gd name="T29" fmla="*/ 2147483647 h 234"/>
                <a:gd name="T30" fmla="*/ 2147483647 w 522"/>
                <a:gd name="T31" fmla="*/ 2147483647 h 234"/>
                <a:gd name="T32" fmla="*/ 2147483647 w 522"/>
                <a:gd name="T33" fmla="*/ 2147483647 h 234"/>
                <a:gd name="T34" fmla="*/ 2147483647 w 522"/>
                <a:gd name="T35" fmla="*/ 2147483647 h 234"/>
                <a:gd name="T36" fmla="*/ 2147483647 w 522"/>
                <a:gd name="T37" fmla="*/ 2147483647 h 234"/>
                <a:gd name="T38" fmla="*/ 2147483647 w 522"/>
                <a:gd name="T39" fmla="*/ 2147483647 h 234"/>
                <a:gd name="T40" fmla="*/ 2147483647 w 522"/>
                <a:gd name="T41" fmla="*/ 2147483647 h 234"/>
                <a:gd name="T42" fmla="*/ 2147483647 w 522"/>
                <a:gd name="T43" fmla="*/ 2147483647 h 234"/>
                <a:gd name="T44" fmla="*/ 2147483647 w 522"/>
                <a:gd name="T45" fmla="*/ 2147483647 h 23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22"/>
                <a:gd name="T70" fmla="*/ 0 h 234"/>
                <a:gd name="T71" fmla="*/ 522 w 522"/>
                <a:gd name="T72" fmla="*/ 234 h 23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22" h="234">
                  <a:moveTo>
                    <a:pt x="375" y="68"/>
                  </a:moveTo>
                  <a:cubicBezTo>
                    <a:pt x="375" y="68"/>
                    <a:pt x="417" y="56"/>
                    <a:pt x="451" y="69"/>
                  </a:cubicBezTo>
                  <a:cubicBezTo>
                    <a:pt x="485" y="83"/>
                    <a:pt x="472" y="116"/>
                    <a:pt x="472" y="116"/>
                  </a:cubicBezTo>
                  <a:cubicBezTo>
                    <a:pt x="472" y="116"/>
                    <a:pt x="522" y="120"/>
                    <a:pt x="508" y="159"/>
                  </a:cubicBezTo>
                  <a:cubicBezTo>
                    <a:pt x="493" y="198"/>
                    <a:pt x="440" y="207"/>
                    <a:pt x="440" y="207"/>
                  </a:cubicBezTo>
                  <a:cubicBezTo>
                    <a:pt x="440" y="207"/>
                    <a:pt x="429" y="220"/>
                    <a:pt x="406" y="226"/>
                  </a:cubicBezTo>
                  <a:cubicBezTo>
                    <a:pt x="388" y="231"/>
                    <a:pt x="370" y="233"/>
                    <a:pt x="356" y="228"/>
                  </a:cubicBezTo>
                  <a:cubicBezTo>
                    <a:pt x="345" y="225"/>
                    <a:pt x="328" y="216"/>
                    <a:pt x="328" y="216"/>
                  </a:cubicBezTo>
                  <a:cubicBezTo>
                    <a:pt x="328" y="216"/>
                    <a:pt x="308" y="220"/>
                    <a:pt x="294" y="217"/>
                  </a:cubicBezTo>
                  <a:cubicBezTo>
                    <a:pt x="281" y="214"/>
                    <a:pt x="271" y="209"/>
                    <a:pt x="271" y="209"/>
                  </a:cubicBezTo>
                  <a:cubicBezTo>
                    <a:pt x="271" y="209"/>
                    <a:pt x="259" y="222"/>
                    <a:pt x="237" y="226"/>
                  </a:cubicBezTo>
                  <a:cubicBezTo>
                    <a:pt x="219" y="230"/>
                    <a:pt x="198" y="234"/>
                    <a:pt x="179" y="231"/>
                  </a:cubicBezTo>
                  <a:cubicBezTo>
                    <a:pt x="161" y="228"/>
                    <a:pt x="144" y="221"/>
                    <a:pt x="144" y="221"/>
                  </a:cubicBezTo>
                  <a:cubicBezTo>
                    <a:pt x="144" y="221"/>
                    <a:pt x="115" y="232"/>
                    <a:pt x="85" y="228"/>
                  </a:cubicBezTo>
                  <a:cubicBezTo>
                    <a:pt x="36" y="221"/>
                    <a:pt x="0" y="189"/>
                    <a:pt x="7" y="156"/>
                  </a:cubicBezTo>
                  <a:cubicBezTo>
                    <a:pt x="17" y="113"/>
                    <a:pt x="70" y="101"/>
                    <a:pt x="70" y="101"/>
                  </a:cubicBezTo>
                  <a:cubicBezTo>
                    <a:pt x="70" y="101"/>
                    <a:pt x="68" y="86"/>
                    <a:pt x="79" y="75"/>
                  </a:cubicBezTo>
                  <a:cubicBezTo>
                    <a:pt x="95" y="58"/>
                    <a:pt x="117" y="46"/>
                    <a:pt x="153" y="51"/>
                  </a:cubicBezTo>
                  <a:cubicBezTo>
                    <a:pt x="165" y="52"/>
                    <a:pt x="171" y="60"/>
                    <a:pt x="171" y="60"/>
                  </a:cubicBezTo>
                  <a:cubicBezTo>
                    <a:pt x="171" y="60"/>
                    <a:pt x="169" y="26"/>
                    <a:pt x="211" y="14"/>
                  </a:cubicBezTo>
                  <a:cubicBezTo>
                    <a:pt x="255" y="0"/>
                    <a:pt x="286" y="2"/>
                    <a:pt x="307" y="6"/>
                  </a:cubicBezTo>
                  <a:cubicBezTo>
                    <a:pt x="346" y="12"/>
                    <a:pt x="371" y="25"/>
                    <a:pt x="377" y="44"/>
                  </a:cubicBezTo>
                  <a:cubicBezTo>
                    <a:pt x="381" y="57"/>
                    <a:pt x="375" y="68"/>
                    <a:pt x="375" y="68"/>
                  </a:cubicBezTo>
                  <a:close/>
                </a:path>
              </a:pathLst>
            </a:custGeom>
            <a:solidFill>
              <a:srgbClr val="FFFFFF"/>
            </a:solidFill>
            <a:ln w="19050">
              <a:solidFill>
                <a:srgbClr val="666666"/>
              </a:solidFill>
              <a:round/>
              <a:headEnd/>
              <a:tailEnd/>
            </a:ln>
          </p:spPr>
          <p:txBody>
            <a:bodyPr anchor="ctr"/>
            <a:lstStyle/>
            <a:p>
              <a:pPr algn="ctr" defTabSz="1088776">
                <a:defRPr/>
              </a:pPr>
              <a:br>
                <a:rPr lang="en-US" sz="500" b="1" kern="0" dirty="0">
                  <a:solidFill>
                    <a:srgbClr val="000000"/>
                  </a:solidFill>
                  <a:latin typeface="Arial"/>
                  <a:ea typeface="Arial Unicode MS" pitchFamily="34" charset="-128"/>
                  <a:cs typeface="Arial"/>
                </a:rPr>
              </a:br>
              <a:r>
                <a:rPr lang="en-US" sz="600" kern="0" dirty="0">
                  <a:solidFill>
                    <a:srgbClr val="CCCCCC">
                      <a:lumMod val="50000"/>
                    </a:srgbClr>
                  </a:solidFill>
                  <a:latin typeface="Arial"/>
                  <a:ea typeface="Arial Unicode MS" pitchFamily="34" charset="-128"/>
                  <a:cs typeface="Arial"/>
                </a:rPr>
                <a:t>Non SAP </a:t>
              </a:r>
              <a:br>
                <a:rPr lang="en-US" sz="600" kern="0" dirty="0">
                  <a:solidFill>
                    <a:srgbClr val="CCCCCC">
                      <a:lumMod val="50000"/>
                    </a:srgbClr>
                  </a:solidFill>
                  <a:latin typeface="Arial"/>
                  <a:ea typeface="Arial Unicode MS" pitchFamily="34" charset="-128"/>
                  <a:cs typeface="Arial"/>
                </a:rPr>
              </a:br>
              <a:r>
                <a:rPr lang="en-US" sz="600" kern="0" dirty="0">
                  <a:solidFill>
                    <a:srgbClr val="CCCCCC">
                      <a:lumMod val="50000"/>
                    </a:srgbClr>
                  </a:solidFill>
                  <a:latin typeface="Arial"/>
                  <a:ea typeface="Arial Unicode MS" pitchFamily="34" charset="-128"/>
                  <a:cs typeface="Arial"/>
                </a:rPr>
                <a:t>Cloud Apps</a:t>
              </a:r>
            </a:p>
          </p:txBody>
        </p:sp>
        <p:sp>
          <p:nvSpPr>
            <p:cNvPr id="339" name="Rectangle 338">
              <a:extLst>
                <a:ext uri="{FF2B5EF4-FFF2-40B4-BE49-F238E27FC236}">
                  <a16:creationId xmlns:a16="http://schemas.microsoft.com/office/drawing/2014/main" id="{6634AE2C-17C8-420F-9B33-1A91CD705020}"/>
                </a:ext>
              </a:extLst>
            </p:cNvPr>
            <p:cNvSpPr/>
            <p:nvPr/>
          </p:nvSpPr>
          <p:spPr bwMode="gray">
            <a:xfrm>
              <a:off x="2744893" y="2473650"/>
              <a:ext cx="915352" cy="189453"/>
            </a:xfrm>
            <a:prstGeom prst="rect">
              <a:avLst/>
            </a:prstGeom>
            <a:solidFill>
              <a:srgbClr val="FFFFFF">
                <a:lumMod val="50000"/>
              </a:srgbClr>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Cloud2Cloud</a:t>
              </a:r>
            </a:p>
          </p:txBody>
        </p:sp>
        <p:sp>
          <p:nvSpPr>
            <p:cNvPr id="340" name="TextBox 45">
              <a:extLst>
                <a:ext uri="{FF2B5EF4-FFF2-40B4-BE49-F238E27FC236}">
                  <a16:creationId xmlns:a16="http://schemas.microsoft.com/office/drawing/2014/main" id="{8C2C1C53-0F55-4E1C-B64C-7093B4920974}"/>
                </a:ext>
              </a:extLst>
            </p:cNvPr>
            <p:cNvSpPr txBox="1">
              <a:spLocks noChangeArrowheads="1"/>
            </p:cNvSpPr>
            <p:nvPr/>
          </p:nvSpPr>
          <p:spPr bwMode="auto">
            <a:xfrm>
              <a:off x="489636" y="2114177"/>
              <a:ext cx="653682" cy="288147"/>
            </a:xfrm>
            <a:prstGeom prst="rect">
              <a:avLst/>
            </a:prstGeom>
            <a:noFill/>
            <a:ln w="9525">
              <a:noFill/>
              <a:miter lim="800000"/>
              <a:headEnd/>
              <a:tailEnd/>
            </a:ln>
          </p:spPr>
          <p:txBody>
            <a:bodyPr wrap="square" lIns="36000" tIns="36000" rIns="36000" bIns="36000">
              <a:spAutoFit/>
            </a:bodyPr>
            <a:lstStyle/>
            <a:p>
              <a:pPr algn="ctr" defTabSz="1088776">
                <a:buClr>
                  <a:srgbClr val="F0AB00"/>
                </a:buClr>
                <a:buSzPct val="80000"/>
                <a:buFont typeface="Wingdings" pitchFamily="2" charset="2"/>
                <a:buNone/>
                <a:defRPr/>
              </a:pPr>
              <a:r>
                <a:rPr lang="en-US" sz="700" kern="0" dirty="0">
                  <a:solidFill>
                    <a:srgbClr val="000000"/>
                  </a:solidFill>
                  <a:latin typeface="Arial"/>
                  <a:cs typeface="Arial"/>
                </a:rPr>
                <a:t>User-Centric Applications</a:t>
              </a:r>
            </a:p>
          </p:txBody>
        </p:sp>
        <p:cxnSp>
          <p:nvCxnSpPr>
            <p:cNvPr id="341" name="Straight Arrow Connector 18">
              <a:extLst>
                <a:ext uri="{FF2B5EF4-FFF2-40B4-BE49-F238E27FC236}">
                  <a16:creationId xmlns:a16="http://schemas.microsoft.com/office/drawing/2014/main" id="{99FB76F8-A78E-4511-AFC5-40325A5C4344}"/>
                </a:ext>
              </a:extLst>
            </p:cNvPr>
            <p:cNvCxnSpPr>
              <a:cxnSpLocks noChangeShapeType="1"/>
              <a:stCxn id="305" idx="1"/>
            </p:cNvCxnSpPr>
            <p:nvPr/>
          </p:nvCxnSpPr>
          <p:spPr bwMode="auto">
            <a:xfrm rot="10800000">
              <a:off x="2925135" y="3051267"/>
              <a:ext cx="620760" cy="177410"/>
            </a:xfrm>
            <a:prstGeom prst="bentConnector3">
              <a:avLst>
                <a:gd name="adj1" fmla="val 50000"/>
              </a:avLst>
            </a:prstGeom>
            <a:noFill/>
            <a:ln w="38100" algn="ctr">
              <a:solidFill>
                <a:srgbClr val="FFFFFF">
                  <a:lumMod val="50000"/>
                </a:srgbClr>
              </a:solidFill>
              <a:round/>
              <a:headEnd type="triangle" w="med" len="med"/>
              <a:tailEnd type="triangle" w="med" len="med"/>
            </a:ln>
          </p:spPr>
        </p:cxnSp>
        <p:cxnSp>
          <p:nvCxnSpPr>
            <p:cNvPr id="342" name="Straight Arrow Connector 18">
              <a:extLst>
                <a:ext uri="{FF2B5EF4-FFF2-40B4-BE49-F238E27FC236}">
                  <a16:creationId xmlns:a16="http://schemas.microsoft.com/office/drawing/2014/main" id="{A58D4CDC-D6EF-4EA1-810A-535883F28AF3}"/>
                </a:ext>
              </a:extLst>
            </p:cNvPr>
            <p:cNvCxnSpPr>
              <a:cxnSpLocks noChangeShapeType="1"/>
            </p:cNvCxnSpPr>
            <p:nvPr/>
          </p:nvCxnSpPr>
          <p:spPr bwMode="auto">
            <a:xfrm>
              <a:off x="4207579" y="3396396"/>
              <a:ext cx="0" cy="498990"/>
            </a:xfrm>
            <a:prstGeom prst="straightConnector1">
              <a:avLst/>
            </a:prstGeom>
            <a:noFill/>
            <a:ln w="38100" algn="ctr">
              <a:solidFill>
                <a:srgbClr val="FFFFFF">
                  <a:lumMod val="50000"/>
                </a:srgbClr>
              </a:solidFill>
              <a:round/>
              <a:headEnd type="triangle" w="med" len="med"/>
              <a:tailEnd type="triangle" w="med" len="med"/>
            </a:ln>
          </p:spPr>
        </p:cxnSp>
        <p:sp>
          <p:nvSpPr>
            <p:cNvPr id="343" name="Rectangle 342">
              <a:extLst>
                <a:ext uri="{FF2B5EF4-FFF2-40B4-BE49-F238E27FC236}">
                  <a16:creationId xmlns:a16="http://schemas.microsoft.com/office/drawing/2014/main" id="{01CCEB6D-F2DF-46C6-8664-9EBE88F207DC}"/>
                </a:ext>
              </a:extLst>
            </p:cNvPr>
            <p:cNvSpPr/>
            <p:nvPr/>
          </p:nvSpPr>
          <p:spPr>
            <a:xfrm>
              <a:off x="1930338"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lIns="36000" rIns="36000"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Business Suite</a:t>
              </a:r>
            </a:p>
          </p:txBody>
        </p:sp>
        <p:sp>
          <p:nvSpPr>
            <p:cNvPr id="344" name="Rectangle 343">
              <a:extLst>
                <a:ext uri="{FF2B5EF4-FFF2-40B4-BE49-F238E27FC236}">
                  <a16:creationId xmlns:a16="http://schemas.microsoft.com/office/drawing/2014/main" id="{8390E846-63A5-4C09-A750-53181422A66D}"/>
                </a:ext>
              </a:extLst>
            </p:cNvPr>
            <p:cNvSpPr/>
            <p:nvPr/>
          </p:nvSpPr>
          <p:spPr>
            <a:xfrm>
              <a:off x="2812878"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endParaRPr>
            </a:p>
          </p:txBody>
        </p:sp>
        <p:sp>
          <p:nvSpPr>
            <p:cNvPr id="345" name="Rectangle 344">
              <a:extLst>
                <a:ext uri="{FF2B5EF4-FFF2-40B4-BE49-F238E27FC236}">
                  <a16:creationId xmlns:a16="http://schemas.microsoft.com/office/drawing/2014/main" id="{5667E7F1-1EDD-426D-A988-E7AA88F19C46}"/>
                </a:ext>
              </a:extLst>
            </p:cNvPr>
            <p:cNvSpPr/>
            <p:nvPr/>
          </p:nvSpPr>
          <p:spPr>
            <a:xfrm>
              <a:off x="3849345" y="4223211"/>
              <a:ext cx="526998" cy="333965"/>
            </a:xfrm>
            <a:prstGeom prst="rect">
              <a:avLst/>
            </a:prstGeom>
            <a:solidFill>
              <a:srgbClr val="FFFFFF"/>
            </a:solidFill>
            <a:ln w="19050" cap="flat" cmpd="sng" algn="ctr">
              <a:solidFill>
                <a:srgbClr val="000000">
                  <a:lumMod val="65000"/>
                  <a:lumOff val="35000"/>
                </a:srgbClr>
              </a:solidFill>
              <a:prstDash val="solid"/>
            </a:ln>
            <a:effectLst/>
          </p:spPr>
          <p:txBody>
            <a:bodyPr rtlCol="0" anchor="ctr"/>
            <a:lstStyle/>
            <a:p>
              <a:pPr marL="0" marR="0" lvl="0" indent="0" algn="ctr" defTabSz="1088776"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Non</a:t>
              </a:r>
              <a:b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br>
              <a:r>
                <a:rPr kumimoji="0" lang="en-US" sz="700" b="0" i="0" u="none" strike="noStrike" kern="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SAP</a:t>
              </a:r>
            </a:p>
          </p:txBody>
        </p:sp>
        <p:sp>
          <p:nvSpPr>
            <p:cNvPr id="346" name="Oval 345">
              <a:extLst>
                <a:ext uri="{FF2B5EF4-FFF2-40B4-BE49-F238E27FC236}">
                  <a16:creationId xmlns:a16="http://schemas.microsoft.com/office/drawing/2014/main" id="{3870709D-263F-4537-B3DE-A187E6D46B3B}"/>
                </a:ext>
              </a:extLst>
            </p:cNvPr>
            <p:cNvSpPr/>
            <p:nvPr/>
          </p:nvSpPr>
          <p:spPr bwMode="gray">
            <a:xfrm rot="16200000">
              <a:off x="654790" y="4144037"/>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347" name="Oval 346">
              <a:extLst>
                <a:ext uri="{FF2B5EF4-FFF2-40B4-BE49-F238E27FC236}">
                  <a16:creationId xmlns:a16="http://schemas.microsoft.com/office/drawing/2014/main" id="{3F1901B0-D4BC-4DB9-9E6D-408D69193720}"/>
                </a:ext>
              </a:extLst>
            </p:cNvPr>
            <p:cNvSpPr/>
            <p:nvPr/>
          </p:nvSpPr>
          <p:spPr bwMode="gray">
            <a:xfrm rot="16200000">
              <a:off x="5344039" y="3644253"/>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348" name="Oval 347">
              <a:extLst>
                <a:ext uri="{FF2B5EF4-FFF2-40B4-BE49-F238E27FC236}">
                  <a16:creationId xmlns:a16="http://schemas.microsoft.com/office/drawing/2014/main" id="{883A4469-2A3C-41E6-BC3D-E53C961A003F}"/>
                </a:ext>
              </a:extLst>
            </p:cNvPr>
            <p:cNvSpPr/>
            <p:nvPr/>
          </p:nvSpPr>
          <p:spPr bwMode="gray">
            <a:xfrm rot="16200000">
              <a:off x="5344039" y="3197900"/>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349" name="Oval 348">
              <a:extLst>
                <a:ext uri="{FF2B5EF4-FFF2-40B4-BE49-F238E27FC236}">
                  <a16:creationId xmlns:a16="http://schemas.microsoft.com/office/drawing/2014/main" id="{CC1F874E-3B90-4739-9A60-3DEF025C5DAA}"/>
                </a:ext>
              </a:extLst>
            </p:cNvPr>
            <p:cNvSpPr/>
            <p:nvPr/>
          </p:nvSpPr>
          <p:spPr bwMode="gray">
            <a:xfrm rot="16200000">
              <a:off x="5344039" y="2751546"/>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350" name="Oval 349">
              <a:extLst>
                <a:ext uri="{FF2B5EF4-FFF2-40B4-BE49-F238E27FC236}">
                  <a16:creationId xmlns:a16="http://schemas.microsoft.com/office/drawing/2014/main" id="{71585145-24D9-4AF5-B61F-196C43597B49}"/>
                </a:ext>
              </a:extLst>
            </p:cNvPr>
            <p:cNvSpPr/>
            <p:nvPr/>
          </p:nvSpPr>
          <p:spPr bwMode="gray">
            <a:xfrm rot="16200000">
              <a:off x="5344039" y="4090608"/>
              <a:ext cx="334849" cy="334849"/>
            </a:xfrm>
            <a:prstGeom prst="ellipse">
              <a:avLst/>
            </a:prstGeom>
            <a:noFill/>
            <a:ln w="38100" cmpd="sng" algn="ctr">
              <a:solidFill>
                <a:srgbClr val="FFFFFF">
                  <a:lumMod val="50000"/>
                </a:srgbClr>
              </a:solid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en-US" sz="1000" b="0"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endParaRPr>
            </a:p>
          </p:txBody>
        </p:sp>
        <p:sp>
          <p:nvSpPr>
            <p:cNvPr id="351" name="TextBox 350">
              <a:extLst>
                <a:ext uri="{FF2B5EF4-FFF2-40B4-BE49-F238E27FC236}">
                  <a16:creationId xmlns:a16="http://schemas.microsoft.com/office/drawing/2014/main" id="{C996593D-9B39-431A-9E17-391479352869}"/>
                </a:ext>
              </a:extLst>
            </p:cNvPr>
            <p:cNvSpPr txBox="1"/>
            <p:nvPr/>
          </p:nvSpPr>
          <p:spPr>
            <a:xfrm>
              <a:off x="2658527" y="2565585"/>
              <a:ext cx="509440" cy="276291"/>
            </a:xfrm>
            <a:prstGeom prst="rect">
              <a:avLst/>
            </a:prstGeom>
            <a:noFill/>
          </p:spPr>
          <p:txBody>
            <a:bodyPr wrap="square" rtlCol="0">
              <a:spAutoFit/>
            </a:bodyPr>
            <a:lstStyle/>
            <a:p>
              <a:pPr defTabSz="1088776"/>
              <a:r>
                <a:rPr lang="en-US" sz="1200" dirty="0">
                  <a:solidFill>
                    <a:srgbClr val="000000"/>
                  </a:solidFill>
                  <a:latin typeface="Arial" panose="020B0604020202020204" pitchFamily="34" charset="0"/>
                  <a:cs typeface="Arial" panose="020B0604020202020204" pitchFamily="34" charset="0"/>
                </a:rPr>
                <a:t>…</a:t>
              </a:r>
            </a:p>
          </p:txBody>
        </p:sp>
        <p:sp>
          <p:nvSpPr>
            <p:cNvPr id="352" name="TextBox 351">
              <a:extLst>
                <a:ext uri="{FF2B5EF4-FFF2-40B4-BE49-F238E27FC236}">
                  <a16:creationId xmlns:a16="http://schemas.microsoft.com/office/drawing/2014/main" id="{22E0E291-28EB-417D-B576-E45A37BA5754}"/>
                </a:ext>
              </a:extLst>
            </p:cNvPr>
            <p:cNvSpPr txBox="1"/>
            <p:nvPr/>
          </p:nvSpPr>
          <p:spPr>
            <a:xfrm>
              <a:off x="2225278" y="2747039"/>
              <a:ext cx="655254" cy="199544"/>
            </a:xfrm>
            <a:prstGeom prst="rect">
              <a:avLst/>
            </a:prstGeom>
            <a:noFill/>
          </p:spPr>
          <p:txBody>
            <a:bodyPr wrap="square" rtlCol="0">
              <a:spAutoFit/>
            </a:bodyPr>
            <a:lstStyle/>
            <a:p>
              <a:pPr defTabSz="1088776"/>
              <a:r>
                <a:rPr lang="en-US" sz="700" dirty="0">
                  <a:solidFill>
                    <a:srgbClr val="000000">
                      <a:lumMod val="65000"/>
                      <a:lumOff val="35000"/>
                    </a:srgbClr>
                  </a:solidFill>
                  <a:latin typeface="Arial" panose="020B0604020202020204" pitchFamily="34" charset="0"/>
                  <a:cs typeface="Arial" panose="020B0604020202020204" pitchFamily="34" charset="0"/>
                </a:rPr>
                <a:t>C/4 HANA</a:t>
              </a:r>
            </a:p>
          </p:txBody>
        </p:sp>
        <p:pic>
          <p:nvPicPr>
            <p:cNvPr id="353" name="Picture 352">
              <a:extLst>
                <a:ext uri="{FF2B5EF4-FFF2-40B4-BE49-F238E27FC236}">
                  <a16:creationId xmlns:a16="http://schemas.microsoft.com/office/drawing/2014/main" id="{84EE5FD3-1DB3-409C-BDD4-1619B3B070B7}"/>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2853628" y="4350900"/>
              <a:ext cx="441765" cy="81004"/>
            </a:xfrm>
            <a:prstGeom prst="rect">
              <a:avLst/>
            </a:prstGeom>
            <a:solidFill>
              <a:srgbClr val="FFFFFF"/>
            </a:solidFill>
            <a:ln>
              <a:solidFill>
                <a:srgbClr val="FFFFFF"/>
              </a:solidFill>
            </a:ln>
          </p:spPr>
        </p:pic>
        <p:pic>
          <p:nvPicPr>
            <p:cNvPr id="354" name="Picture 353">
              <a:extLst>
                <a:ext uri="{FF2B5EF4-FFF2-40B4-BE49-F238E27FC236}">
                  <a16:creationId xmlns:a16="http://schemas.microsoft.com/office/drawing/2014/main" id="{22DE483B-F1A6-439B-978A-03B29F7633A2}"/>
                </a:ext>
              </a:extLst>
            </p:cNvPr>
            <p:cNvPicPr>
              <a:picLocks noChangeAspect="1"/>
            </p:cNvPicPr>
            <p:nvPr/>
          </p:nvPicPr>
          <p:blipFill>
            <a:blip r:embed="rId8" cstate="screen">
              <a:grayscl/>
              <a:extLst>
                <a:ext uri="{28A0092B-C50C-407E-A947-70E740481C1C}">
                  <a14:useLocalDpi xmlns:a14="http://schemas.microsoft.com/office/drawing/2010/main"/>
                </a:ext>
              </a:extLst>
            </a:blip>
            <a:stretch>
              <a:fillRect/>
            </a:stretch>
          </p:blipFill>
          <p:spPr>
            <a:xfrm>
              <a:off x="1962709" y="3010787"/>
              <a:ext cx="441765" cy="81004"/>
            </a:xfrm>
            <a:prstGeom prst="rect">
              <a:avLst/>
            </a:prstGeom>
            <a:solidFill>
              <a:srgbClr val="FFFFFF"/>
            </a:solidFill>
            <a:ln>
              <a:solidFill>
                <a:srgbClr val="FFFFFF"/>
              </a:solidFill>
            </a:ln>
          </p:spPr>
        </p:pic>
        <p:pic>
          <p:nvPicPr>
            <p:cNvPr id="355" name="Picture 354" descr="SAP_grad_R_pref.png">
              <a:extLst>
                <a:ext uri="{FF2B5EF4-FFF2-40B4-BE49-F238E27FC236}">
                  <a16:creationId xmlns:a16="http://schemas.microsoft.com/office/drawing/2014/main" id="{EB34D31C-8D07-4E02-88DF-0CFF18844A2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08366" y="3941916"/>
              <a:ext cx="444929" cy="239248"/>
            </a:xfrm>
            <a:prstGeom prst="rect">
              <a:avLst/>
            </a:prstGeom>
            <a:noFill/>
            <a:ln>
              <a:noFill/>
            </a:ln>
          </p:spPr>
        </p:pic>
        <p:pic>
          <p:nvPicPr>
            <p:cNvPr id="356" name="Picture 355" descr="SAP_grad_R_pref.png">
              <a:extLst>
                <a:ext uri="{FF2B5EF4-FFF2-40B4-BE49-F238E27FC236}">
                  <a16:creationId xmlns:a16="http://schemas.microsoft.com/office/drawing/2014/main" id="{F7705DE3-8C7B-4162-B2B6-10430EF467A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92164" y="2170050"/>
              <a:ext cx="444929" cy="239248"/>
            </a:xfrm>
            <a:prstGeom prst="rect">
              <a:avLst/>
            </a:prstGeom>
            <a:noFill/>
            <a:ln>
              <a:noFill/>
            </a:ln>
          </p:spPr>
        </p:pic>
        <p:sp>
          <p:nvSpPr>
            <p:cNvPr id="357" name="Rectangle 356">
              <a:extLst>
                <a:ext uri="{FF2B5EF4-FFF2-40B4-BE49-F238E27FC236}">
                  <a16:creationId xmlns:a16="http://schemas.microsoft.com/office/drawing/2014/main" id="{ADBEEDED-AE95-4132-A5CF-D61DD222C976}"/>
                </a:ext>
              </a:extLst>
            </p:cNvPr>
            <p:cNvSpPr/>
            <p:nvPr/>
          </p:nvSpPr>
          <p:spPr bwMode="gray">
            <a:xfrm>
              <a:off x="2672338"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User Integration</a:t>
              </a:r>
            </a:p>
          </p:txBody>
        </p:sp>
        <p:sp>
          <p:nvSpPr>
            <p:cNvPr id="358" name="Rectangle 357">
              <a:extLst>
                <a:ext uri="{FF2B5EF4-FFF2-40B4-BE49-F238E27FC236}">
                  <a16:creationId xmlns:a16="http://schemas.microsoft.com/office/drawing/2014/main" id="{E246AD66-ACE3-4515-A22D-08BC56363C2D}"/>
                </a:ext>
              </a:extLst>
            </p:cNvPr>
            <p:cNvSpPr/>
            <p:nvPr/>
          </p:nvSpPr>
          <p:spPr bwMode="gray">
            <a:xfrm>
              <a:off x="1580023"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Data </a:t>
              </a:r>
              <a:br>
                <a:rPr lang="en-US" sz="1200" kern="0" dirty="0">
                  <a:solidFill>
                    <a:srgbClr val="FFFFFF"/>
                  </a:solidFill>
                  <a:latin typeface="Arial" panose="020B0604020202020204" pitchFamily="34" charset="0"/>
                  <a:cs typeface="Arial" panose="020B0604020202020204" pitchFamily="34" charset="0"/>
                </a:rPr>
              </a:br>
              <a:r>
                <a:rPr lang="en-US" sz="1200" kern="0" dirty="0">
                  <a:solidFill>
                    <a:srgbClr val="FFFFFF"/>
                  </a:solidFill>
                  <a:latin typeface="Arial" panose="020B0604020202020204" pitchFamily="34" charset="0"/>
                  <a:cs typeface="Arial" panose="020B0604020202020204" pitchFamily="34" charset="0"/>
                </a:rPr>
                <a:t>Integration</a:t>
              </a:r>
            </a:p>
          </p:txBody>
        </p:sp>
        <p:sp>
          <p:nvSpPr>
            <p:cNvPr id="359" name="Rectangle 358">
              <a:extLst>
                <a:ext uri="{FF2B5EF4-FFF2-40B4-BE49-F238E27FC236}">
                  <a16:creationId xmlns:a16="http://schemas.microsoft.com/office/drawing/2014/main" id="{3AF14210-59FD-4181-8A26-7C30ADE26F9B}"/>
                </a:ext>
              </a:extLst>
            </p:cNvPr>
            <p:cNvSpPr/>
            <p:nvPr/>
          </p:nvSpPr>
          <p:spPr bwMode="gray">
            <a:xfrm>
              <a:off x="3764653"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Thing</a:t>
              </a:r>
              <a:br>
                <a:rPr lang="en-US" sz="1200" kern="0" dirty="0">
                  <a:solidFill>
                    <a:srgbClr val="FFFFFF"/>
                  </a:solidFill>
                  <a:latin typeface="Arial" panose="020B0604020202020204" pitchFamily="34" charset="0"/>
                  <a:cs typeface="Arial" panose="020B0604020202020204" pitchFamily="34" charset="0"/>
                </a:rPr>
              </a:br>
              <a:r>
                <a:rPr lang="en-US" sz="1200" kern="0" dirty="0">
                  <a:solidFill>
                    <a:srgbClr val="FFFFFF"/>
                  </a:solidFill>
                  <a:latin typeface="Arial" panose="020B0604020202020204" pitchFamily="34" charset="0"/>
                  <a:cs typeface="Arial" panose="020B0604020202020204" pitchFamily="34" charset="0"/>
                </a:rPr>
                <a:t>Integration</a:t>
              </a:r>
            </a:p>
          </p:txBody>
        </p:sp>
        <p:sp>
          <p:nvSpPr>
            <p:cNvPr id="360" name="Rectangle 359">
              <a:extLst>
                <a:ext uri="{FF2B5EF4-FFF2-40B4-BE49-F238E27FC236}">
                  <a16:creationId xmlns:a16="http://schemas.microsoft.com/office/drawing/2014/main" id="{EC2291A5-7792-4E62-B91F-0049254D9D2B}"/>
                </a:ext>
              </a:extLst>
            </p:cNvPr>
            <p:cNvSpPr/>
            <p:nvPr/>
          </p:nvSpPr>
          <p:spPr bwMode="gray">
            <a:xfrm>
              <a:off x="4856967" y="5233801"/>
              <a:ext cx="971025" cy="633722"/>
            </a:xfrm>
            <a:prstGeom prst="rect">
              <a:avLst/>
            </a:prstGeom>
            <a:solidFill>
              <a:srgbClr val="800080"/>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Cross Use Cases</a:t>
              </a:r>
            </a:p>
          </p:txBody>
        </p:sp>
        <p:cxnSp>
          <p:nvCxnSpPr>
            <p:cNvPr id="361" name="Straight Arrow Connector 18">
              <a:extLst>
                <a:ext uri="{FF2B5EF4-FFF2-40B4-BE49-F238E27FC236}">
                  <a16:creationId xmlns:a16="http://schemas.microsoft.com/office/drawing/2014/main" id="{38C2E60A-6ECB-4661-AF0B-B9996503C1ED}"/>
                </a:ext>
              </a:extLst>
            </p:cNvPr>
            <p:cNvCxnSpPr>
              <a:cxnSpLocks noChangeShapeType="1"/>
            </p:cNvCxnSpPr>
            <p:nvPr/>
          </p:nvCxnSpPr>
          <p:spPr bwMode="auto">
            <a:xfrm>
              <a:off x="2330486" y="3395683"/>
              <a:ext cx="0" cy="492543"/>
            </a:xfrm>
            <a:prstGeom prst="straightConnector1">
              <a:avLst/>
            </a:prstGeom>
            <a:noFill/>
            <a:ln w="38100" algn="ctr">
              <a:solidFill>
                <a:srgbClr val="FFFFFF">
                  <a:lumMod val="50000"/>
                </a:srgbClr>
              </a:solidFill>
              <a:round/>
              <a:headEnd type="triangle" w="med" len="med"/>
              <a:tailEnd type="triangle" w="med" len="med"/>
            </a:ln>
          </p:spPr>
        </p:cxnSp>
        <p:cxnSp>
          <p:nvCxnSpPr>
            <p:cNvPr id="362" name="Straight Arrow Connector 18">
              <a:extLst>
                <a:ext uri="{FF2B5EF4-FFF2-40B4-BE49-F238E27FC236}">
                  <a16:creationId xmlns:a16="http://schemas.microsoft.com/office/drawing/2014/main" id="{A7E4867E-809D-445E-8D33-8E1E9604EB77}"/>
                </a:ext>
              </a:extLst>
            </p:cNvPr>
            <p:cNvCxnSpPr>
              <a:cxnSpLocks noChangeShapeType="1"/>
            </p:cNvCxnSpPr>
            <p:nvPr/>
          </p:nvCxnSpPr>
          <p:spPr bwMode="auto">
            <a:xfrm flipH="1">
              <a:off x="2892385" y="2810396"/>
              <a:ext cx="767860" cy="0"/>
            </a:xfrm>
            <a:prstGeom prst="straightConnector1">
              <a:avLst/>
            </a:prstGeom>
            <a:noFill/>
            <a:ln w="38100" algn="ctr">
              <a:solidFill>
                <a:srgbClr val="FFFFFF">
                  <a:lumMod val="50000"/>
                </a:srgbClr>
              </a:solidFill>
              <a:round/>
              <a:headEnd type="triangle" w="med" len="med"/>
              <a:tailEnd type="triangle" w="med" len="med"/>
            </a:ln>
          </p:spPr>
        </p:cxnSp>
        <p:sp>
          <p:nvSpPr>
            <p:cNvPr id="363" name="Rectangle 362">
              <a:extLst>
                <a:ext uri="{FF2B5EF4-FFF2-40B4-BE49-F238E27FC236}">
                  <a16:creationId xmlns:a16="http://schemas.microsoft.com/office/drawing/2014/main" id="{E19E90FF-5F13-4E3D-8AA3-EBA3F62CB029}"/>
                </a:ext>
              </a:extLst>
            </p:cNvPr>
            <p:cNvSpPr/>
            <p:nvPr/>
          </p:nvSpPr>
          <p:spPr bwMode="gray">
            <a:xfrm>
              <a:off x="487708" y="5233801"/>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Process Integration</a:t>
              </a:r>
            </a:p>
          </p:txBody>
        </p:sp>
        <p:grpSp>
          <p:nvGrpSpPr>
            <p:cNvPr id="364" name="Group 363">
              <a:extLst>
                <a:ext uri="{FF2B5EF4-FFF2-40B4-BE49-F238E27FC236}">
                  <a16:creationId xmlns:a16="http://schemas.microsoft.com/office/drawing/2014/main" id="{789CEE69-C6AB-4E3F-8745-B9EAAF1243CB}"/>
                </a:ext>
              </a:extLst>
            </p:cNvPr>
            <p:cNvGrpSpPr/>
            <p:nvPr/>
          </p:nvGrpSpPr>
          <p:grpSpPr>
            <a:xfrm>
              <a:off x="487708" y="2472384"/>
              <a:ext cx="4093471" cy="3392842"/>
              <a:chOff x="487708" y="2472384"/>
              <a:chExt cx="4093471" cy="3392842"/>
            </a:xfrm>
          </p:grpSpPr>
          <p:grpSp>
            <p:nvGrpSpPr>
              <p:cNvPr id="373" name="Group 372">
                <a:extLst>
                  <a:ext uri="{FF2B5EF4-FFF2-40B4-BE49-F238E27FC236}">
                    <a16:creationId xmlns:a16="http://schemas.microsoft.com/office/drawing/2014/main" id="{B78D16C8-EBFD-4D9E-98ED-66A120CF95B0}"/>
                  </a:ext>
                </a:extLst>
              </p:cNvPr>
              <p:cNvGrpSpPr/>
              <p:nvPr/>
            </p:nvGrpSpPr>
            <p:grpSpPr>
              <a:xfrm>
                <a:off x="2332199" y="2472384"/>
                <a:ext cx="2248980" cy="1423002"/>
                <a:chOff x="2332199" y="2472384"/>
                <a:chExt cx="2248980" cy="1423002"/>
              </a:xfrm>
            </p:grpSpPr>
            <p:sp>
              <p:nvSpPr>
                <p:cNvPr id="375" name="Rectangle 374">
                  <a:extLst>
                    <a:ext uri="{FF2B5EF4-FFF2-40B4-BE49-F238E27FC236}">
                      <a16:creationId xmlns:a16="http://schemas.microsoft.com/office/drawing/2014/main" id="{2B261382-E35A-4780-A154-335C5FA4C581}"/>
                    </a:ext>
                  </a:extLst>
                </p:cNvPr>
                <p:cNvSpPr/>
                <p:nvPr/>
              </p:nvSpPr>
              <p:spPr bwMode="gray">
                <a:xfrm>
                  <a:off x="2746740" y="2472384"/>
                  <a:ext cx="915352" cy="189453"/>
                </a:xfrm>
                <a:prstGeom prst="rect">
                  <a:avLst/>
                </a:prstGeom>
                <a:solidFill>
                  <a:srgbClr val="80008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Cloud2Cloud</a:t>
                  </a:r>
                </a:p>
              </p:txBody>
            </p:sp>
            <p:sp>
              <p:nvSpPr>
                <p:cNvPr id="376" name="Rectangle 375">
                  <a:extLst>
                    <a:ext uri="{FF2B5EF4-FFF2-40B4-BE49-F238E27FC236}">
                      <a16:creationId xmlns:a16="http://schemas.microsoft.com/office/drawing/2014/main" id="{F17A8206-A1C9-48D9-97D7-EA138C2D506C}"/>
                    </a:ext>
                  </a:extLst>
                </p:cNvPr>
                <p:cNvSpPr/>
                <p:nvPr/>
              </p:nvSpPr>
              <p:spPr bwMode="gray">
                <a:xfrm>
                  <a:off x="2403813" y="3517769"/>
                  <a:ext cx="1127818" cy="221018"/>
                </a:xfrm>
                <a:prstGeom prst="rect">
                  <a:avLst/>
                </a:prstGeom>
                <a:solidFill>
                  <a:srgbClr val="80008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800" b="1" i="0" u="none" strike="noStrike" kern="0" cap="none" spc="0" normalizeH="0" baseline="0" noProof="0" dirty="0">
                      <a:ln>
                        <a:noFill/>
                      </a:ln>
                      <a:solidFill>
                        <a:srgbClr val="FFFFFF"/>
                      </a:solidFill>
                      <a:effectLst/>
                      <a:uLnTx/>
                      <a:uFillTx/>
                      <a:latin typeface="Arial"/>
                      <a:ea typeface="Arial Unicode MS" pitchFamily="34" charset="-128"/>
                      <a:cs typeface="Arial"/>
                    </a:rPr>
                    <a:t>OnPremise2Cloud</a:t>
                  </a:r>
                </a:p>
              </p:txBody>
            </p:sp>
            <p:sp>
              <p:nvSpPr>
                <p:cNvPr id="377" name="Rectangle 376">
                  <a:extLst>
                    <a:ext uri="{FF2B5EF4-FFF2-40B4-BE49-F238E27FC236}">
                      <a16:creationId xmlns:a16="http://schemas.microsoft.com/office/drawing/2014/main" id="{CF1B3834-65E4-4EF6-B659-99EE6D523009}"/>
                    </a:ext>
                  </a:extLst>
                </p:cNvPr>
                <p:cNvSpPr/>
                <p:nvPr/>
              </p:nvSpPr>
              <p:spPr bwMode="gray">
                <a:xfrm>
                  <a:off x="3753035" y="3518387"/>
                  <a:ext cx="325094" cy="221848"/>
                </a:xfrm>
                <a:prstGeom prst="rect">
                  <a:avLst/>
                </a:prstGeom>
                <a:solidFill>
                  <a:srgbClr val="80008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B2B</a:t>
                  </a:r>
                </a:p>
              </p:txBody>
            </p:sp>
            <p:sp>
              <p:nvSpPr>
                <p:cNvPr id="378" name="Rectangle 377">
                  <a:extLst>
                    <a:ext uri="{FF2B5EF4-FFF2-40B4-BE49-F238E27FC236}">
                      <a16:creationId xmlns:a16="http://schemas.microsoft.com/office/drawing/2014/main" id="{FEBE31F7-9F73-4478-B834-C2BDA3493B90}"/>
                    </a:ext>
                  </a:extLst>
                </p:cNvPr>
                <p:cNvSpPr/>
                <p:nvPr/>
              </p:nvSpPr>
              <p:spPr bwMode="gray">
                <a:xfrm>
                  <a:off x="4256085" y="3519297"/>
                  <a:ext cx="325094" cy="213496"/>
                </a:xfrm>
                <a:prstGeom prst="rect">
                  <a:avLst/>
                </a:prstGeom>
                <a:solidFill>
                  <a:srgbClr val="80008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900" b="1" i="0" u="none" strike="noStrike" kern="0" cap="none" spc="0" normalizeH="0" baseline="0" noProof="0" dirty="0">
                      <a:ln>
                        <a:noFill/>
                      </a:ln>
                      <a:solidFill>
                        <a:srgbClr val="FFFFFF"/>
                      </a:solidFill>
                      <a:effectLst/>
                      <a:uLnTx/>
                      <a:uFillTx/>
                      <a:latin typeface="Arial"/>
                      <a:ea typeface="Arial Unicode MS" pitchFamily="34" charset="-128"/>
                      <a:cs typeface="Arial"/>
                    </a:rPr>
                    <a:t>B2G</a:t>
                  </a:r>
                </a:p>
              </p:txBody>
            </p:sp>
            <p:cxnSp>
              <p:nvCxnSpPr>
                <p:cNvPr id="379" name="Straight Arrow Connector 18">
                  <a:extLst>
                    <a:ext uri="{FF2B5EF4-FFF2-40B4-BE49-F238E27FC236}">
                      <a16:creationId xmlns:a16="http://schemas.microsoft.com/office/drawing/2014/main" id="{DB3CBAF3-C4FF-4071-BE1B-5E92BC149479}"/>
                    </a:ext>
                  </a:extLst>
                </p:cNvPr>
                <p:cNvCxnSpPr>
                  <a:cxnSpLocks noChangeShapeType="1"/>
                </p:cNvCxnSpPr>
                <p:nvPr/>
              </p:nvCxnSpPr>
              <p:spPr bwMode="auto">
                <a:xfrm>
                  <a:off x="3690523" y="3396396"/>
                  <a:ext cx="0" cy="498990"/>
                </a:xfrm>
                <a:prstGeom prst="straightConnector1">
                  <a:avLst/>
                </a:prstGeom>
                <a:noFill/>
                <a:ln w="38100" algn="ctr">
                  <a:solidFill>
                    <a:srgbClr val="800080"/>
                  </a:solidFill>
                  <a:round/>
                  <a:headEnd type="triangle" w="med" len="med"/>
                  <a:tailEnd type="triangle" w="med" len="med"/>
                </a:ln>
              </p:spPr>
            </p:cxnSp>
            <p:cxnSp>
              <p:nvCxnSpPr>
                <p:cNvPr id="380" name="Straight Arrow Connector 18">
                  <a:extLst>
                    <a:ext uri="{FF2B5EF4-FFF2-40B4-BE49-F238E27FC236}">
                      <a16:creationId xmlns:a16="http://schemas.microsoft.com/office/drawing/2014/main" id="{57567CBF-D31F-4FB6-9961-AF5420A149B2}"/>
                    </a:ext>
                  </a:extLst>
                </p:cNvPr>
                <p:cNvCxnSpPr>
                  <a:cxnSpLocks noChangeShapeType="1"/>
                </p:cNvCxnSpPr>
                <p:nvPr/>
              </p:nvCxnSpPr>
              <p:spPr bwMode="auto">
                <a:xfrm>
                  <a:off x="4206378" y="3396396"/>
                  <a:ext cx="0" cy="498990"/>
                </a:xfrm>
                <a:prstGeom prst="straightConnector1">
                  <a:avLst/>
                </a:prstGeom>
                <a:noFill/>
                <a:ln w="38100" algn="ctr">
                  <a:solidFill>
                    <a:srgbClr val="800080"/>
                  </a:solidFill>
                  <a:round/>
                  <a:headEnd type="triangle" w="med" len="med"/>
                  <a:tailEnd type="triangle" w="med" len="med"/>
                </a:ln>
              </p:spPr>
            </p:cxnSp>
            <p:cxnSp>
              <p:nvCxnSpPr>
                <p:cNvPr id="381" name="Straight Arrow Connector 18">
                  <a:extLst>
                    <a:ext uri="{FF2B5EF4-FFF2-40B4-BE49-F238E27FC236}">
                      <a16:creationId xmlns:a16="http://schemas.microsoft.com/office/drawing/2014/main" id="{2E7E719E-F69B-4049-A1CE-AD9466BA9832}"/>
                    </a:ext>
                  </a:extLst>
                </p:cNvPr>
                <p:cNvCxnSpPr>
                  <a:cxnSpLocks noChangeShapeType="1"/>
                </p:cNvCxnSpPr>
                <p:nvPr/>
              </p:nvCxnSpPr>
              <p:spPr bwMode="auto">
                <a:xfrm rot="10800000">
                  <a:off x="2925369" y="3055063"/>
                  <a:ext cx="620760" cy="177410"/>
                </a:xfrm>
                <a:prstGeom prst="bentConnector3">
                  <a:avLst>
                    <a:gd name="adj1" fmla="val 50000"/>
                  </a:avLst>
                </a:prstGeom>
                <a:noFill/>
                <a:ln w="38100" algn="ctr">
                  <a:solidFill>
                    <a:srgbClr val="800080"/>
                  </a:solidFill>
                  <a:round/>
                  <a:headEnd type="triangle" w="med" len="med"/>
                  <a:tailEnd type="triangle" w="med" len="med"/>
                </a:ln>
              </p:spPr>
            </p:cxnSp>
            <p:cxnSp>
              <p:nvCxnSpPr>
                <p:cNvPr id="382" name="Straight Arrow Connector 18">
                  <a:extLst>
                    <a:ext uri="{FF2B5EF4-FFF2-40B4-BE49-F238E27FC236}">
                      <a16:creationId xmlns:a16="http://schemas.microsoft.com/office/drawing/2014/main" id="{7681407C-7E2C-4A33-ADFB-C2C0BF3022B0}"/>
                    </a:ext>
                  </a:extLst>
                </p:cNvPr>
                <p:cNvCxnSpPr>
                  <a:cxnSpLocks noChangeShapeType="1"/>
                </p:cNvCxnSpPr>
                <p:nvPr/>
              </p:nvCxnSpPr>
              <p:spPr bwMode="auto">
                <a:xfrm>
                  <a:off x="2332199" y="3395683"/>
                  <a:ext cx="0" cy="492543"/>
                </a:xfrm>
                <a:prstGeom prst="straightConnector1">
                  <a:avLst/>
                </a:prstGeom>
                <a:noFill/>
                <a:ln w="38100" algn="ctr">
                  <a:solidFill>
                    <a:srgbClr val="800080"/>
                  </a:solidFill>
                  <a:round/>
                  <a:headEnd type="triangle" w="med" len="med"/>
                  <a:tailEnd type="triangle" w="med" len="med"/>
                </a:ln>
              </p:spPr>
            </p:cxnSp>
            <p:cxnSp>
              <p:nvCxnSpPr>
                <p:cNvPr id="383" name="Straight Arrow Connector 18">
                  <a:extLst>
                    <a:ext uri="{FF2B5EF4-FFF2-40B4-BE49-F238E27FC236}">
                      <a16:creationId xmlns:a16="http://schemas.microsoft.com/office/drawing/2014/main" id="{2548660B-31C8-43AD-BF6B-DEA4AFFF85BF}"/>
                    </a:ext>
                  </a:extLst>
                </p:cNvPr>
                <p:cNvCxnSpPr>
                  <a:cxnSpLocks noChangeShapeType="1"/>
                </p:cNvCxnSpPr>
                <p:nvPr/>
              </p:nvCxnSpPr>
              <p:spPr bwMode="auto">
                <a:xfrm flipH="1">
                  <a:off x="2892385" y="2812340"/>
                  <a:ext cx="767860" cy="0"/>
                </a:xfrm>
                <a:prstGeom prst="straightConnector1">
                  <a:avLst/>
                </a:prstGeom>
                <a:noFill/>
                <a:ln w="38100" algn="ctr">
                  <a:solidFill>
                    <a:srgbClr val="800080"/>
                  </a:solidFill>
                  <a:round/>
                  <a:headEnd type="triangle" w="med" len="med"/>
                  <a:tailEnd type="triangle" w="med" len="med"/>
                </a:ln>
              </p:spPr>
            </p:cxnSp>
          </p:grpSp>
          <p:sp>
            <p:nvSpPr>
              <p:cNvPr id="374" name="Rectangle 373">
                <a:extLst>
                  <a:ext uri="{FF2B5EF4-FFF2-40B4-BE49-F238E27FC236}">
                    <a16:creationId xmlns:a16="http://schemas.microsoft.com/office/drawing/2014/main" id="{4E9D93EF-FD1D-46FB-A9FD-E4C3DC0979C8}"/>
                  </a:ext>
                </a:extLst>
              </p:cNvPr>
              <p:cNvSpPr/>
              <p:nvPr/>
            </p:nvSpPr>
            <p:spPr bwMode="gray">
              <a:xfrm>
                <a:off x="487708" y="5231504"/>
                <a:ext cx="971025" cy="633722"/>
              </a:xfrm>
              <a:prstGeom prst="rect">
                <a:avLst/>
              </a:prstGeom>
              <a:solidFill>
                <a:srgbClr val="FFFFFF">
                  <a:lumMod val="75000"/>
                </a:srgb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a:solidFill>
                      <a:srgbClr val="FFFFFF"/>
                    </a:solidFill>
                    <a:latin typeface="Arial" panose="020B0604020202020204" pitchFamily="34" charset="0"/>
                    <a:cs typeface="Arial" panose="020B0604020202020204" pitchFamily="34" charset="0"/>
                  </a:rPr>
                  <a:t>Process </a:t>
                </a:r>
                <a:r>
                  <a:rPr lang="en-US" sz="1200" kern="0" dirty="0">
                    <a:solidFill>
                      <a:srgbClr val="FFFFFF"/>
                    </a:solidFill>
                    <a:latin typeface="Arial" panose="020B0604020202020204" pitchFamily="34" charset="0"/>
                    <a:cs typeface="Arial" panose="020B0604020202020204" pitchFamily="34" charset="0"/>
                  </a:rPr>
                  <a:t>Integration</a:t>
                </a:r>
              </a:p>
            </p:txBody>
          </p:sp>
        </p:grpSp>
        <p:pic>
          <p:nvPicPr>
            <p:cNvPr id="365" name="Picture 364">
              <a:extLst>
                <a:ext uri="{FF2B5EF4-FFF2-40B4-BE49-F238E27FC236}">
                  <a16:creationId xmlns:a16="http://schemas.microsoft.com/office/drawing/2014/main" id="{A9E6D800-7990-4C34-9AA6-6ED447547BF1}"/>
                </a:ext>
              </a:extLst>
            </p:cNvPr>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683798" y="3250506"/>
              <a:ext cx="277070" cy="277070"/>
            </a:xfrm>
            <a:prstGeom prst="rect">
              <a:avLst/>
            </a:prstGeom>
          </p:spPr>
        </p:pic>
        <p:pic>
          <p:nvPicPr>
            <p:cNvPr id="366" name="Picture 365">
              <a:extLst>
                <a:ext uri="{FF2B5EF4-FFF2-40B4-BE49-F238E27FC236}">
                  <a16:creationId xmlns:a16="http://schemas.microsoft.com/office/drawing/2014/main" id="{D25515F0-B69B-4777-B48C-7E1C51D68959}"/>
                </a:ext>
              </a:extLst>
            </p:cNvPr>
            <p:cNvPicPr>
              <a:picLocks noChangeAspect="1"/>
            </p:cNvPicPr>
            <p:nvPr/>
          </p:nvPicPr>
          <p:blipFill>
            <a:blip r:embed="rId11" cstate="screen">
              <a:grayscl/>
              <a:extLst>
                <a:ext uri="{28A0092B-C50C-407E-A947-70E740481C1C}">
                  <a14:useLocalDpi xmlns:a14="http://schemas.microsoft.com/office/drawing/2010/main"/>
                </a:ext>
              </a:extLst>
            </a:blip>
            <a:stretch>
              <a:fillRect/>
            </a:stretch>
          </p:blipFill>
          <p:spPr>
            <a:xfrm>
              <a:off x="683798" y="2779368"/>
              <a:ext cx="296480" cy="296480"/>
            </a:xfrm>
            <a:prstGeom prst="rect">
              <a:avLst/>
            </a:prstGeom>
          </p:spPr>
        </p:pic>
        <p:pic>
          <p:nvPicPr>
            <p:cNvPr id="367" name="Picture 366">
              <a:extLst>
                <a:ext uri="{FF2B5EF4-FFF2-40B4-BE49-F238E27FC236}">
                  <a16:creationId xmlns:a16="http://schemas.microsoft.com/office/drawing/2014/main" id="{CA24F94E-BD93-491A-ADA5-3CF4924A3190}"/>
                </a:ext>
              </a:extLst>
            </p:cNvPr>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rot="5400000">
              <a:off x="686811" y="3712554"/>
              <a:ext cx="274850" cy="274850"/>
            </a:xfrm>
            <a:prstGeom prst="rect">
              <a:avLst/>
            </a:prstGeom>
          </p:spPr>
        </p:pic>
        <p:pic>
          <p:nvPicPr>
            <p:cNvPr id="368" name="Picture 367">
              <a:extLst>
                <a:ext uri="{FF2B5EF4-FFF2-40B4-BE49-F238E27FC236}">
                  <a16:creationId xmlns:a16="http://schemas.microsoft.com/office/drawing/2014/main" id="{78A837B5-2732-4989-9F23-CEE37DE0633F}"/>
                </a:ext>
              </a:extLst>
            </p:cNvPr>
            <p:cNvPicPr>
              <a:picLocks noChangeAspect="1"/>
            </p:cNvPicPr>
            <p:nvPr/>
          </p:nvPicPr>
          <p:blipFill>
            <a:blip r:embed="rId13" cstate="screen">
              <a:grayscl/>
              <a:extLst>
                <a:ext uri="{28A0092B-C50C-407E-A947-70E740481C1C}">
                  <a14:useLocalDpi xmlns:a14="http://schemas.microsoft.com/office/drawing/2010/main"/>
                </a:ext>
              </a:extLst>
            </a:blip>
            <a:stretch>
              <a:fillRect/>
            </a:stretch>
          </p:blipFill>
          <p:spPr>
            <a:xfrm>
              <a:off x="706245" y="4208698"/>
              <a:ext cx="230127" cy="230127"/>
            </a:xfrm>
            <a:prstGeom prst="rect">
              <a:avLst/>
            </a:prstGeom>
          </p:spPr>
        </p:pic>
        <p:pic>
          <p:nvPicPr>
            <p:cNvPr id="369" name="Picture 368">
              <a:extLst>
                <a:ext uri="{FF2B5EF4-FFF2-40B4-BE49-F238E27FC236}">
                  <a16:creationId xmlns:a16="http://schemas.microsoft.com/office/drawing/2014/main" id="{70A14BD8-9972-4399-A02B-BB9C1DB8D2A5}"/>
                </a:ext>
              </a:extLst>
            </p:cNvPr>
            <p:cNvPicPr>
              <a:picLocks noChangeAspect="1"/>
            </p:cNvPicPr>
            <p:nvPr/>
          </p:nvPicPr>
          <p:blipFill>
            <a:blip r:embed="rId14" cstate="screen">
              <a:grayscl/>
              <a:extLst>
                <a:ext uri="{28A0092B-C50C-407E-A947-70E740481C1C}">
                  <a14:useLocalDpi xmlns:a14="http://schemas.microsoft.com/office/drawing/2010/main"/>
                </a:ext>
              </a:extLst>
            </a:blip>
            <a:stretch>
              <a:fillRect/>
            </a:stretch>
          </p:blipFill>
          <p:spPr>
            <a:xfrm>
              <a:off x="5364686" y="3216599"/>
              <a:ext cx="288948" cy="288948"/>
            </a:xfrm>
            <a:prstGeom prst="rect">
              <a:avLst/>
            </a:prstGeom>
          </p:spPr>
        </p:pic>
        <p:pic>
          <p:nvPicPr>
            <p:cNvPr id="370" name="Picture 369">
              <a:extLst>
                <a:ext uri="{FF2B5EF4-FFF2-40B4-BE49-F238E27FC236}">
                  <a16:creationId xmlns:a16="http://schemas.microsoft.com/office/drawing/2014/main" id="{60353A7E-1836-4C57-AA77-BFC5F27C9E4A}"/>
                </a:ext>
              </a:extLst>
            </p:cNvPr>
            <p:cNvPicPr>
              <a:picLocks noChangeAspect="1"/>
            </p:cNvPicPr>
            <p:nvPr/>
          </p:nvPicPr>
          <p:blipFill>
            <a:blip r:embed="rId15" cstate="screen">
              <a:grayscl/>
              <a:extLst>
                <a:ext uri="{28A0092B-C50C-407E-A947-70E740481C1C}">
                  <a14:useLocalDpi xmlns:a14="http://schemas.microsoft.com/office/drawing/2010/main"/>
                </a:ext>
              </a:extLst>
            </a:blip>
            <a:stretch>
              <a:fillRect/>
            </a:stretch>
          </p:blipFill>
          <p:spPr>
            <a:xfrm>
              <a:off x="5373796" y="4110419"/>
              <a:ext cx="290842" cy="290842"/>
            </a:xfrm>
            <a:prstGeom prst="rect">
              <a:avLst/>
            </a:prstGeom>
          </p:spPr>
        </p:pic>
        <p:pic>
          <p:nvPicPr>
            <p:cNvPr id="371" name="Picture 370">
              <a:extLst>
                <a:ext uri="{FF2B5EF4-FFF2-40B4-BE49-F238E27FC236}">
                  <a16:creationId xmlns:a16="http://schemas.microsoft.com/office/drawing/2014/main" id="{2C57185C-958E-4D77-BB28-8A11F5818199}"/>
                </a:ext>
              </a:extLst>
            </p:cNvPr>
            <p:cNvPicPr>
              <a:picLocks noChangeAspect="1"/>
            </p:cNvPicPr>
            <p:nvPr/>
          </p:nvPicPr>
          <p:blipFill>
            <a:blip r:embed="rId16" cstate="screen">
              <a:grayscl/>
              <a:extLst>
                <a:ext uri="{28A0092B-C50C-407E-A947-70E740481C1C}">
                  <a14:useLocalDpi xmlns:a14="http://schemas.microsoft.com/office/drawing/2010/main"/>
                </a:ext>
              </a:extLst>
            </a:blip>
            <a:stretch>
              <a:fillRect/>
            </a:stretch>
          </p:blipFill>
          <p:spPr>
            <a:xfrm>
              <a:off x="5384881" y="2782080"/>
              <a:ext cx="268753" cy="268753"/>
            </a:xfrm>
            <a:prstGeom prst="rect">
              <a:avLst/>
            </a:prstGeom>
          </p:spPr>
        </p:pic>
        <p:pic>
          <p:nvPicPr>
            <p:cNvPr id="372" name="Picture 371">
              <a:extLst>
                <a:ext uri="{FF2B5EF4-FFF2-40B4-BE49-F238E27FC236}">
                  <a16:creationId xmlns:a16="http://schemas.microsoft.com/office/drawing/2014/main" id="{88CF9450-F783-47E2-9606-B2714DB66CE9}"/>
                </a:ext>
              </a:extLst>
            </p:cNvPr>
            <p:cNvPicPr>
              <a:picLocks noChangeAspect="1"/>
            </p:cNvPicPr>
            <p:nvPr/>
          </p:nvPicPr>
          <p:blipFill>
            <a:blip r:embed="rId17" cstate="screen">
              <a:grayscl/>
              <a:extLst>
                <a:ext uri="{28A0092B-C50C-407E-A947-70E740481C1C}">
                  <a14:useLocalDpi xmlns:a14="http://schemas.microsoft.com/office/drawing/2010/main"/>
                </a:ext>
              </a:extLst>
            </a:blip>
            <a:stretch>
              <a:fillRect/>
            </a:stretch>
          </p:blipFill>
          <p:spPr>
            <a:xfrm>
              <a:off x="5398312" y="3698885"/>
              <a:ext cx="227449" cy="227449"/>
            </a:xfrm>
            <a:prstGeom prst="rect">
              <a:avLst/>
            </a:prstGeom>
          </p:spPr>
        </p:pic>
      </p:grpSp>
      <p:sp>
        <p:nvSpPr>
          <p:cNvPr id="385" name="Text Placeholder">
            <a:extLst>
              <a:ext uri="{FF2B5EF4-FFF2-40B4-BE49-F238E27FC236}">
                <a16:creationId xmlns:a16="http://schemas.microsoft.com/office/drawing/2014/main" id="{5BB9F450-FB92-4C1A-8C82-A361EE01157D}"/>
              </a:ext>
            </a:extLst>
          </p:cNvPr>
          <p:cNvSpPr txBox="1">
            <a:spLocks/>
          </p:cNvSpPr>
          <p:nvPr/>
        </p:nvSpPr>
        <p:spPr bwMode="gray">
          <a:xfrm>
            <a:off x="6323038" y="2051584"/>
            <a:ext cx="5503202" cy="4716000"/>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Clr>
                <a:srgbClr val="F0AB00"/>
              </a:buClr>
            </a:pPr>
            <a:r>
              <a:rPr lang="en-US" sz="1400" b="1" dirty="0">
                <a:solidFill>
                  <a:srgbClr val="000000"/>
                </a:solidFill>
                <a:latin typeface="Arial"/>
              </a:rPr>
              <a:t>SAP Cloud Platform API Management</a:t>
            </a:r>
          </a:p>
          <a:p>
            <a:pPr lvl="1">
              <a:buClrTx/>
            </a:pPr>
            <a:r>
              <a:rPr lang="en-US" sz="1400" dirty="0">
                <a:solidFill>
                  <a:srgbClr val="000000"/>
                </a:solidFill>
                <a:latin typeface="Arial"/>
              </a:rPr>
              <a:t>Part for SAP Cloud Platform Integration Suite</a:t>
            </a:r>
          </a:p>
          <a:p>
            <a:pPr lvl="1">
              <a:buClrTx/>
            </a:pPr>
            <a:r>
              <a:rPr lang="en-US" sz="1400" dirty="0">
                <a:solidFill>
                  <a:srgbClr val="000000"/>
                </a:solidFill>
                <a:latin typeface="Arial"/>
              </a:rPr>
              <a:t>Provides full lifecycle management for APIs</a:t>
            </a:r>
          </a:p>
          <a:p>
            <a:pPr lvl="1">
              <a:buClrTx/>
            </a:pPr>
            <a:r>
              <a:rPr lang="en-US" sz="1400" dirty="0">
                <a:solidFill>
                  <a:srgbClr val="000000"/>
                </a:solidFill>
                <a:latin typeface="Arial"/>
              </a:rPr>
              <a:t>Can be used in multiple integration domains and styles </a:t>
            </a:r>
          </a:p>
          <a:p>
            <a:pPr marL="0" lvl="1" indent="0">
              <a:buClr>
                <a:srgbClr val="E35500"/>
              </a:buClr>
              <a:buFont typeface="Wingdings" pitchFamily="2" charset="2"/>
              <a:buNone/>
            </a:pPr>
            <a:br>
              <a:rPr lang="en-US" sz="1400" dirty="0">
                <a:solidFill>
                  <a:srgbClr val="000000"/>
                </a:solidFill>
                <a:latin typeface="Arial"/>
              </a:rPr>
            </a:br>
            <a:r>
              <a:rPr lang="en-US" sz="1400" dirty="0">
                <a:solidFill>
                  <a:srgbClr val="000000"/>
                </a:solidFill>
                <a:latin typeface="Arial"/>
              </a:rPr>
              <a:t>Examples </a:t>
            </a:r>
          </a:p>
          <a:p>
            <a:pPr lvl="1">
              <a:buClrTx/>
            </a:pPr>
            <a:r>
              <a:rPr lang="en-US" sz="1400" dirty="0">
                <a:solidFill>
                  <a:srgbClr val="000000"/>
                </a:solidFill>
                <a:latin typeface="Arial"/>
              </a:rPr>
              <a:t>Omnichannel access and mobile</a:t>
            </a:r>
          </a:p>
          <a:p>
            <a:pPr lvl="1">
              <a:buClrTx/>
            </a:pPr>
            <a:r>
              <a:rPr lang="en-US" sz="1400" dirty="0">
                <a:solidFill>
                  <a:srgbClr val="000000"/>
                </a:solidFill>
                <a:latin typeface="Arial"/>
              </a:rPr>
              <a:t>Open real-time B2B Integration</a:t>
            </a:r>
          </a:p>
          <a:p>
            <a:pPr lvl="1">
              <a:buClrTx/>
            </a:pPr>
            <a:r>
              <a:rPr lang="en-US" sz="1400" dirty="0">
                <a:solidFill>
                  <a:srgbClr val="000000"/>
                </a:solidFill>
                <a:latin typeface="Arial"/>
              </a:rPr>
              <a:t>Data access governance and monetization </a:t>
            </a:r>
          </a:p>
          <a:p>
            <a:pPr>
              <a:spcBef>
                <a:spcPts val="3000"/>
              </a:spcBef>
              <a:buClr>
                <a:srgbClr val="F0AB00"/>
              </a:buClr>
            </a:pPr>
            <a:r>
              <a:rPr lang="en-US" sz="1400" b="1" dirty="0">
                <a:solidFill>
                  <a:srgbClr val="000000"/>
                </a:solidFill>
                <a:latin typeface="Arial"/>
              </a:rPr>
              <a:t>Key Characteristics</a:t>
            </a:r>
          </a:p>
          <a:p>
            <a:pPr lvl="1">
              <a:buClrTx/>
            </a:pPr>
            <a:r>
              <a:rPr lang="en-US" sz="1400" dirty="0">
                <a:solidFill>
                  <a:srgbClr val="000000"/>
                </a:solidFill>
                <a:latin typeface="Arial"/>
              </a:rPr>
              <a:t>API traffic management policies</a:t>
            </a:r>
          </a:p>
          <a:p>
            <a:pPr lvl="1">
              <a:buClrTx/>
            </a:pPr>
            <a:r>
              <a:rPr lang="en-US" sz="1400" dirty="0">
                <a:solidFill>
                  <a:srgbClr val="000000"/>
                </a:solidFill>
                <a:latin typeface="Arial"/>
              </a:rPr>
              <a:t>API security policies </a:t>
            </a:r>
          </a:p>
          <a:p>
            <a:pPr lvl="1">
              <a:buClrTx/>
            </a:pPr>
            <a:r>
              <a:rPr lang="en-US" sz="1400" dirty="0">
                <a:solidFill>
                  <a:srgbClr val="000000"/>
                </a:solidFill>
                <a:latin typeface="Arial"/>
              </a:rPr>
              <a:t>API analytics and monetization </a:t>
            </a:r>
          </a:p>
          <a:p>
            <a:pPr marL="0" lvl="1" indent="0">
              <a:buClr>
                <a:srgbClr val="F0AB00"/>
              </a:buClr>
              <a:buFont typeface="Wingdings" pitchFamily="2" charset="2"/>
              <a:buNone/>
            </a:pPr>
            <a:endParaRPr lang="en-US" sz="1600" dirty="0">
              <a:solidFill>
                <a:srgbClr val="000000"/>
              </a:solidFill>
              <a:latin typeface="Arial"/>
            </a:endParaRPr>
          </a:p>
        </p:txBody>
      </p:sp>
    </p:spTree>
    <p:extLst>
      <p:ext uri="{BB962C8B-B14F-4D97-AF65-F5344CB8AC3E}">
        <p14:creationId xmlns:p14="http://schemas.microsoft.com/office/powerpoint/2010/main" val="763179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D64971-9443-4C33-B185-B8CEEF039439}"/>
              </a:ext>
            </a:extLst>
          </p:cNvPr>
          <p:cNvSpPr>
            <a:spLocks noGrp="1"/>
          </p:cNvSpPr>
          <p:nvPr>
            <p:ph type="sldNum" sz="quarter" idx="12"/>
          </p:nvPr>
        </p:nvSpPr>
        <p:spPr/>
        <p:txBody>
          <a:bodyPr/>
          <a:lstStyle/>
          <a:p>
            <a:fld id="{DB6A9238-A6DB-4432-B073-8C8D0256CD0B}" type="slidenum">
              <a:rPr lang="de-DE" sz="1000" smtClean="0"/>
              <a:pPr/>
              <a:t>71</a:t>
            </a:fld>
            <a:endParaRPr lang="de-DE" sz="1000" dirty="0"/>
          </a:p>
        </p:txBody>
      </p:sp>
      <p:grpSp>
        <p:nvGrpSpPr>
          <p:cNvPr id="113" name="Group 112">
            <a:extLst>
              <a:ext uri="{FF2B5EF4-FFF2-40B4-BE49-F238E27FC236}">
                <a16:creationId xmlns:a16="http://schemas.microsoft.com/office/drawing/2014/main" id="{85E3F670-F5B4-4A4F-B862-884EEB91B621}"/>
              </a:ext>
            </a:extLst>
          </p:cNvPr>
          <p:cNvGrpSpPr/>
          <p:nvPr/>
        </p:nvGrpSpPr>
        <p:grpSpPr>
          <a:xfrm>
            <a:off x="8372079" y="467378"/>
            <a:ext cx="3410607" cy="677108"/>
            <a:chOff x="8348701" y="504000"/>
            <a:chExt cx="3410607" cy="677108"/>
          </a:xfrm>
        </p:grpSpPr>
        <p:sp>
          <p:nvSpPr>
            <p:cNvPr id="114" name="Rectangle 113">
              <a:extLst>
                <a:ext uri="{FF2B5EF4-FFF2-40B4-BE49-F238E27FC236}">
                  <a16:creationId xmlns:a16="http://schemas.microsoft.com/office/drawing/2014/main" id="{05A3A720-C60C-4A49-98B9-0EC36CCE47B1}"/>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115" name="Rectangle 114">
              <a:extLst>
                <a:ext uri="{FF2B5EF4-FFF2-40B4-BE49-F238E27FC236}">
                  <a16:creationId xmlns:a16="http://schemas.microsoft.com/office/drawing/2014/main" id="{AB0D4F95-289B-4231-A214-469ABC813677}"/>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116" name="Rectangle 115">
              <a:extLst>
                <a:ext uri="{FF2B5EF4-FFF2-40B4-BE49-F238E27FC236}">
                  <a16:creationId xmlns:a16="http://schemas.microsoft.com/office/drawing/2014/main" id="{59226FB5-F646-4DBF-8D2F-7A5F6FBBEFF6}"/>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117" name="Straight Arrow Connector 116">
              <a:extLst>
                <a:ext uri="{FF2B5EF4-FFF2-40B4-BE49-F238E27FC236}">
                  <a16:creationId xmlns:a16="http://schemas.microsoft.com/office/drawing/2014/main" id="{9F8134FE-0DFC-4061-8D1E-D51364F4753A}"/>
                </a:ext>
              </a:extLst>
            </p:cNvPr>
            <p:cNvCxnSpPr>
              <a:stCxn id="114" idx="3"/>
              <a:endCxn id="115"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43AE869-230A-4115-B4EC-3A9A8894EF4A}"/>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19" name="Title 3">
            <a:extLst>
              <a:ext uri="{FF2B5EF4-FFF2-40B4-BE49-F238E27FC236}">
                <a16:creationId xmlns:a16="http://schemas.microsoft.com/office/drawing/2014/main" id="{705127E7-D904-477D-BD65-F445AB697DE4}"/>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Cross Use Cases</a:t>
            </a:r>
            <a:br>
              <a:rPr lang="en-US" dirty="0">
                <a:solidFill>
                  <a:srgbClr val="000000"/>
                </a:solidFill>
                <a:latin typeface="Arial"/>
              </a:rPr>
            </a:br>
            <a:r>
              <a:rPr lang="en-US" sz="2000" b="0" dirty="0">
                <a:solidFill>
                  <a:srgbClr val="000000"/>
                </a:solidFill>
                <a:latin typeface="Arial"/>
              </a:rPr>
              <a:t>Decision Table Template</a:t>
            </a:r>
            <a:endParaRPr lang="de-DE" b="0" dirty="0">
              <a:solidFill>
                <a:srgbClr val="000000"/>
              </a:solidFill>
              <a:latin typeface="Arial"/>
            </a:endParaRPr>
          </a:p>
        </p:txBody>
      </p:sp>
      <p:graphicFrame>
        <p:nvGraphicFramePr>
          <p:cNvPr id="107" name="Table 106">
            <a:extLst>
              <a:ext uri="{FF2B5EF4-FFF2-40B4-BE49-F238E27FC236}">
                <a16:creationId xmlns:a16="http://schemas.microsoft.com/office/drawing/2014/main" id="{62A965E0-7065-45E2-8C63-0DB1B82D3885}"/>
              </a:ext>
            </a:extLst>
          </p:cNvPr>
          <p:cNvGraphicFramePr>
            <a:graphicFrameLocks noGrp="1"/>
          </p:cNvGraphicFramePr>
          <p:nvPr>
            <p:extLst>
              <p:ext uri="{D42A27DB-BD31-4B8C-83A1-F6EECF244321}">
                <p14:modId xmlns:p14="http://schemas.microsoft.com/office/powerpoint/2010/main" val="3859434581"/>
              </p:ext>
            </p:extLst>
          </p:nvPr>
        </p:nvGraphicFramePr>
        <p:xfrm>
          <a:off x="504001" y="1470476"/>
          <a:ext cx="11278691" cy="3834486"/>
        </p:xfrm>
        <a:graphic>
          <a:graphicData uri="http://schemas.openxmlformats.org/drawingml/2006/table">
            <a:tbl>
              <a:tblPr firstRow="1" bandRow="1"/>
              <a:tblGrid>
                <a:gridCol w="2929290">
                  <a:extLst>
                    <a:ext uri="{9D8B030D-6E8A-4147-A177-3AD203B41FA5}">
                      <a16:colId xmlns:a16="http://schemas.microsoft.com/office/drawing/2014/main" val="20000"/>
                    </a:ext>
                  </a:extLst>
                </a:gridCol>
                <a:gridCol w="2088232">
                  <a:extLst>
                    <a:ext uri="{9D8B030D-6E8A-4147-A177-3AD203B41FA5}">
                      <a16:colId xmlns:a16="http://schemas.microsoft.com/office/drawing/2014/main" val="20001"/>
                    </a:ext>
                  </a:extLst>
                </a:gridCol>
                <a:gridCol w="3423463">
                  <a:extLst>
                    <a:ext uri="{9D8B030D-6E8A-4147-A177-3AD203B41FA5}">
                      <a16:colId xmlns:a16="http://schemas.microsoft.com/office/drawing/2014/main" val="20002"/>
                    </a:ext>
                  </a:extLst>
                </a:gridCol>
                <a:gridCol w="472951">
                  <a:extLst>
                    <a:ext uri="{9D8B030D-6E8A-4147-A177-3AD203B41FA5}">
                      <a16:colId xmlns:a16="http://schemas.microsoft.com/office/drawing/2014/main" val="20003"/>
                    </a:ext>
                  </a:extLst>
                </a:gridCol>
                <a:gridCol w="472951">
                  <a:extLst>
                    <a:ext uri="{9D8B030D-6E8A-4147-A177-3AD203B41FA5}">
                      <a16:colId xmlns:a16="http://schemas.microsoft.com/office/drawing/2014/main" val="2420621551"/>
                    </a:ext>
                  </a:extLst>
                </a:gridCol>
                <a:gridCol w="472951">
                  <a:extLst>
                    <a:ext uri="{9D8B030D-6E8A-4147-A177-3AD203B41FA5}">
                      <a16:colId xmlns:a16="http://schemas.microsoft.com/office/drawing/2014/main" val="1137230107"/>
                    </a:ext>
                  </a:extLst>
                </a:gridCol>
                <a:gridCol w="472951">
                  <a:extLst>
                    <a:ext uri="{9D8B030D-6E8A-4147-A177-3AD203B41FA5}">
                      <a16:colId xmlns:a16="http://schemas.microsoft.com/office/drawing/2014/main" val="20004"/>
                    </a:ext>
                  </a:extLst>
                </a:gridCol>
                <a:gridCol w="472951">
                  <a:extLst>
                    <a:ext uri="{9D8B030D-6E8A-4147-A177-3AD203B41FA5}">
                      <a16:colId xmlns:a16="http://schemas.microsoft.com/office/drawing/2014/main" val="20005"/>
                    </a:ext>
                  </a:extLst>
                </a:gridCol>
                <a:gridCol w="472951">
                  <a:extLst>
                    <a:ext uri="{9D8B030D-6E8A-4147-A177-3AD203B41FA5}">
                      <a16:colId xmlns:a16="http://schemas.microsoft.com/office/drawing/2014/main" val="20006"/>
                    </a:ext>
                  </a:extLst>
                </a:gridCol>
              </a:tblGrid>
              <a:tr h="213367">
                <a:tc gridSpan="9">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r>
                        <a:rPr lang="en-US" sz="1100" b="1" baseline="0" noProof="0" dirty="0">
                          <a:solidFill>
                            <a:schemeClr val="bg1"/>
                          </a:solidFill>
                        </a:rPr>
                        <a:t>Integration Guidelines</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800080"/>
                    </a:solidFill>
                  </a:tcPr>
                </a:tc>
                <a:tc hMerge="1">
                  <a:txBody>
                    <a:bodyPr/>
                    <a:lstStyle/>
                    <a:p>
                      <a:endParaRPr lang="en-US" sz="1400" b="1" noProof="0" dirty="0">
                        <a:solidFill>
                          <a:schemeClr val="bg1"/>
                        </a:solidFill>
                      </a:endParaRPr>
                    </a:p>
                  </a:txBody>
                  <a:tcPr>
                    <a:solidFill>
                      <a:schemeClr val="bg1">
                        <a:lumMod val="85000"/>
                      </a:schemeClr>
                    </a:solidFill>
                  </a:tcPr>
                </a:tc>
                <a:tc hMerge="1">
                  <a:txBody>
                    <a:bodyPr/>
                    <a:lstStyle/>
                    <a:p>
                      <a:endParaRPr lang="en-US" sz="1400" b="1" noProof="0" dirty="0">
                        <a:solidFill>
                          <a:schemeClr val="bg1"/>
                        </a:solidFill>
                      </a:endParaRPr>
                    </a:p>
                  </a:txBody>
                  <a:tcPr>
                    <a:solidFill>
                      <a:schemeClr val="bg1">
                        <a:lumMod val="85000"/>
                      </a:scheme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85000"/>
                      </a:schemeClr>
                    </a:solidFill>
                  </a:tcPr>
                </a:tc>
                <a:tc hMerge="1">
                  <a:txBody>
                    <a:bodyPr/>
                    <a:lstStyle/>
                    <a:p>
                      <a:endParaRPr lang="de-DE"/>
                    </a:p>
                  </a:txBody>
                  <a:tcPr/>
                </a:tc>
                <a:tc hMerge="1">
                  <a:txBody>
                    <a:bodyPr/>
                    <a:lstStyle/>
                    <a:p>
                      <a:endParaRPr lang="de-DE"/>
                    </a:p>
                  </a:txBody>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75000"/>
                      </a:scheme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75000"/>
                      </a:scheme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75000"/>
                      </a:schemeClr>
                    </a:solidFill>
                  </a:tcPr>
                </a:tc>
                <a:extLst>
                  <a:ext uri="{0D108BD9-81ED-4DB2-BD59-A6C34878D82A}">
                    <a16:rowId xmlns:a16="http://schemas.microsoft.com/office/drawing/2014/main" val="10000"/>
                  </a:ext>
                </a:extLst>
              </a:tr>
              <a:tr h="351428">
                <a:tc rowSpan="2">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r>
                        <a:rPr lang="en-US" sz="1100" b="1" u="none" noProof="0" dirty="0">
                          <a:solidFill>
                            <a:schemeClr val="tx1"/>
                          </a:solidFill>
                        </a:rPr>
                        <a:t>Integration</a:t>
                      </a:r>
                      <a:r>
                        <a:rPr lang="en-US" sz="1100" b="1" u="none" baseline="0" noProof="0" dirty="0">
                          <a:solidFill>
                            <a:schemeClr val="tx1"/>
                          </a:solidFill>
                        </a:rPr>
                        <a:t> Technology / Service</a:t>
                      </a:r>
                      <a:br>
                        <a:rPr lang="en-US" sz="1100" b="1" u="none" baseline="0" noProof="0" dirty="0">
                          <a:solidFill>
                            <a:schemeClr val="tx1"/>
                          </a:solidFill>
                        </a:rPr>
                      </a:br>
                      <a:r>
                        <a:rPr lang="en-US" sz="1100" b="0" u="sng" baseline="0" noProof="0" dirty="0">
                          <a:solidFill>
                            <a:schemeClr val="tx1"/>
                          </a:solidFill>
                        </a:rPr>
                        <a:t>Sample Values: </a:t>
                      </a:r>
                      <a:br>
                        <a:rPr lang="en-US" sz="1100" b="1" baseline="0" noProof="0" dirty="0">
                          <a:solidFill>
                            <a:schemeClr val="tx1"/>
                          </a:solidFill>
                        </a:rPr>
                      </a:br>
                      <a:r>
                        <a:rPr lang="en-US" sz="1100" b="0" baseline="0" noProof="0" dirty="0">
                          <a:solidFill>
                            <a:schemeClr val="tx1"/>
                          </a:solidFill>
                        </a:rPr>
                        <a:t>1) SAP Cloud Platform API Management </a:t>
                      </a:r>
                    </a:p>
                    <a:p>
                      <a:r>
                        <a:rPr lang="en-US" sz="1100" b="0" baseline="0" noProof="0" dirty="0">
                          <a:solidFill>
                            <a:schemeClr val="tx1"/>
                          </a:solidFill>
                        </a:rPr>
                        <a:t>2) SAP Cloud Platform Enterprise Messaging</a:t>
                      </a:r>
                    </a:p>
                    <a:p>
                      <a:r>
                        <a:rPr lang="en-US" sz="1100" b="0" baseline="0" noProof="0" dirty="0">
                          <a:solidFill>
                            <a:schemeClr val="tx1"/>
                          </a:solidFill>
                        </a:rPr>
                        <a:t>3) SAP Cloud Platform Workflow</a:t>
                      </a:r>
                      <a:br>
                        <a:rPr lang="en-US" sz="1100" b="0" baseline="0" noProof="0" dirty="0">
                          <a:solidFill>
                            <a:schemeClr val="tx1"/>
                          </a:solidFill>
                        </a:rPr>
                      </a:br>
                      <a:r>
                        <a:rPr lang="en-US" sz="1100" b="0" baseline="0" noProof="0" dirty="0">
                          <a:solidFill>
                            <a:schemeClr val="tx1"/>
                          </a:solidFill>
                        </a:rPr>
                        <a:t>4) Non-SAP</a:t>
                      </a:r>
                    </a:p>
                    <a:p>
                      <a:r>
                        <a:rPr lang="en-US" sz="1100" b="0" baseline="0" noProof="0" dirty="0">
                          <a:solidFill>
                            <a:schemeClr val="tx1"/>
                          </a:solidFill>
                        </a:rPr>
                        <a:t>…</a:t>
                      </a:r>
                    </a:p>
                  </a:txBody>
                  <a:tcPr marR="0">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800080">
                        <a:alpha val="18000"/>
                      </a:srgbClr>
                    </a:solidFill>
                  </a:tcPr>
                </a:tc>
                <a:tc rowSpan="2">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r>
                        <a:rPr lang="en-US" sz="1100" b="1" u="none" noProof="0" dirty="0">
                          <a:solidFill>
                            <a:schemeClr val="tx1"/>
                          </a:solidFill>
                        </a:rPr>
                        <a:t>Recommendation Degree</a:t>
                      </a:r>
                      <a:br>
                        <a:rPr lang="en-US" sz="1100" b="1" baseline="0" noProof="0" dirty="0">
                          <a:solidFill>
                            <a:schemeClr val="tx1"/>
                          </a:solidFill>
                        </a:rPr>
                      </a:br>
                      <a:r>
                        <a:rPr lang="en-US" sz="1100" b="0" u="sng" baseline="0" noProof="0" dirty="0">
                          <a:solidFill>
                            <a:schemeClr val="tx1"/>
                          </a:solidFill>
                        </a:rPr>
                        <a:t>Sample Values: </a:t>
                      </a:r>
                      <a:endParaRPr lang="en-US" sz="1100" b="1" baseline="0" noProof="0" dirty="0">
                        <a:solidFill>
                          <a:schemeClr val="tx1"/>
                        </a:solidFill>
                      </a:endParaRPr>
                    </a:p>
                    <a:p>
                      <a:r>
                        <a:rPr lang="en-US" sz="1100" b="0" baseline="0" noProof="0" dirty="0">
                          <a:solidFill>
                            <a:schemeClr val="tx1"/>
                          </a:solidFill>
                        </a:rPr>
                        <a:t>1) General Recommendation </a:t>
                      </a:r>
                      <a:br>
                        <a:rPr lang="en-US" sz="1100" b="0" baseline="0" noProof="0" dirty="0">
                          <a:solidFill>
                            <a:schemeClr val="tx1"/>
                          </a:solidFill>
                        </a:rPr>
                      </a:br>
                      <a:r>
                        <a:rPr lang="en-US" sz="1100" b="0" baseline="0" noProof="0" dirty="0">
                          <a:solidFill>
                            <a:schemeClr val="tx1"/>
                          </a:solidFill>
                        </a:rPr>
                        <a:t>2) Reasonable Alternative </a:t>
                      </a:r>
                      <a:br>
                        <a:rPr lang="en-US" sz="1100" b="0" baseline="0" noProof="0" dirty="0">
                          <a:solidFill>
                            <a:schemeClr val="tx1"/>
                          </a:solidFill>
                        </a:rPr>
                      </a:br>
                      <a:r>
                        <a:rPr lang="en-US" sz="1100" b="0" baseline="0" noProof="0" dirty="0">
                          <a:solidFill>
                            <a:schemeClr val="tx1"/>
                          </a:solidFill>
                        </a:rPr>
                        <a:t>3) Possible Exception </a:t>
                      </a:r>
                    </a:p>
                    <a:p>
                      <a:pPr marL="0" marR="0" indent="0" algn="l" defTabSz="1220084" rtl="0" eaLnBrk="1" fontAlgn="auto" latinLnBrk="0" hangingPunct="1">
                        <a:lnSpc>
                          <a:spcPct val="100000"/>
                        </a:lnSpc>
                        <a:spcBef>
                          <a:spcPts val="0"/>
                        </a:spcBef>
                        <a:spcAft>
                          <a:spcPts val="0"/>
                        </a:spcAft>
                        <a:buClrTx/>
                        <a:buSzTx/>
                        <a:buFontTx/>
                        <a:buNone/>
                        <a:tabLst/>
                        <a:defRPr/>
                      </a:pPr>
                      <a:r>
                        <a:rPr lang="en-US" sz="1100" b="0" baseline="0" noProof="0" dirty="0">
                          <a:solidFill>
                            <a:schemeClr val="tx1"/>
                          </a:solidFill>
                        </a:rPr>
                        <a:t>4) To be avoided </a:t>
                      </a:r>
                    </a:p>
                    <a:p>
                      <a:r>
                        <a:rPr lang="en-US" sz="1100" b="0" baseline="0" noProof="0" dirty="0">
                          <a:solidFill>
                            <a:schemeClr val="tx1"/>
                          </a:solidFill>
                        </a:rPr>
                        <a:t>…</a:t>
                      </a:r>
                      <a:endParaRPr lang="en-US" sz="1100" b="0" noProof="0" dirty="0">
                        <a:solidFill>
                          <a:schemeClr val="tx1"/>
                        </a:solidFill>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800080">
                        <a:alpha val="18000"/>
                      </a:srgbClr>
                    </a:solidFill>
                  </a:tcPr>
                </a:tc>
                <a:tc rowSpan="2">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r>
                        <a:rPr lang="en-US" sz="1100" b="1" u="none" baseline="0" noProof="0" dirty="0">
                          <a:solidFill>
                            <a:schemeClr val="tx1"/>
                          </a:solidFill>
                        </a:rPr>
                        <a:t>Description </a:t>
                      </a:r>
                    </a:p>
                    <a:p>
                      <a:pPr marL="0" marR="0" indent="0" algn="l" defTabSz="1088776" rtl="0" eaLnBrk="1" fontAlgn="auto" latinLnBrk="0" hangingPunct="1">
                        <a:lnSpc>
                          <a:spcPct val="100000"/>
                        </a:lnSpc>
                        <a:spcBef>
                          <a:spcPts val="0"/>
                        </a:spcBef>
                        <a:spcAft>
                          <a:spcPts val="0"/>
                        </a:spcAft>
                        <a:buClrTx/>
                        <a:buSzTx/>
                        <a:buFontTx/>
                        <a:buNone/>
                        <a:tabLst/>
                        <a:defRPr/>
                      </a:pPr>
                      <a:r>
                        <a:rPr lang="en-US" sz="1100" b="0" baseline="0" noProof="0" dirty="0">
                          <a:solidFill>
                            <a:schemeClr val="tx1"/>
                          </a:solidFill>
                        </a:rPr>
                        <a:t>Optionally: refer to use case patterns</a:t>
                      </a:r>
                      <a:endParaRPr lang="en-US" sz="1100" b="0" u="none" noProof="0" dirty="0">
                        <a:solidFill>
                          <a:schemeClr val="tx1"/>
                        </a:solidFill>
                      </a:endParaRP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800080">
                        <a:alpha val="18000"/>
                      </a:srgbClr>
                    </a:solidFill>
                  </a:tcPr>
                </a:tc>
                <a:tc gridSpan="6">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ctr" defTabSz="1087795" rtl="0" eaLnBrk="1" fontAlgn="auto" latinLnBrk="0" hangingPunct="1">
                        <a:lnSpc>
                          <a:spcPct val="100000"/>
                        </a:lnSpc>
                        <a:spcBef>
                          <a:spcPts val="0"/>
                        </a:spcBef>
                        <a:spcAft>
                          <a:spcPts val="0"/>
                        </a:spcAft>
                        <a:buClrTx/>
                        <a:buSzTx/>
                        <a:buFontTx/>
                        <a:buNone/>
                        <a:tabLst/>
                        <a:defRPr/>
                      </a:pPr>
                      <a:r>
                        <a:rPr lang="en-US" sz="1100" b="1" u="none" baseline="0" noProof="0" dirty="0">
                          <a:solidFill>
                            <a:schemeClr val="tx1"/>
                          </a:solidFill>
                        </a:rPr>
                        <a:t>Relevant</a:t>
                      </a:r>
                      <a:br>
                        <a:rPr lang="en-US" sz="1100" b="1" u="none" baseline="0" noProof="0" dirty="0">
                          <a:solidFill>
                            <a:schemeClr val="tx1"/>
                          </a:solidFill>
                        </a:rPr>
                      </a:br>
                      <a:r>
                        <a:rPr lang="en-US" sz="1100" b="1" u="none" baseline="0" noProof="0" dirty="0">
                          <a:solidFill>
                            <a:schemeClr val="tx1"/>
                          </a:solidFill>
                        </a:rPr>
                        <a:t>Integration Domains</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800080">
                        <a:alpha val="18000"/>
                      </a:srgbClr>
                    </a:solidFill>
                  </a:tcPr>
                </a:tc>
                <a:tc hMerge="1">
                  <a:txBody>
                    <a:bodyPr/>
                    <a:lstStyle/>
                    <a:p>
                      <a:endParaRPr lang="de-DE"/>
                    </a:p>
                  </a:txBody>
                  <a:tcPr/>
                </a:tc>
                <a:tc hMerge="1">
                  <a:txBody>
                    <a:bodyPr/>
                    <a:lstStyle/>
                    <a:p>
                      <a:endParaRPr lang="de-DE"/>
                    </a:p>
                  </a:txBody>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75000"/>
                      </a:scheme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75000"/>
                      </a:schemeClr>
                    </a:solidFill>
                  </a:tcPr>
                </a:tc>
                <a:tc hMerge="1">
                  <a:txBody>
                    <a:bodyPr/>
                    <a:lstStyle/>
                    <a:p>
                      <a:pPr marL="0" marR="0" indent="0" algn="l" defTabSz="1087795" rtl="0" eaLnBrk="1" fontAlgn="auto" latinLnBrk="0" hangingPunct="1">
                        <a:lnSpc>
                          <a:spcPct val="100000"/>
                        </a:lnSpc>
                        <a:spcBef>
                          <a:spcPts val="0"/>
                        </a:spcBef>
                        <a:spcAft>
                          <a:spcPts val="0"/>
                        </a:spcAft>
                        <a:buClrTx/>
                        <a:buSzTx/>
                        <a:buFontTx/>
                        <a:buNone/>
                        <a:tabLst/>
                        <a:defRPr/>
                      </a:pPr>
                      <a:endParaRPr lang="en-US" sz="1400" b="1" u="none" baseline="0" noProof="0" dirty="0">
                        <a:solidFill>
                          <a:schemeClr val="bg1"/>
                        </a:solidFill>
                      </a:endParaRPr>
                    </a:p>
                  </a:txBody>
                  <a:tcPr>
                    <a:solidFill>
                      <a:schemeClr val="bg1">
                        <a:lumMod val="75000"/>
                      </a:schemeClr>
                    </a:solidFill>
                  </a:tcPr>
                </a:tc>
                <a:extLst>
                  <a:ext uri="{0D108BD9-81ED-4DB2-BD59-A6C34878D82A}">
                    <a16:rowId xmlns:a16="http://schemas.microsoft.com/office/drawing/2014/main" val="10001"/>
                  </a:ext>
                </a:extLst>
              </a:tr>
              <a:tr h="908406">
                <a:tc vMerge="1">
                  <a:txBody>
                    <a:bodyPr/>
                    <a:lstStyle/>
                    <a:p>
                      <a:endParaRPr lang="en-US" sz="1400" b="1" baseline="0" noProof="0" dirty="0">
                        <a:solidFill>
                          <a:schemeClr val="tx1"/>
                        </a:solidFill>
                      </a:endParaRPr>
                    </a:p>
                  </a:txBody>
                  <a:tcPr>
                    <a:solidFill>
                      <a:schemeClr val="bg1"/>
                    </a:solidFill>
                  </a:tcPr>
                </a:tc>
                <a:tc vMerge="1">
                  <a:txBody>
                    <a:bodyPr/>
                    <a:lstStyle/>
                    <a:p>
                      <a:endParaRPr lang="en-US" sz="1400" b="1" noProof="0" dirty="0">
                        <a:solidFill>
                          <a:schemeClr val="tx1"/>
                        </a:solidFill>
                      </a:endParaRPr>
                    </a:p>
                  </a:txBody>
                  <a:tcPr>
                    <a:solidFill>
                      <a:schemeClr val="bg1"/>
                    </a:solidFill>
                  </a:tcPr>
                </a:tc>
                <a:tc vMerge="1">
                  <a:txBody>
                    <a:bodyPr/>
                    <a:lstStyle/>
                    <a:p>
                      <a:endParaRPr lang="en-US" sz="1400" b="1" u="sng" noProof="0" dirty="0">
                        <a:solidFill>
                          <a:schemeClr val="tx1"/>
                        </a:solidFill>
                      </a:endParaRPr>
                    </a:p>
                  </a:txBody>
                  <a:tcPr>
                    <a:solidFill>
                      <a:schemeClr val="bg1"/>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b="0" u="none" baseline="0" noProof="0" dirty="0">
                          <a:solidFill>
                            <a:schemeClr val="tx1"/>
                          </a:solidFill>
                          <a:latin typeface="Arial" panose="020B0604020202020204" pitchFamily="34" charset="0"/>
                          <a:cs typeface="Arial" panose="020B0604020202020204" pitchFamily="34" charset="0"/>
                        </a:rPr>
                        <a:t>User2OP</a:t>
                      </a:r>
                    </a:p>
                  </a:txBody>
                  <a:tcPr vert="vert270"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0080">
                        <a:alpha val="18000"/>
                      </a:srgbClr>
                    </a:solidFill>
                  </a:tcPr>
                </a:tc>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b="0" u="none" baseline="0" noProof="0" dirty="0">
                          <a:solidFill>
                            <a:schemeClr val="tx1"/>
                          </a:solidFill>
                          <a:latin typeface="Arial" panose="020B0604020202020204" pitchFamily="34" charset="0"/>
                          <a:cs typeface="Arial" panose="020B0604020202020204" pitchFamily="34" charset="0"/>
                        </a:rPr>
                        <a:t>User2Cloud</a:t>
                      </a:r>
                    </a:p>
                  </a:txBody>
                  <a:tcPr vert="vert270" anchor="ct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0080">
                        <a:alpha val="18000"/>
                      </a:srgbClr>
                    </a:solidFill>
                  </a:tcPr>
                </a:tc>
                <a:tc>
                  <a:txBody>
                    <a:bodyPr/>
                    <a:lstStyle/>
                    <a:p>
                      <a:r>
                        <a:rPr lang="de-DE" sz="1100" dirty="0">
                          <a:latin typeface="Arial" panose="020B0604020202020204" pitchFamily="34" charset="0"/>
                          <a:cs typeface="Arial" panose="020B0604020202020204" pitchFamily="34" charset="0"/>
                        </a:rPr>
                        <a:t>OP2OP</a:t>
                      </a:r>
                    </a:p>
                  </a:txBody>
                  <a:tcPr vert="vert270" anchor="ctr">
                    <a:lnL w="12700" cap="flat" cmpd="sng" algn="ctr">
                      <a:solidFill>
                        <a:srgbClr val="000000"/>
                      </a:solidFill>
                      <a:prstDash val="solid"/>
                      <a:round/>
                      <a:headEnd type="none" w="med" len="med"/>
                      <a:tailEnd type="none" w="med" len="med"/>
                    </a:lnL>
                    <a:lnR w="12700" cmpd="sng">
                      <a:solidFill>
                        <a:srgbClr val="000000"/>
                      </a:solidFill>
                    </a:lnR>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0080">
                        <a:alpha val="18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b="0" u="none" baseline="0" noProof="0" dirty="0">
                          <a:solidFill>
                            <a:schemeClr val="tx1"/>
                          </a:solidFill>
                          <a:latin typeface="Arial" panose="020B0604020202020204" pitchFamily="34" charset="0"/>
                          <a:cs typeface="Arial" panose="020B0604020202020204" pitchFamily="34" charset="0"/>
                        </a:rPr>
                        <a:t>OP2Cloud</a:t>
                      </a:r>
                    </a:p>
                  </a:txBody>
                  <a:tcPr vert="vert270" anchor="ctr">
                    <a:lnL w="12700" cap="flat" cmpd="sng" algn="ctr">
                      <a:solidFill>
                        <a:srgbClr val="000000"/>
                      </a:solidFill>
                      <a:prstDash val="solid"/>
                      <a:round/>
                      <a:headEnd type="none" w="med" len="med"/>
                      <a:tailEnd type="none" w="med" len="med"/>
                    </a:lnL>
                    <a:lnR w="12700" cmpd="sng">
                      <a:solidFill>
                        <a:srgbClr val="000000"/>
                      </a:solidFill>
                    </a:lnR>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800080">
                        <a:alpha val="18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b="0" u="none" baseline="0" noProof="0" dirty="0">
                          <a:solidFill>
                            <a:schemeClr val="tx1"/>
                          </a:solidFill>
                          <a:latin typeface="Arial" panose="020B0604020202020204" pitchFamily="34" charset="0"/>
                          <a:cs typeface="Arial" panose="020B0604020202020204" pitchFamily="34" charset="0"/>
                        </a:rPr>
                        <a:t>Cloud2Cloud</a:t>
                      </a:r>
                    </a:p>
                  </a:txBody>
                  <a:tcPr vert="vert27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800080">
                        <a:alpha val="18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b="0" u="none" baseline="0" noProof="0" dirty="0">
                          <a:solidFill>
                            <a:schemeClr val="tx1"/>
                          </a:solidFill>
                          <a:latin typeface="Arial" panose="020B0604020202020204" pitchFamily="34" charset="0"/>
                          <a:cs typeface="Arial" panose="020B0604020202020204" pitchFamily="34" charset="0"/>
                        </a:rPr>
                        <a:t>B2B/B2G</a:t>
                      </a:r>
                    </a:p>
                  </a:txBody>
                  <a:tcPr vert="vert270"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800080">
                        <a:alpha val="18000"/>
                      </a:srgbClr>
                    </a:solidFill>
                  </a:tcPr>
                </a:tc>
                <a:extLst>
                  <a:ext uri="{0D108BD9-81ED-4DB2-BD59-A6C34878D82A}">
                    <a16:rowId xmlns:a16="http://schemas.microsoft.com/office/drawing/2014/main" val="10002"/>
                  </a:ext>
                </a:extLst>
              </a:tr>
              <a:tr h="351428">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100" noProof="0" dirty="0">
                          <a:latin typeface="Arial" panose="020B0604020202020204" pitchFamily="34" charset="0"/>
                          <a:cs typeface="Arial" panose="020B0604020202020204" pitchFamily="34" charset="0"/>
                        </a:rPr>
                        <a:t>SAP Cloud Platform API Management </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General Recommendation</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Use to provide secure, omni-channel access for APIs that are exposed to partners and app developers </a:t>
                      </a:r>
                    </a:p>
                  </a:txBody>
                  <a:tcP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89489">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de-DE" sz="1100" kern="1200" dirty="0">
                          <a:solidFill>
                            <a:schemeClr val="tx1"/>
                          </a:solidFill>
                          <a:latin typeface="Arial" panose="020B0604020202020204" pitchFamily="34" charset="0"/>
                          <a:cs typeface="Arial" panose="020B0604020202020204" pitchFamily="34" charset="0"/>
                        </a:rPr>
                        <a:t>SAP </a:t>
                      </a:r>
                      <a:r>
                        <a:rPr lang="en-AU" sz="1100" kern="1200" noProof="0" dirty="0">
                          <a:solidFill>
                            <a:schemeClr val="tx1"/>
                          </a:solidFill>
                          <a:latin typeface="Arial" panose="020B0604020202020204" pitchFamily="34" charset="0"/>
                          <a:cs typeface="Arial" panose="020B0604020202020204" pitchFamily="34" charset="0"/>
                        </a:rPr>
                        <a:t>Cloud Platform Enterprise Messaging</a:t>
                      </a:r>
                      <a:endParaRPr lang="de-DE" sz="1100" kern="1200" dirty="0">
                        <a:solidFill>
                          <a:schemeClr val="tx1"/>
                        </a:solidFill>
                        <a:latin typeface="Arial" panose="020B0604020202020204" pitchFamily="34" charset="0"/>
                        <a:cs typeface="Arial" panose="020B0604020202020204" pitchFamily="34" charset="0"/>
                      </a:endParaRPr>
                    </a:p>
                  </a:txBody>
                  <a:tcP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rPr>
                        <a:t>General Recommendation</a:t>
                      </a:r>
                    </a:p>
                  </a:txBody>
                  <a:tcP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rPr>
                        <a:t>Use to build applications and extensions that can react to events from SAP S/4HANA. Decoupling of apps and services.</a:t>
                      </a:r>
                    </a:p>
                  </a:txBody>
                  <a:tcPr>
                    <a:lnL w="12700" cmpd="sng">
                      <a:solidFill>
                        <a:srgbClr val="000000"/>
                      </a:solidFill>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endParaRPr>
                    </a:p>
                  </a:txBody>
                  <a:tcPr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
                        <a:cs typeface="Arial" panose="020B0604020202020204" pitchFamily="34" charset="0"/>
                      </a:endParaRPr>
                    </a:p>
                  </a:txBody>
                  <a:tcPr anchor="ct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89489">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de-DE" sz="1100" kern="1200" dirty="0">
                          <a:solidFill>
                            <a:schemeClr val="tx1"/>
                          </a:solidFill>
                          <a:latin typeface="Arial" panose="020B0604020202020204" pitchFamily="34" charset="0"/>
                          <a:cs typeface="Arial" panose="020B0604020202020204" pitchFamily="34" charset="0"/>
                        </a:rPr>
                        <a:t>SAP </a:t>
                      </a:r>
                      <a:r>
                        <a:rPr lang="de-DE" sz="1100" kern="1200" noProof="0" dirty="0">
                          <a:solidFill>
                            <a:schemeClr val="tx1"/>
                          </a:solidFill>
                          <a:latin typeface="Arial" panose="020B0604020202020204" pitchFamily="34" charset="0"/>
                          <a:cs typeface="Arial" panose="020B0604020202020204" pitchFamily="34" charset="0"/>
                        </a:rPr>
                        <a:t>Cloud Platform Workflow </a:t>
                      </a:r>
                      <a:endParaRPr lang="de-DE" sz="1100" kern="1200" dirty="0">
                        <a:solidFill>
                          <a:schemeClr val="tx1"/>
                        </a:solidFill>
                        <a:latin typeface="Arial" panose="020B0604020202020204" pitchFamily="34" charset="0"/>
                        <a:cs typeface="Arial" panose="020B0604020202020204" pitchFamily="34" charset="0"/>
                      </a:endParaRP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rPr>
                        <a:t>General Recommendation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rPr>
                        <a:t>Use to build, run, and manage workflows, from simple approvals to end-to-end processes that span across different organizations and applications.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mn-ea"/>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ctr" defTabSz="1220084" rtl="0" eaLnBrk="1" fontAlgn="auto" latinLnBrk="0" hangingPunct="1">
                        <a:lnSpc>
                          <a:spcPct val="100000"/>
                        </a:lnSpc>
                        <a:spcBef>
                          <a:spcPts val="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rgbClr val="800080"/>
                        </a:solidFill>
                        <a:effectLst/>
                        <a:uLnTx/>
                        <a:uFillTx/>
                        <a:latin typeface="Arial" panose="020B0604020202020204" pitchFamily="34" charset="0"/>
                        <a:ea typeface=""/>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6530">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noProof="0" dirty="0">
                          <a:latin typeface="Arial" panose="020B0604020202020204" pitchFamily="34" charset="0"/>
                          <a:cs typeface="Arial" panose="020B0604020202020204" pitchFamily="34" charset="0"/>
                        </a:rPr>
                        <a:t>…</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endParaRPr lang="de-DE"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0" indent="0">
                        <a:buFont typeface="Arial" pitchFamily="34" charset="0"/>
                        <a:buNone/>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p>
                      <a:pPr marL="171450" indent="-171450">
                        <a:buFont typeface="Arial" pitchFamily="34" charset="0"/>
                        <a:buChar char="•"/>
                      </a:pP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354752826"/>
                  </a:ext>
                </a:extLst>
              </a:tr>
            </a:tbl>
          </a:graphicData>
        </a:graphic>
      </p:graphicFrame>
      <p:grpSp>
        <p:nvGrpSpPr>
          <p:cNvPr id="28" name="Group 27">
            <a:extLst>
              <a:ext uri="{FF2B5EF4-FFF2-40B4-BE49-F238E27FC236}">
                <a16:creationId xmlns:a16="http://schemas.microsoft.com/office/drawing/2014/main" id="{8B03BC0A-EC53-4A07-959F-3955D6D5C4AE}"/>
              </a:ext>
            </a:extLst>
          </p:cNvPr>
          <p:cNvGrpSpPr/>
          <p:nvPr/>
        </p:nvGrpSpPr>
        <p:grpSpPr>
          <a:xfrm>
            <a:off x="480963" y="5450780"/>
            <a:ext cx="11229992" cy="1253916"/>
            <a:chOff x="778585" y="5893201"/>
            <a:chExt cx="10694435" cy="709707"/>
          </a:xfrm>
        </p:grpSpPr>
        <p:sp>
          <p:nvSpPr>
            <p:cNvPr id="29" name="TextBox 28">
              <a:extLst>
                <a:ext uri="{FF2B5EF4-FFF2-40B4-BE49-F238E27FC236}">
                  <a16:creationId xmlns:a16="http://schemas.microsoft.com/office/drawing/2014/main" id="{F180AF72-8A09-4F99-8943-C3D0DBD54E29}"/>
                </a:ext>
              </a:extLst>
            </p:cNvPr>
            <p:cNvSpPr txBox="1"/>
            <p:nvPr/>
          </p:nvSpPr>
          <p:spPr>
            <a:xfrm>
              <a:off x="2235703" y="5893205"/>
              <a:ext cx="9237317" cy="709698"/>
            </a:xfrm>
            <a:prstGeom prst="rect">
              <a:avLst/>
            </a:prstGeom>
            <a:solidFill>
              <a:schemeClr val="bg1">
                <a:lumMod val="85000"/>
              </a:schemeClr>
            </a:solidFill>
          </p:spPr>
          <p:txBody>
            <a:bodyPr wrap="square" lIns="72000" tIns="36000" rIns="72000" bIns="36000" rtlCol="0" anchor="ctr">
              <a:noAutofit/>
            </a:bodyPr>
            <a:lstStyle/>
            <a:p>
              <a:pPr lvl="0" defTabSz="661988" eaLnBrk="0" fontAlgn="base" hangingPunct="0">
                <a:spcBef>
                  <a:spcPts val="600"/>
                </a:spcBef>
                <a:spcAft>
                  <a:spcPct val="0"/>
                </a:spcAft>
                <a:defRPr/>
              </a:pPr>
              <a:r>
                <a:rPr lang="en-US" sz="1000" kern="0" dirty="0">
                  <a:solidFill>
                    <a:srgbClr val="000000"/>
                  </a:solidFill>
                  <a:latin typeface="Arial"/>
                </a:rPr>
                <a:t>This table allows you to define integration guidelines for the </a:t>
              </a:r>
              <a:r>
                <a:rPr lang="en-US" sz="1000" b="1" kern="0" dirty="0">
                  <a:solidFill>
                    <a:srgbClr val="000000"/>
                  </a:solidFill>
                  <a:latin typeface="Arial"/>
                </a:rPr>
                <a:t>cross use cases category</a:t>
              </a:r>
              <a:r>
                <a:rPr lang="en-US" sz="1000" kern="0" dirty="0">
                  <a:solidFill>
                    <a:srgbClr val="000000"/>
                  </a:solidFill>
                  <a:latin typeface="Arial"/>
                </a:rPr>
                <a:t> for your organization. Per row, you  can add one integration guideline: In </a:t>
              </a:r>
              <a:r>
                <a:rPr lang="en-US" sz="1000" b="1" kern="0" dirty="0">
                  <a:solidFill>
                    <a:srgbClr val="000000"/>
                  </a:solidFill>
                  <a:latin typeface="Arial"/>
                </a:rPr>
                <a:t>column 1</a:t>
              </a:r>
              <a:r>
                <a:rPr lang="en-US" sz="1000" kern="0" dirty="0">
                  <a:solidFill>
                    <a:srgbClr val="000000"/>
                  </a:solidFill>
                  <a:latin typeface="Arial"/>
                </a:rPr>
                <a:t>, you can select the relevant integration technology/service for which you want to define the guideline (e.g. SAP Cloud Platform API Management). In </a:t>
              </a:r>
              <a:r>
                <a:rPr lang="en-US" sz="1000" b="1" kern="0" dirty="0">
                  <a:solidFill>
                    <a:srgbClr val="000000"/>
                  </a:solidFill>
                  <a:latin typeface="Arial"/>
                </a:rPr>
                <a:t>column 2</a:t>
              </a:r>
              <a:r>
                <a:rPr lang="en-US" sz="1000" kern="0" dirty="0">
                  <a:solidFill>
                    <a:srgbClr val="000000"/>
                  </a:solidFill>
                  <a:latin typeface="Arial"/>
                </a:rPr>
                <a:t>, you can define the recommendation degree that you would like to assign to the integration technology/service within your organization (e.g. General Recommendation). In </a:t>
              </a:r>
              <a:r>
                <a:rPr lang="en-US" sz="1000" b="1" kern="0" dirty="0">
                  <a:solidFill>
                    <a:srgbClr val="000000"/>
                  </a:solidFill>
                  <a:latin typeface="Arial"/>
                </a:rPr>
                <a:t>column 3</a:t>
              </a:r>
              <a:r>
                <a:rPr lang="en-US" sz="1000" kern="0" dirty="0">
                  <a:solidFill>
                    <a:srgbClr val="000000"/>
                  </a:solidFill>
                  <a:latin typeface="Arial"/>
                </a:rPr>
                <a:t>, you can further describe your integration guideline, optionally by referring to the relevant use case patterns. </a:t>
              </a:r>
              <a:r>
                <a:rPr lang="en-US" sz="1000" b="1" kern="0" dirty="0">
                  <a:solidFill>
                    <a:srgbClr val="000000"/>
                  </a:solidFill>
                  <a:latin typeface="Arial"/>
                </a:rPr>
                <a:t>Column 4 </a:t>
              </a:r>
              <a:r>
                <a:rPr lang="en-US" sz="1000" kern="0" dirty="0">
                  <a:solidFill>
                    <a:srgbClr val="000000"/>
                  </a:solidFill>
                  <a:latin typeface="Arial"/>
                </a:rPr>
                <a:t>allows you to assign the integration technology/service to the relevant integration domain(s), e.g. User2Cloud or Cloud2Cloud.</a:t>
              </a:r>
            </a:p>
            <a:p>
              <a:pPr defTabSz="661988" eaLnBrk="0" fontAlgn="base" hangingPunct="0">
                <a:spcBef>
                  <a:spcPts val="600"/>
                </a:spcBef>
                <a:spcAft>
                  <a:spcPct val="0"/>
                </a:spcAft>
                <a:defRPr/>
              </a:pPr>
              <a:r>
                <a:rPr lang="en-US" sz="1000" b="1" kern="0" dirty="0">
                  <a:solidFill>
                    <a:srgbClr val="E35500"/>
                  </a:solidFill>
                  <a:latin typeface="Arial"/>
                </a:rPr>
                <a:t>Important Note: The sample technology mappings shown in the table above are only illustrative examples that need to be aligned with your specific context and requirements. Also the inclusion of Non-SAP integration technologies / services is possible.</a:t>
              </a:r>
            </a:p>
          </p:txBody>
        </p:sp>
        <p:sp>
          <p:nvSpPr>
            <p:cNvPr id="30" name="TextBox 29">
              <a:extLst>
                <a:ext uri="{FF2B5EF4-FFF2-40B4-BE49-F238E27FC236}">
                  <a16:creationId xmlns:a16="http://schemas.microsoft.com/office/drawing/2014/main" id="{CCDA0294-8EE2-4983-B40A-096228C2BA5C}"/>
                </a:ext>
              </a:extLst>
            </p:cNvPr>
            <p:cNvSpPr txBox="1"/>
            <p:nvPr/>
          </p:nvSpPr>
          <p:spPr>
            <a:xfrm>
              <a:off x="1129034" y="5893205"/>
              <a:ext cx="1106669" cy="709703"/>
            </a:xfrm>
            <a:prstGeom prst="rect">
              <a:avLst/>
            </a:prstGeom>
            <a:solidFill>
              <a:schemeClr val="tx1"/>
            </a:solidFill>
          </p:spPr>
          <p:txBody>
            <a:bodyPr wrap="square" lIns="72000" tIns="864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31" name="TextBox 30">
              <a:extLst>
                <a:ext uri="{FF2B5EF4-FFF2-40B4-BE49-F238E27FC236}">
                  <a16:creationId xmlns:a16="http://schemas.microsoft.com/office/drawing/2014/main" id="{9EDF2F74-8C40-49FB-904A-E09881CBFC3F}"/>
                </a:ext>
              </a:extLst>
            </p:cNvPr>
            <p:cNvSpPr txBox="1"/>
            <p:nvPr/>
          </p:nvSpPr>
          <p:spPr>
            <a:xfrm>
              <a:off x="778585" y="5893201"/>
              <a:ext cx="432191" cy="709703"/>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32" name="Straight Connector 31">
              <a:extLst>
                <a:ext uri="{FF2B5EF4-FFF2-40B4-BE49-F238E27FC236}">
                  <a16:creationId xmlns:a16="http://schemas.microsoft.com/office/drawing/2014/main" id="{3063396E-BED8-4B20-8421-1DF47F0650CB}"/>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42E2E78-511B-4F3B-A69C-048A0618502C}"/>
                </a:ext>
              </a:extLst>
            </p:cNvPr>
            <p:cNvCxnSpPr>
              <a:cxnSpLocks/>
            </p:cNvCxnSpPr>
            <p:nvPr/>
          </p:nvCxnSpPr>
          <p:spPr>
            <a:xfrm flipH="1">
              <a:off x="1175799" y="6524766"/>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10AE321F-264C-4ECA-A13B-B014E1AB2D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221" y="5524686"/>
            <a:ext cx="683802" cy="683802"/>
          </a:xfrm>
          <a:prstGeom prst="rect">
            <a:avLst/>
          </a:prstGeom>
        </p:spPr>
      </p:pic>
    </p:spTree>
    <p:extLst>
      <p:ext uri="{BB962C8B-B14F-4D97-AF65-F5344CB8AC3E}">
        <p14:creationId xmlns:p14="http://schemas.microsoft.com/office/powerpoint/2010/main" val="6028803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6FABB-44CA-4ADC-9A45-E6C4FD6EA226}"/>
              </a:ext>
            </a:extLst>
          </p:cNvPr>
          <p:cNvSpPr>
            <a:spLocks noGrp="1"/>
          </p:cNvSpPr>
          <p:nvPr>
            <p:ph type="sldNum" sz="quarter" idx="12"/>
          </p:nvPr>
        </p:nvSpPr>
        <p:spPr/>
        <p:txBody>
          <a:bodyPr/>
          <a:lstStyle/>
          <a:p>
            <a:fld id="{DB6A9238-A6DB-4432-B073-8C8D0256CD0B}" type="slidenum">
              <a:rPr lang="de-DE" sz="1000" smtClean="0"/>
              <a:pPr/>
              <a:t>72</a:t>
            </a:fld>
            <a:endParaRPr lang="de-DE" sz="1000" dirty="0"/>
          </a:p>
        </p:txBody>
      </p:sp>
      <p:grpSp>
        <p:nvGrpSpPr>
          <p:cNvPr id="82" name="Group 81">
            <a:extLst>
              <a:ext uri="{FF2B5EF4-FFF2-40B4-BE49-F238E27FC236}">
                <a16:creationId xmlns:a16="http://schemas.microsoft.com/office/drawing/2014/main" id="{9D99D5EA-789A-493C-9114-9B568BE4B003}"/>
              </a:ext>
            </a:extLst>
          </p:cNvPr>
          <p:cNvGrpSpPr/>
          <p:nvPr/>
        </p:nvGrpSpPr>
        <p:grpSpPr>
          <a:xfrm>
            <a:off x="8372079" y="467378"/>
            <a:ext cx="3410607" cy="677108"/>
            <a:chOff x="8348701" y="504000"/>
            <a:chExt cx="3410607" cy="677108"/>
          </a:xfrm>
        </p:grpSpPr>
        <p:sp>
          <p:nvSpPr>
            <p:cNvPr id="83" name="Rectangle 82">
              <a:extLst>
                <a:ext uri="{FF2B5EF4-FFF2-40B4-BE49-F238E27FC236}">
                  <a16:creationId xmlns:a16="http://schemas.microsoft.com/office/drawing/2014/main" id="{1F46B90E-5B2B-440D-AC52-BECECEA4189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4" name="Rectangle 83">
              <a:extLst>
                <a:ext uri="{FF2B5EF4-FFF2-40B4-BE49-F238E27FC236}">
                  <a16:creationId xmlns:a16="http://schemas.microsoft.com/office/drawing/2014/main" id="{C5253508-1941-41B4-8E1A-EAF652827F1A}"/>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5" name="Rectangle 84">
              <a:extLst>
                <a:ext uri="{FF2B5EF4-FFF2-40B4-BE49-F238E27FC236}">
                  <a16:creationId xmlns:a16="http://schemas.microsoft.com/office/drawing/2014/main" id="{6A3A2706-CCF4-4EE1-997A-EA7CE48BF048}"/>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7" name="Straight Arrow Connector 86">
              <a:extLst>
                <a:ext uri="{FF2B5EF4-FFF2-40B4-BE49-F238E27FC236}">
                  <a16:creationId xmlns:a16="http://schemas.microsoft.com/office/drawing/2014/main" id="{722E3990-F57A-4450-9393-6C6C3DE7A295}"/>
                </a:ext>
              </a:extLst>
            </p:cNvPr>
            <p:cNvCxnSpPr>
              <a:stCxn id="83" idx="3"/>
              <a:endCxn id="8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FF38CD3-97CB-4E72-825F-A14FB8E07D9D}"/>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95" name="Title 3">
            <a:extLst>
              <a:ext uri="{FF2B5EF4-FFF2-40B4-BE49-F238E27FC236}">
                <a16:creationId xmlns:a16="http://schemas.microsoft.com/office/drawing/2014/main" id="{8C5FFC6F-AD64-45B1-93A7-CEF0B4BE145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Cross Use Cases</a:t>
            </a:r>
            <a:br>
              <a:rPr lang="en-US" dirty="0">
                <a:solidFill>
                  <a:srgbClr val="000000"/>
                </a:solidFill>
                <a:latin typeface="Arial"/>
              </a:rPr>
            </a:br>
            <a:r>
              <a:rPr lang="en-US" sz="2000" b="0" dirty="0">
                <a:solidFill>
                  <a:srgbClr val="000000"/>
                </a:solidFill>
                <a:latin typeface="Arial"/>
              </a:rPr>
              <a:t>Example: SAP Cloud Platform API Management</a:t>
            </a:r>
          </a:p>
        </p:txBody>
      </p:sp>
      <p:grpSp>
        <p:nvGrpSpPr>
          <p:cNvPr id="18" name="Group 17">
            <a:extLst>
              <a:ext uri="{FF2B5EF4-FFF2-40B4-BE49-F238E27FC236}">
                <a16:creationId xmlns:a16="http://schemas.microsoft.com/office/drawing/2014/main" id="{A76CA782-33BE-4D79-A0C7-D37A1ABED021}"/>
              </a:ext>
            </a:extLst>
          </p:cNvPr>
          <p:cNvGrpSpPr/>
          <p:nvPr/>
        </p:nvGrpSpPr>
        <p:grpSpPr>
          <a:xfrm>
            <a:off x="444527" y="6011703"/>
            <a:ext cx="11234636" cy="656430"/>
            <a:chOff x="778585" y="5946478"/>
            <a:chExt cx="10693939" cy="656430"/>
          </a:xfrm>
        </p:grpSpPr>
        <p:sp>
          <p:nvSpPr>
            <p:cNvPr id="20" name="TextBox 19">
              <a:extLst>
                <a:ext uri="{FF2B5EF4-FFF2-40B4-BE49-F238E27FC236}">
                  <a16:creationId xmlns:a16="http://schemas.microsoft.com/office/drawing/2014/main" id="{E426C2FA-D1DD-44E8-8E77-02D060C6CEF6}"/>
                </a:ext>
              </a:extLst>
            </p:cNvPr>
            <p:cNvSpPr txBox="1"/>
            <p:nvPr/>
          </p:nvSpPr>
          <p:spPr>
            <a:xfrm>
              <a:off x="2235702" y="5946484"/>
              <a:ext cx="9236822" cy="656420"/>
            </a:xfrm>
            <a:prstGeom prst="rect">
              <a:avLst/>
            </a:prstGeom>
            <a:solidFill>
              <a:schemeClr val="bg1">
                <a:lumMod val="85000"/>
              </a:schemeClr>
            </a:solidFill>
          </p:spPr>
          <p:txBody>
            <a:bodyPr wrap="square" lIns="72000" tIns="36000" rIns="72000" bIns="36000" rtlCol="0" anchor="t">
              <a:noAutofit/>
            </a:bodyPr>
            <a:lstStyle/>
            <a:p>
              <a:pPr lvl="0" defTabSz="661988" eaLnBrk="0" fontAlgn="base" hangingPunct="0">
                <a:spcBef>
                  <a:spcPts val="600"/>
                </a:spcBef>
                <a:spcAft>
                  <a:spcPct val="0"/>
                </a:spcAft>
                <a:defRPr/>
              </a:pPr>
              <a:r>
                <a:rPr lang="en-US" sz="1100" kern="0" dirty="0">
                  <a:solidFill>
                    <a:srgbClr val="000000"/>
                  </a:solidFill>
                  <a:latin typeface="Arial"/>
                </a:rPr>
                <a:t>SAP API Management provides a solution for the full lifecycle management of APIs and complements SAP Cloud Platform Integration and SAP Process Orchestration. It enables use cases like omnichannel access, open real-time B2B Integration or data access governance and monetization. </a:t>
              </a:r>
            </a:p>
            <a:p>
              <a:pPr lvl="0" defTabSz="661988" eaLnBrk="0" fontAlgn="base" hangingPunct="0">
                <a:spcBef>
                  <a:spcPts val="600"/>
                </a:spcBef>
                <a:spcAft>
                  <a:spcPct val="0"/>
                </a:spcAft>
                <a:defRPr/>
              </a:pPr>
              <a:r>
                <a:rPr lang="en-US" sz="1100" b="1" kern="0" dirty="0">
                  <a:solidFill>
                    <a:srgbClr val="000000"/>
                  </a:solidFill>
                  <a:latin typeface="Arial"/>
                </a:rPr>
                <a:t>Source and further Information: </a:t>
              </a:r>
              <a:r>
                <a:rPr lang="en-US" sz="1100" kern="0" dirty="0">
                  <a:solidFill>
                    <a:srgbClr val="000000"/>
                  </a:solidFill>
                  <a:latin typeface="Arial"/>
                  <a:hlinkClick r:id="rId3"/>
                </a:rPr>
                <a:t>CIO Guide: Process and Data Integration in Hybrid Landscapes</a:t>
              </a:r>
              <a:r>
                <a:rPr lang="en-US" sz="1100" kern="0" dirty="0">
                  <a:solidFill>
                    <a:srgbClr val="000000"/>
                  </a:solidFill>
                  <a:latin typeface="Arial"/>
                </a:rPr>
                <a:t>. </a:t>
              </a:r>
            </a:p>
          </p:txBody>
        </p:sp>
        <p:sp>
          <p:nvSpPr>
            <p:cNvPr id="21" name="TextBox 20">
              <a:extLst>
                <a:ext uri="{FF2B5EF4-FFF2-40B4-BE49-F238E27FC236}">
                  <a16:creationId xmlns:a16="http://schemas.microsoft.com/office/drawing/2014/main" id="{238C168A-A053-4F8E-8FAB-1836DE1DB20F}"/>
                </a:ext>
              </a:extLst>
            </p:cNvPr>
            <p:cNvSpPr txBox="1"/>
            <p:nvPr/>
          </p:nvSpPr>
          <p:spPr>
            <a:xfrm>
              <a:off x="1129034" y="5946484"/>
              <a:ext cx="1106669" cy="656424"/>
            </a:xfrm>
            <a:prstGeom prst="rect">
              <a:avLst/>
            </a:prstGeom>
            <a:solidFill>
              <a:schemeClr val="tx1"/>
            </a:solidFill>
          </p:spPr>
          <p:txBody>
            <a:bodyPr wrap="square" lIns="72000" tIns="288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Explanation</a:t>
              </a:r>
            </a:p>
          </p:txBody>
        </p:sp>
        <p:sp>
          <p:nvSpPr>
            <p:cNvPr id="22" name="TextBox 21">
              <a:extLst>
                <a:ext uri="{FF2B5EF4-FFF2-40B4-BE49-F238E27FC236}">
                  <a16:creationId xmlns:a16="http://schemas.microsoft.com/office/drawing/2014/main" id="{7DD8F456-392E-453B-A481-4CA8A9764734}"/>
                </a:ext>
              </a:extLst>
            </p:cNvPr>
            <p:cNvSpPr txBox="1"/>
            <p:nvPr/>
          </p:nvSpPr>
          <p:spPr>
            <a:xfrm>
              <a:off x="778585" y="5946478"/>
              <a:ext cx="432191" cy="656425"/>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23" name="Straight Connector 22">
              <a:extLst>
                <a:ext uri="{FF2B5EF4-FFF2-40B4-BE49-F238E27FC236}">
                  <a16:creationId xmlns:a16="http://schemas.microsoft.com/office/drawing/2014/main" id="{A00B44C3-494B-4F77-905D-479EA3E23171}"/>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345262-C1F8-44CD-9629-3AF23A8CCDC5}"/>
                </a:ext>
              </a:extLst>
            </p:cNvPr>
            <p:cNvCxnSpPr>
              <a:cxnSpLocks/>
            </p:cNvCxnSpPr>
            <p:nvPr/>
          </p:nvCxnSpPr>
          <p:spPr>
            <a:xfrm flipH="1">
              <a:off x="1178420" y="6497440"/>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EFF9A39D-23F3-4377-AE14-2651EE946B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575" y="5990480"/>
            <a:ext cx="661946" cy="647068"/>
          </a:xfrm>
          <a:prstGeom prst="rect">
            <a:avLst/>
          </a:prstGeom>
        </p:spPr>
      </p:pic>
      <p:pic>
        <p:nvPicPr>
          <p:cNvPr id="3" name="Picture 2">
            <a:extLst>
              <a:ext uri="{FF2B5EF4-FFF2-40B4-BE49-F238E27FC236}">
                <a16:creationId xmlns:a16="http://schemas.microsoft.com/office/drawing/2014/main" id="{E16A61EE-AA28-49F9-B2A1-2383894E2F73}"/>
              </a:ext>
            </a:extLst>
          </p:cNvPr>
          <p:cNvPicPr>
            <a:picLocks noChangeAspect="1"/>
          </p:cNvPicPr>
          <p:nvPr/>
        </p:nvPicPr>
        <p:blipFill>
          <a:blip r:embed="rId5"/>
          <a:stretch>
            <a:fillRect/>
          </a:stretch>
        </p:blipFill>
        <p:spPr>
          <a:xfrm>
            <a:off x="1044168" y="1342409"/>
            <a:ext cx="9543855" cy="4474535"/>
          </a:xfrm>
          <a:prstGeom prst="rect">
            <a:avLst/>
          </a:prstGeom>
        </p:spPr>
      </p:pic>
    </p:spTree>
    <p:extLst>
      <p:ext uri="{BB962C8B-B14F-4D97-AF65-F5344CB8AC3E}">
        <p14:creationId xmlns:p14="http://schemas.microsoft.com/office/powerpoint/2010/main" val="24481697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6FABB-44CA-4ADC-9A45-E6C4FD6EA226}"/>
              </a:ext>
            </a:extLst>
          </p:cNvPr>
          <p:cNvSpPr>
            <a:spLocks noGrp="1"/>
          </p:cNvSpPr>
          <p:nvPr>
            <p:ph type="sldNum" sz="quarter" idx="12"/>
          </p:nvPr>
        </p:nvSpPr>
        <p:spPr/>
        <p:txBody>
          <a:bodyPr/>
          <a:lstStyle/>
          <a:p>
            <a:fld id="{DB6A9238-A6DB-4432-B073-8C8D0256CD0B}" type="slidenum">
              <a:rPr lang="de-DE" sz="1000" smtClean="0"/>
              <a:pPr/>
              <a:t>73</a:t>
            </a:fld>
            <a:endParaRPr lang="de-DE" sz="1000" dirty="0"/>
          </a:p>
        </p:txBody>
      </p:sp>
      <p:grpSp>
        <p:nvGrpSpPr>
          <p:cNvPr id="82" name="Group 81">
            <a:extLst>
              <a:ext uri="{FF2B5EF4-FFF2-40B4-BE49-F238E27FC236}">
                <a16:creationId xmlns:a16="http://schemas.microsoft.com/office/drawing/2014/main" id="{9D99D5EA-789A-493C-9114-9B568BE4B003}"/>
              </a:ext>
            </a:extLst>
          </p:cNvPr>
          <p:cNvGrpSpPr/>
          <p:nvPr/>
        </p:nvGrpSpPr>
        <p:grpSpPr>
          <a:xfrm>
            <a:off x="8372079" y="467378"/>
            <a:ext cx="3410607" cy="677108"/>
            <a:chOff x="8348701" y="504000"/>
            <a:chExt cx="3410607" cy="677108"/>
          </a:xfrm>
        </p:grpSpPr>
        <p:sp>
          <p:nvSpPr>
            <p:cNvPr id="83" name="Rectangle 82">
              <a:extLst>
                <a:ext uri="{FF2B5EF4-FFF2-40B4-BE49-F238E27FC236}">
                  <a16:creationId xmlns:a16="http://schemas.microsoft.com/office/drawing/2014/main" id="{1F46B90E-5B2B-440D-AC52-BECECEA4189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4" name="Rectangle 83">
              <a:extLst>
                <a:ext uri="{FF2B5EF4-FFF2-40B4-BE49-F238E27FC236}">
                  <a16:creationId xmlns:a16="http://schemas.microsoft.com/office/drawing/2014/main" id="{C5253508-1941-41B4-8E1A-EAF652827F1A}"/>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5" name="Rectangle 84">
              <a:extLst>
                <a:ext uri="{FF2B5EF4-FFF2-40B4-BE49-F238E27FC236}">
                  <a16:creationId xmlns:a16="http://schemas.microsoft.com/office/drawing/2014/main" id="{6A3A2706-CCF4-4EE1-997A-EA7CE48BF048}"/>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7" name="Straight Arrow Connector 86">
              <a:extLst>
                <a:ext uri="{FF2B5EF4-FFF2-40B4-BE49-F238E27FC236}">
                  <a16:creationId xmlns:a16="http://schemas.microsoft.com/office/drawing/2014/main" id="{722E3990-F57A-4450-9393-6C6C3DE7A295}"/>
                </a:ext>
              </a:extLst>
            </p:cNvPr>
            <p:cNvCxnSpPr>
              <a:stCxn id="83" idx="3"/>
              <a:endCxn id="8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FF38CD3-97CB-4E72-825F-A14FB8E07D9D}"/>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95" name="Title 3">
            <a:extLst>
              <a:ext uri="{FF2B5EF4-FFF2-40B4-BE49-F238E27FC236}">
                <a16:creationId xmlns:a16="http://schemas.microsoft.com/office/drawing/2014/main" id="{8C5FFC6F-AD64-45B1-93A7-CEF0B4BE145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Cross Use Cases</a:t>
            </a:r>
            <a:br>
              <a:rPr lang="en-US" dirty="0">
                <a:solidFill>
                  <a:srgbClr val="000000"/>
                </a:solidFill>
                <a:latin typeface="Arial"/>
              </a:rPr>
            </a:br>
            <a:r>
              <a:rPr lang="en-US" sz="1900" b="0" dirty="0">
                <a:solidFill>
                  <a:srgbClr val="000000"/>
                </a:solidFill>
                <a:latin typeface="Arial"/>
              </a:rPr>
              <a:t>Sample Integration Patterns – API Management and Integration Layer</a:t>
            </a:r>
          </a:p>
        </p:txBody>
      </p:sp>
      <p:grpSp>
        <p:nvGrpSpPr>
          <p:cNvPr id="18" name="Group 17">
            <a:extLst>
              <a:ext uri="{FF2B5EF4-FFF2-40B4-BE49-F238E27FC236}">
                <a16:creationId xmlns:a16="http://schemas.microsoft.com/office/drawing/2014/main" id="{A76CA782-33BE-4D79-A0C7-D37A1ABED021}"/>
              </a:ext>
            </a:extLst>
          </p:cNvPr>
          <p:cNvGrpSpPr/>
          <p:nvPr/>
        </p:nvGrpSpPr>
        <p:grpSpPr>
          <a:xfrm>
            <a:off x="444527" y="6011703"/>
            <a:ext cx="11234636" cy="656430"/>
            <a:chOff x="778585" y="5946478"/>
            <a:chExt cx="10693939" cy="656430"/>
          </a:xfrm>
        </p:grpSpPr>
        <p:sp>
          <p:nvSpPr>
            <p:cNvPr id="20" name="TextBox 19">
              <a:extLst>
                <a:ext uri="{FF2B5EF4-FFF2-40B4-BE49-F238E27FC236}">
                  <a16:creationId xmlns:a16="http://schemas.microsoft.com/office/drawing/2014/main" id="{E426C2FA-D1DD-44E8-8E77-02D060C6CEF6}"/>
                </a:ext>
              </a:extLst>
            </p:cNvPr>
            <p:cNvSpPr txBox="1"/>
            <p:nvPr/>
          </p:nvSpPr>
          <p:spPr>
            <a:xfrm>
              <a:off x="2235702" y="5946484"/>
              <a:ext cx="9236822" cy="656420"/>
            </a:xfrm>
            <a:prstGeom prst="rect">
              <a:avLst/>
            </a:prstGeom>
            <a:solidFill>
              <a:schemeClr val="bg1">
                <a:lumMod val="85000"/>
              </a:schemeClr>
            </a:solidFill>
          </p:spPr>
          <p:txBody>
            <a:bodyPr wrap="square" lIns="72000" tIns="36000" rIns="72000" bIns="36000" rtlCol="0" anchor="t">
              <a:noAutofit/>
            </a:bodyPr>
            <a:lstStyle/>
            <a:p>
              <a:pPr lvl="0" defTabSz="661988" eaLnBrk="0" fontAlgn="base" hangingPunct="0">
                <a:spcBef>
                  <a:spcPts val="600"/>
                </a:spcBef>
                <a:spcAft>
                  <a:spcPct val="0"/>
                </a:spcAft>
                <a:defRPr/>
              </a:pPr>
              <a:r>
                <a:rPr lang="en-US" sz="1100" kern="0" dirty="0">
                  <a:solidFill>
                    <a:srgbClr val="000000"/>
                  </a:solidFill>
                  <a:latin typeface="Arial"/>
                </a:rPr>
                <a:t>This slide shows some typical API policies and integration patterns that are best implemented in the API management layer or the integration layer. It provides guidance for integration architects on how to combine both offerings and can be extended/adapted to capture best practices in your organization. </a:t>
              </a:r>
            </a:p>
            <a:p>
              <a:pPr lvl="0" defTabSz="661988" eaLnBrk="0" fontAlgn="base" hangingPunct="0">
                <a:spcBef>
                  <a:spcPts val="600"/>
                </a:spcBef>
                <a:spcAft>
                  <a:spcPct val="0"/>
                </a:spcAft>
                <a:defRPr/>
              </a:pPr>
              <a:r>
                <a:rPr lang="en-US" sz="1100" b="1" kern="0" dirty="0">
                  <a:solidFill>
                    <a:srgbClr val="000000"/>
                  </a:solidFill>
                  <a:latin typeface="Arial"/>
                </a:rPr>
                <a:t>Source and further Information: </a:t>
              </a:r>
              <a:r>
                <a:rPr lang="en-US" sz="1100" kern="0" dirty="0">
                  <a:solidFill>
                    <a:srgbClr val="000000"/>
                  </a:solidFill>
                  <a:latin typeface="Arial"/>
                  <a:hlinkClick r:id="rId3"/>
                </a:rPr>
                <a:t>CIO Guide: Process and Data Integration in Hybrid Landscapes</a:t>
              </a:r>
              <a:r>
                <a:rPr lang="en-US" sz="1100" kern="0" dirty="0">
                  <a:solidFill>
                    <a:srgbClr val="000000"/>
                  </a:solidFill>
                  <a:latin typeface="Arial"/>
                </a:rPr>
                <a:t>. </a:t>
              </a:r>
            </a:p>
          </p:txBody>
        </p:sp>
        <p:sp>
          <p:nvSpPr>
            <p:cNvPr id="21" name="TextBox 20">
              <a:extLst>
                <a:ext uri="{FF2B5EF4-FFF2-40B4-BE49-F238E27FC236}">
                  <a16:creationId xmlns:a16="http://schemas.microsoft.com/office/drawing/2014/main" id="{238C168A-A053-4F8E-8FAB-1836DE1DB20F}"/>
                </a:ext>
              </a:extLst>
            </p:cNvPr>
            <p:cNvSpPr txBox="1"/>
            <p:nvPr/>
          </p:nvSpPr>
          <p:spPr>
            <a:xfrm>
              <a:off x="1129034" y="5946484"/>
              <a:ext cx="1106669" cy="656424"/>
            </a:xfrm>
            <a:prstGeom prst="rect">
              <a:avLst/>
            </a:prstGeom>
            <a:solidFill>
              <a:schemeClr val="tx1"/>
            </a:solidFill>
          </p:spPr>
          <p:txBody>
            <a:bodyPr wrap="square" lIns="72000" tIns="288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Explanation</a:t>
              </a:r>
            </a:p>
          </p:txBody>
        </p:sp>
        <p:sp>
          <p:nvSpPr>
            <p:cNvPr id="22" name="TextBox 21">
              <a:extLst>
                <a:ext uri="{FF2B5EF4-FFF2-40B4-BE49-F238E27FC236}">
                  <a16:creationId xmlns:a16="http://schemas.microsoft.com/office/drawing/2014/main" id="{7DD8F456-392E-453B-A481-4CA8A9764734}"/>
                </a:ext>
              </a:extLst>
            </p:cNvPr>
            <p:cNvSpPr txBox="1"/>
            <p:nvPr/>
          </p:nvSpPr>
          <p:spPr>
            <a:xfrm>
              <a:off x="778585" y="5946478"/>
              <a:ext cx="432191" cy="656425"/>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23" name="Straight Connector 22">
              <a:extLst>
                <a:ext uri="{FF2B5EF4-FFF2-40B4-BE49-F238E27FC236}">
                  <a16:creationId xmlns:a16="http://schemas.microsoft.com/office/drawing/2014/main" id="{A00B44C3-494B-4F77-905D-479EA3E23171}"/>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345262-C1F8-44CD-9629-3AF23A8CCDC5}"/>
                </a:ext>
              </a:extLst>
            </p:cNvPr>
            <p:cNvCxnSpPr>
              <a:cxnSpLocks/>
            </p:cNvCxnSpPr>
            <p:nvPr/>
          </p:nvCxnSpPr>
          <p:spPr>
            <a:xfrm flipH="1">
              <a:off x="1178420" y="6497440"/>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EFF9A39D-23F3-4377-AE14-2651EE946B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575" y="5990480"/>
            <a:ext cx="661946" cy="647068"/>
          </a:xfrm>
          <a:prstGeom prst="rect">
            <a:avLst/>
          </a:prstGeom>
        </p:spPr>
      </p:pic>
      <p:pic>
        <p:nvPicPr>
          <p:cNvPr id="2" name="Picture 1">
            <a:extLst>
              <a:ext uri="{FF2B5EF4-FFF2-40B4-BE49-F238E27FC236}">
                <a16:creationId xmlns:a16="http://schemas.microsoft.com/office/drawing/2014/main" id="{2091FB1A-8346-49DE-AD0D-B427C4E17927}"/>
              </a:ext>
            </a:extLst>
          </p:cNvPr>
          <p:cNvPicPr>
            <a:picLocks noChangeAspect="1"/>
          </p:cNvPicPr>
          <p:nvPr/>
        </p:nvPicPr>
        <p:blipFill>
          <a:blip r:embed="rId5"/>
          <a:stretch>
            <a:fillRect/>
          </a:stretch>
        </p:blipFill>
        <p:spPr>
          <a:xfrm>
            <a:off x="2209155" y="1526951"/>
            <a:ext cx="7495813" cy="4249810"/>
          </a:xfrm>
          <a:prstGeom prst="rect">
            <a:avLst/>
          </a:prstGeom>
        </p:spPr>
      </p:pic>
    </p:spTree>
    <p:extLst>
      <p:ext uri="{BB962C8B-B14F-4D97-AF65-F5344CB8AC3E}">
        <p14:creationId xmlns:p14="http://schemas.microsoft.com/office/powerpoint/2010/main" val="2941483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6FABB-44CA-4ADC-9A45-E6C4FD6EA226}"/>
              </a:ext>
            </a:extLst>
          </p:cNvPr>
          <p:cNvSpPr>
            <a:spLocks noGrp="1"/>
          </p:cNvSpPr>
          <p:nvPr>
            <p:ph type="sldNum" sz="quarter" idx="12"/>
          </p:nvPr>
        </p:nvSpPr>
        <p:spPr/>
        <p:txBody>
          <a:bodyPr/>
          <a:lstStyle/>
          <a:p>
            <a:fld id="{DB6A9238-A6DB-4432-B073-8C8D0256CD0B}" type="slidenum">
              <a:rPr lang="de-DE" sz="1000" smtClean="0"/>
              <a:pPr/>
              <a:t>74</a:t>
            </a:fld>
            <a:endParaRPr lang="de-DE" sz="1000" dirty="0"/>
          </a:p>
        </p:txBody>
      </p:sp>
      <p:grpSp>
        <p:nvGrpSpPr>
          <p:cNvPr id="82" name="Group 81">
            <a:extLst>
              <a:ext uri="{FF2B5EF4-FFF2-40B4-BE49-F238E27FC236}">
                <a16:creationId xmlns:a16="http://schemas.microsoft.com/office/drawing/2014/main" id="{9D99D5EA-789A-493C-9114-9B568BE4B003}"/>
              </a:ext>
            </a:extLst>
          </p:cNvPr>
          <p:cNvGrpSpPr/>
          <p:nvPr/>
        </p:nvGrpSpPr>
        <p:grpSpPr>
          <a:xfrm>
            <a:off x="8372079" y="467378"/>
            <a:ext cx="3410607" cy="677108"/>
            <a:chOff x="8348701" y="504000"/>
            <a:chExt cx="3410607" cy="677108"/>
          </a:xfrm>
        </p:grpSpPr>
        <p:sp>
          <p:nvSpPr>
            <p:cNvPr id="83" name="Rectangle 82">
              <a:extLst>
                <a:ext uri="{FF2B5EF4-FFF2-40B4-BE49-F238E27FC236}">
                  <a16:creationId xmlns:a16="http://schemas.microsoft.com/office/drawing/2014/main" id="{1F46B90E-5B2B-440D-AC52-BECECEA41893}"/>
                </a:ext>
              </a:extLst>
            </p:cNvPr>
            <p:cNvSpPr/>
            <p:nvPr/>
          </p:nvSpPr>
          <p:spPr bwMode="gray">
            <a:xfrm>
              <a:off x="8348701"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Domains</a:t>
              </a:r>
            </a:p>
          </p:txBody>
        </p:sp>
        <p:sp>
          <p:nvSpPr>
            <p:cNvPr id="84" name="Rectangle 83">
              <a:extLst>
                <a:ext uri="{FF2B5EF4-FFF2-40B4-BE49-F238E27FC236}">
                  <a16:creationId xmlns:a16="http://schemas.microsoft.com/office/drawing/2014/main" id="{C5253508-1941-41B4-8E1A-EAF652827F1A}"/>
                </a:ext>
              </a:extLst>
            </p:cNvPr>
            <p:cNvSpPr/>
            <p:nvPr/>
          </p:nvSpPr>
          <p:spPr bwMode="gray">
            <a:xfrm>
              <a:off x="9591393" y="504000"/>
              <a:ext cx="935469" cy="677108"/>
            </a:xfrm>
            <a:prstGeom prst="rect">
              <a:avLst/>
            </a:prstGeom>
            <a:solidFill>
              <a:schemeClr val="bg1">
                <a:lumMod val="85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Integration Styles</a:t>
              </a:r>
            </a:p>
          </p:txBody>
        </p:sp>
        <p:sp>
          <p:nvSpPr>
            <p:cNvPr id="85" name="Rectangle 84">
              <a:extLst>
                <a:ext uri="{FF2B5EF4-FFF2-40B4-BE49-F238E27FC236}">
                  <a16:creationId xmlns:a16="http://schemas.microsoft.com/office/drawing/2014/main" id="{6A3A2706-CCF4-4EE1-997A-EA7CE48BF048}"/>
                </a:ext>
              </a:extLst>
            </p:cNvPr>
            <p:cNvSpPr/>
            <p:nvPr/>
          </p:nvSpPr>
          <p:spPr bwMode="gray">
            <a:xfrm>
              <a:off x="10823839" y="504000"/>
              <a:ext cx="935469" cy="677108"/>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000" kern="0" dirty="0">
                  <a:solidFill>
                    <a:srgbClr val="FFFFFF"/>
                  </a:solidFill>
                  <a:latin typeface="Arial" panose="020B0604020202020204" pitchFamily="34" charset="0"/>
                  <a:cs typeface="Arial" panose="020B0604020202020204" pitchFamily="34" charset="0"/>
                </a:rPr>
                <a:t>Technology Mapping</a:t>
              </a:r>
            </a:p>
          </p:txBody>
        </p:sp>
        <p:cxnSp>
          <p:nvCxnSpPr>
            <p:cNvPr id="87" name="Straight Arrow Connector 86">
              <a:extLst>
                <a:ext uri="{FF2B5EF4-FFF2-40B4-BE49-F238E27FC236}">
                  <a16:creationId xmlns:a16="http://schemas.microsoft.com/office/drawing/2014/main" id="{722E3990-F57A-4450-9393-6C6C3DE7A295}"/>
                </a:ext>
              </a:extLst>
            </p:cNvPr>
            <p:cNvCxnSpPr>
              <a:stCxn id="83" idx="3"/>
              <a:endCxn id="84" idx="1"/>
            </p:cNvCxnSpPr>
            <p:nvPr/>
          </p:nvCxnSpPr>
          <p:spPr>
            <a:xfrm>
              <a:off x="9284170"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FF38CD3-97CB-4E72-825F-A14FB8E07D9D}"/>
                </a:ext>
              </a:extLst>
            </p:cNvPr>
            <p:cNvCxnSpPr/>
            <p:nvPr/>
          </p:nvCxnSpPr>
          <p:spPr>
            <a:xfrm>
              <a:off x="10516616" y="842554"/>
              <a:ext cx="307223" cy="0"/>
            </a:xfrm>
            <a:prstGeom prst="straightConnector1">
              <a:avLst/>
            </a:prstGeom>
            <a:ln w="25400">
              <a:solidFill>
                <a:schemeClr val="tx1">
                  <a:lumMod val="50000"/>
                  <a:lumOff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95" name="Title 3">
            <a:extLst>
              <a:ext uri="{FF2B5EF4-FFF2-40B4-BE49-F238E27FC236}">
                <a16:creationId xmlns:a16="http://schemas.microsoft.com/office/drawing/2014/main" id="{8C5FFC6F-AD64-45B1-93A7-CEF0B4BE145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Cross Use Cases</a:t>
            </a:r>
            <a:br>
              <a:rPr lang="en-US" dirty="0">
                <a:solidFill>
                  <a:srgbClr val="000000"/>
                </a:solidFill>
                <a:latin typeface="Arial"/>
              </a:rPr>
            </a:br>
            <a:r>
              <a:rPr lang="en-US" sz="2000" b="0" dirty="0">
                <a:solidFill>
                  <a:srgbClr val="000000"/>
                </a:solidFill>
                <a:latin typeface="Arial"/>
              </a:rPr>
              <a:t>Further Information</a:t>
            </a:r>
          </a:p>
        </p:txBody>
      </p:sp>
      <p:graphicFrame>
        <p:nvGraphicFramePr>
          <p:cNvPr id="18" name="Table 17">
            <a:extLst>
              <a:ext uri="{FF2B5EF4-FFF2-40B4-BE49-F238E27FC236}">
                <a16:creationId xmlns:a16="http://schemas.microsoft.com/office/drawing/2014/main" id="{EBE75E33-0CCA-40D4-BE2A-EE9A10B22A0D}"/>
              </a:ext>
            </a:extLst>
          </p:cNvPr>
          <p:cNvGraphicFramePr>
            <a:graphicFrameLocks noGrp="1"/>
          </p:cNvGraphicFramePr>
          <p:nvPr>
            <p:extLst>
              <p:ext uri="{D42A27DB-BD31-4B8C-83A1-F6EECF244321}">
                <p14:modId xmlns:p14="http://schemas.microsoft.com/office/powerpoint/2010/main" val="818315907"/>
              </p:ext>
            </p:extLst>
          </p:nvPr>
        </p:nvGraphicFramePr>
        <p:xfrm>
          <a:off x="504001" y="1486587"/>
          <a:ext cx="11278686" cy="4617720"/>
        </p:xfrm>
        <a:graphic>
          <a:graphicData uri="http://schemas.openxmlformats.org/drawingml/2006/table">
            <a:tbl>
              <a:tblPr firstRow="1" bandRow="1"/>
              <a:tblGrid>
                <a:gridCol w="3145314">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7629316">
                  <a:extLst>
                    <a:ext uri="{9D8B030D-6E8A-4147-A177-3AD203B41FA5}">
                      <a16:colId xmlns:a16="http://schemas.microsoft.com/office/drawing/2014/main" val="20002"/>
                    </a:ext>
                  </a:extLst>
                </a:gridCol>
              </a:tblGrid>
              <a:tr h="243116">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200" noProof="0" dirty="0">
                          <a:solidFill>
                            <a:schemeClr val="bg1"/>
                          </a:solidFill>
                          <a:latin typeface="Arial" panose="020B0604020202020204" pitchFamily="34" charset="0"/>
                          <a:cs typeface="Arial" panose="020B0604020202020204" pitchFamily="34" charset="0"/>
                        </a:rPr>
                        <a:t>Resource</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solidFill>
                      <a:schemeClr val="tx1"/>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200" u="none" noProof="0" dirty="0">
                          <a:solidFill>
                            <a:schemeClr val="bg1"/>
                          </a:solidFill>
                          <a:latin typeface="Arial" panose="020B0604020202020204" pitchFamily="34" charset="0"/>
                          <a:cs typeface="Arial" panose="020B0604020202020204" pitchFamily="34" charset="0"/>
                        </a:rPr>
                        <a:t>Link</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tx1"/>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buFont typeface="Arial" pitchFamily="34" charset="0"/>
                        <a:buNone/>
                      </a:pPr>
                      <a:r>
                        <a:rPr lang="en-US" sz="1200" u="none" noProof="0" dirty="0">
                          <a:solidFill>
                            <a:schemeClr val="bg1"/>
                          </a:solidFill>
                          <a:latin typeface="Arial" panose="020B0604020202020204" pitchFamily="34" charset="0"/>
                          <a:cs typeface="Arial" panose="020B0604020202020204" pitchFamily="34" charset="0"/>
                        </a:rPr>
                        <a:t>Description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3"/>
                  </a:ext>
                </a:extLst>
              </a:tr>
              <a:tr h="542508">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de-DE" sz="1100" kern="1200" dirty="0">
                          <a:solidFill>
                            <a:schemeClr val="tx1"/>
                          </a:solidFill>
                          <a:latin typeface="Arial" panose="020B0604020202020204" pitchFamily="34" charset="0"/>
                          <a:cs typeface="Arial" panose="020B0604020202020204" pitchFamily="34" charset="0"/>
                        </a:rPr>
                        <a:t>CIO Guide: </a:t>
                      </a:r>
                      <a:r>
                        <a:rPr lang="en-US" sz="1100" kern="0" dirty="0">
                          <a:solidFill>
                            <a:srgbClr val="1F2125"/>
                          </a:solidFill>
                          <a:latin typeface="Arial"/>
                          <a:ea typeface="Roboto Condensed Bold"/>
                          <a:cs typeface="Roboto Condensed Bold"/>
                          <a:sym typeface="Roboto Condensed Bold"/>
                        </a:rPr>
                        <a:t>Process and Data Integration in Hybrid Landscapes </a:t>
                      </a:r>
                    </a:p>
                    <a:p>
                      <a:pPr marL="0" indent="0" algn="l" defTabSz="1220084" rtl="0" eaLnBrk="1" latinLnBrk="0" hangingPunct="1">
                        <a:buFont typeface="Arial" pitchFamily="34" charset="0"/>
                        <a:buNone/>
                      </a:pPr>
                      <a:endParaRPr lang="de-DE" sz="1100" kern="1200" dirty="0">
                        <a:solidFill>
                          <a:schemeClr val="tx1"/>
                        </a:solidFill>
                        <a:latin typeface="Arial" panose="020B0604020202020204" pitchFamily="34" charset="0"/>
                        <a:cs typeface="Arial" panose="020B0604020202020204" pitchFamily="34" charset="0"/>
                      </a:endParaRPr>
                    </a:p>
                  </a:txBody>
                  <a:tcP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3"/>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mpd="sng">
                      <a:solidFill>
                        <a:srgbClr val="000000"/>
                      </a:solidFill>
                    </a:lnL>
                    <a:lnR w="12700" cmpd="sng">
                      <a:solidFill>
                        <a:srgbClr val="000000"/>
                      </a:solidFill>
                    </a:lnR>
                    <a:lnT w="12700" cmpd="sng">
                      <a:solidFill>
                        <a:srgbClr val="000000"/>
                      </a:solid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marL="0" indent="0" algn="l" defTabSz="1220084" rtl="0" eaLnBrk="1" latinLnBrk="0" hangingPunct="1">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rPr>
                        <a:t>Among others, this guide gives detailed guidance on the complementary usage of SAP Cloud Platform Integration, SAP Process Orchestration and the SAP Application Interface Framework (AIF). It also includes guidance on the complementary usage of SAP Cloud Platform API Management.</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75322">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noProof="0" dirty="0">
                          <a:latin typeface="Arial" panose="020B0604020202020204" pitchFamily="34" charset="0"/>
                          <a:cs typeface="Arial" panose="020B0604020202020204" pitchFamily="34" charset="0"/>
                        </a:rPr>
                        <a:t>SAP Cloud Platform Integration Suite</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kern="1200" noProof="0" dirty="0">
                          <a:solidFill>
                            <a:schemeClr val="tx1"/>
                          </a:solidFill>
                          <a:latin typeface="Arial" panose="020B0604020202020204" pitchFamily="34" charset="0"/>
                          <a:cs typeface="Arial" panose="020B0604020202020204" pitchFamily="34" charset="0"/>
                          <a:hlinkClick r:id="rId4"/>
                        </a:rPr>
                        <a:t>Link</a:t>
                      </a: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SAP’s Integration Platform-as-a-Service (IPaaS): It simplifies integration by connecting people, processes, data, and devices everywhere by allowing people with different skills to leverage a wide variety of integration approaches, intuitive tools, and prepackaged content to achieve results faster and gain business agility with a versatile, dynamic, and enterprise-grade cloud integration platform.</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4752826"/>
                  </a:ext>
                </a:extLst>
              </a:tr>
              <a:tr h="378181">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noProof="0" dirty="0">
                          <a:latin typeface="Arial" panose="020B0604020202020204" pitchFamily="34" charset="0"/>
                          <a:cs typeface="Arial" panose="020B0604020202020204" pitchFamily="34" charset="0"/>
                        </a:rPr>
                        <a:t>SAP Cloud Platform API Management </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hlinkClick r:id="rId5"/>
                        </a:rPr>
                        <a:t>Link</a:t>
                      </a: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Use API management to create simple connected digital experiences for your consumers, partners, and employees.</a:t>
                      </a:r>
                    </a:p>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u="none" noProof="0" dirty="0">
                          <a:latin typeface="Arial" panose="020B0604020202020204" pitchFamily="34" charset="0"/>
                          <a:cs typeface="Arial" panose="020B0604020202020204" pitchFamily="34" charset="0"/>
                        </a:rPr>
                        <a:t>Part of </a:t>
                      </a:r>
                      <a:r>
                        <a:rPr lang="en-US" sz="1100" noProof="0" dirty="0">
                          <a:latin typeface="Arial" panose="020B0604020202020204" pitchFamily="34" charset="0"/>
                          <a:cs typeface="Arial" panose="020B0604020202020204" pitchFamily="34" charset="0"/>
                        </a:rPr>
                        <a:t>SAP Cloud Platform Integration Suite</a:t>
                      </a:r>
                      <a:r>
                        <a:rPr lang="en-US" sz="1100" u="none" noProof="0" dirty="0">
                          <a:latin typeface="Arial" panose="020B0604020202020204" pitchFamily="34" charset="0"/>
                          <a:cs typeface="Arial" panose="020B0604020202020204" pitchFamily="34" charset="0"/>
                        </a:rPr>
                        <a:t>.</a:t>
                      </a:r>
                      <a:endParaRPr lang="en-US" sz="1100"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4180367"/>
                  </a:ext>
                </a:extLst>
              </a:tr>
              <a:tr h="378181">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noProof="0" dirty="0">
                          <a:latin typeface="Arial" panose="020B0604020202020204" pitchFamily="34" charset="0"/>
                          <a:cs typeface="Arial" panose="020B0604020202020204" pitchFamily="34" charset="0"/>
                        </a:rPr>
                        <a:t>SAP Cloud Platform Enterprise Messaging</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6"/>
                        </a:rPr>
                        <a:t>Link</a:t>
                      </a: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Cloud-based messaging and event-enabling service for decoupling application logic and developing microservices.</a:t>
                      </a:r>
                    </a:p>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u="none" noProof="0" dirty="0">
                          <a:latin typeface="Arial" panose="020B0604020202020204" pitchFamily="34" charset="0"/>
                          <a:cs typeface="Arial" panose="020B0604020202020204" pitchFamily="34" charset="0"/>
                        </a:rPr>
                        <a:t>Part of </a:t>
                      </a:r>
                      <a:r>
                        <a:rPr lang="en-US" sz="1100" noProof="0" dirty="0">
                          <a:latin typeface="Arial" panose="020B0604020202020204" pitchFamily="34" charset="0"/>
                          <a:cs typeface="Arial" panose="020B0604020202020204" pitchFamily="34" charset="0"/>
                        </a:rPr>
                        <a:t>SAP Cloud Platform Integration Suite</a:t>
                      </a:r>
                      <a:r>
                        <a:rPr lang="en-US" sz="1100" u="none" noProof="0" dirty="0">
                          <a:latin typeface="Arial" panose="020B0604020202020204" pitchFamily="34" charset="0"/>
                          <a:cs typeface="Arial" panose="020B0604020202020204" pitchFamily="34" charset="0"/>
                        </a:rPr>
                        <a:t>.</a:t>
                      </a:r>
                      <a:endParaRPr lang="en-US" sz="1100"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8746751"/>
                  </a:ext>
                </a:extLst>
              </a:tr>
              <a:tr h="378181">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noProof="0" dirty="0">
                          <a:latin typeface="Arial" panose="020B0604020202020204" pitchFamily="34" charset="0"/>
                          <a:cs typeface="Arial" panose="020B0604020202020204" pitchFamily="34" charset="0"/>
                        </a:rPr>
                        <a:t>SAP Cloud Platform Workflow</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7"/>
                        </a:rPr>
                        <a:t>Link</a:t>
                      </a: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Automate business processes using workflow technology.</a:t>
                      </a:r>
                    </a:p>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u="none" noProof="0" dirty="0">
                          <a:latin typeface="Arial" panose="020B0604020202020204" pitchFamily="34" charset="0"/>
                          <a:cs typeface="Arial" panose="020B0604020202020204" pitchFamily="34" charset="0"/>
                        </a:rPr>
                        <a:t>Part of </a:t>
                      </a:r>
                      <a:r>
                        <a:rPr lang="en-US" sz="1100" noProof="0" dirty="0">
                          <a:latin typeface="Arial" panose="020B0604020202020204" pitchFamily="34" charset="0"/>
                          <a:cs typeface="Arial" panose="020B0604020202020204" pitchFamily="34" charset="0"/>
                        </a:rPr>
                        <a:t>SAP Cloud Platform Integration Suite</a:t>
                      </a:r>
                      <a:r>
                        <a:rPr lang="en-US" sz="1100" u="none" noProof="0" dirty="0">
                          <a:latin typeface="Arial" panose="020B0604020202020204" pitchFamily="34" charset="0"/>
                          <a:cs typeface="Arial" panose="020B0604020202020204" pitchFamily="34" charset="0"/>
                        </a:rPr>
                        <a:t>.</a:t>
                      </a:r>
                      <a:endParaRPr lang="en-US" sz="1100"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4734630"/>
                  </a:ext>
                </a:extLst>
              </a:tr>
              <a:tr h="378181">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noProof="0" dirty="0">
                          <a:latin typeface="Arial" panose="020B0604020202020204" pitchFamily="34" charset="0"/>
                          <a:cs typeface="Arial" panose="020B0604020202020204" pitchFamily="34" charset="0"/>
                        </a:rPr>
                        <a:t>SAP Cloud Platform Business Rules</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8"/>
                        </a:rPr>
                        <a:t>Link</a:t>
                      </a: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Enrich cloud offering with decisions modeling, management and execution service.</a:t>
                      </a:r>
                    </a:p>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u="none" noProof="0" dirty="0">
                          <a:latin typeface="Arial" panose="020B0604020202020204" pitchFamily="34" charset="0"/>
                          <a:cs typeface="Arial" panose="020B0604020202020204" pitchFamily="34" charset="0"/>
                        </a:rPr>
                        <a:t>Part of </a:t>
                      </a:r>
                      <a:r>
                        <a:rPr lang="en-US" sz="1100" noProof="0" dirty="0">
                          <a:latin typeface="Arial" panose="020B0604020202020204" pitchFamily="34" charset="0"/>
                          <a:cs typeface="Arial" panose="020B0604020202020204" pitchFamily="34" charset="0"/>
                        </a:rPr>
                        <a:t>SAP Cloud Platform Integration Suite</a:t>
                      </a:r>
                      <a:r>
                        <a:rPr lang="en-US" sz="1100" u="none" noProof="0" dirty="0">
                          <a:latin typeface="Arial" panose="020B0604020202020204" pitchFamily="34" charset="0"/>
                          <a:cs typeface="Arial" panose="020B0604020202020204" pitchFamily="34" charset="0"/>
                        </a:rPr>
                        <a:t>.</a:t>
                      </a:r>
                      <a:endParaRPr lang="en-US" sz="1100"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8826569"/>
                  </a:ext>
                </a:extLst>
              </a:tr>
              <a:tr h="378181">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noProof="0" dirty="0">
                          <a:latin typeface="Arial" panose="020B0604020202020204" pitchFamily="34" charset="0"/>
                          <a:cs typeface="Arial" panose="020B0604020202020204" pitchFamily="34" charset="0"/>
                        </a:rPr>
                        <a:t>SAP Streaming Analytics</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9"/>
                        </a:rPr>
                        <a:t>Link</a:t>
                      </a: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Process continuous streams of event data in real time and act on the results.</a:t>
                      </a:r>
                    </a:p>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u="none" noProof="0" dirty="0">
                          <a:latin typeface="Arial" panose="020B0604020202020204" pitchFamily="34" charset="0"/>
                          <a:cs typeface="Arial" panose="020B0604020202020204" pitchFamily="34" charset="0"/>
                        </a:rPr>
                        <a:t>Part of </a:t>
                      </a:r>
                      <a:r>
                        <a:rPr lang="en-US" sz="1100" noProof="0" dirty="0">
                          <a:latin typeface="Arial" panose="020B0604020202020204" pitchFamily="34" charset="0"/>
                          <a:cs typeface="Arial" panose="020B0604020202020204" pitchFamily="34" charset="0"/>
                        </a:rPr>
                        <a:t>SAP Cloud Platform Integration Suite</a:t>
                      </a:r>
                      <a:r>
                        <a:rPr lang="en-US" sz="1100" u="none" noProof="0" dirty="0">
                          <a:latin typeface="Arial" panose="020B0604020202020204" pitchFamily="34" charset="0"/>
                          <a:cs typeface="Arial" panose="020B0604020202020204" pitchFamily="34" charset="0"/>
                        </a:rPr>
                        <a:t>.</a:t>
                      </a:r>
                      <a:endParaRPr lang="en-US" sz="1100"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3747356"/>
                  </a:ext>
                </a:extLst>
              </a:tr>
              <a:tr h="378181">
                <a:tc>
                  <a:txBody>
                    <a:bodyPr/>
                    <a:lstStyle/>
                    <a:p>
                      <a:pPr marL="0" marR="0" indent="0" algn="l" defTabSz="1087795" rtl="0" eaLnBrk="1" fontAlgn="auto" latinLnBrk="0" hangingPunct="1">
                        <a:lnSpc>
                          <a:spcPct val="100000"/>
                        </a:lnSpc>
                        <a:spcBef>
                          <a:spcPts val="0"/>
                        </a:spcBef>
                        <a:spcAft>
                          <a:spcPts val="0"/>
                        </a:spcAft>
                        <a:buClrTx/>
                        <a:buSzTx/>
                        <a:buFontTx/>
                        <a:buNone/>
                        <a:tabLst/>
                        <a:defRPr/>
                      </a:pPr>
                      <a:r>
                        <a:rPr lang="en-US" sz="1100" noProof="0" dirty="0">
                          <a:latin typeface="Arial" panose="020B0604020202020204" pitchFamily="34" charset="0"/>
                          <a:cs typeface="Arial" panose="020B0604020202020204" pitchFamily="34" charset="0"/>
                        </a:rPr>
                        <a:t>SAP Cloud Platform Connectivity</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10"/>
                        </a:rPr>
                        <a:t>Link</a:t>
                      </a:r>
                      <a:endParaRPr lang="en-US" sz="1100" u="none"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itchFamily="34" charset="0"/>
                        <a:buNone/>
                      </a:pPr>
                      <a:r>
                        <a:rPr lang="en-US" sz="1100" u="none" noProof="0" dirty="0">
                          <a:latin typeface="Arial" panose="020B0604020202020204" pitchFamily="34" charset="0"/>
                          <a:cs typeface="Arial" panose="020B0604020202020204" pitchFamily="34" charset="0"/>
                        </a:rPr>
                        <a:t>Simply and securely connect cloud and on-premise systems</a:t>
                      </a:r>
                    </a:p>
                    <a:p>
                      <a:pPr marL="0" marR="0" lvl="0" indent="0" algn="l" defTabSz="1220084" rtl="0" eaLnBrk="1" fontAlgn="auto" latinLnBrk="0" hangingPunct="1">
                        <a:lnSpc>
                          <a:spcPct val="100000"/>
                        </a:lnSpc>
                        <a:spcBef>
                          <a:spcPts val="0"/>
                        </a:spcBef>
                        <a:spcAft>
                          <a:spcPts val="0"/>
                        </a:spcAft>
                        <a:buClrTx/>
                        <a:buSzTx/>
                        <a:buFont typeface="Arial" pitchFamily="34" charset="0"/>
                        <a:buNone/>
                        <a:tabLst/>
                        <a:defRPr/>
                      </a:pPr>
                      <a:r>
                        <a:rPr lang="en-US" sz="1100" u="none" noProof="0" dirty="0">
                          <a:latin typeface="Arial" panose="020B0604020202020204" pitchFamily="34" charset="0"/>
                          <a:cs typeface="Arial" panose="020B0604020202020204" pitchFamily="34" charset="0"/>
                        </a:rPr>
                        <a:t>Part of </a:t>
                      </a:r>
                      <a:r>
                        <a:rPr lang="en-US" sz="1100" noProof="0" dirty="0">
                          <a:latin typeface="Arial" panose="020B0604020202020204" pitchFamily="34" charset="0"/>
                          <a:cs typeface="Arial" panose="020B0604020202020204" pitchFamily="34" charset="0"/>
                        </a:rPr>
                        <a:t>SAP Cloud Platform Integration Suite</a:t>
                      </a:r>
                      <a:r>
                        <a:rPr lang="en-US" sz="1100" u="none" noProof="0" dirty="0">
                          <a:latin typeface="Arial" panose="020B0604020202020204" pitchFamily="34" charset="0"/>
                          <a:cs typeface="Arial" panose="020B0604020202020204" pitchFamily="34" charset="0"/>
                        </a:rPr>
                        <a:t>.</a:t>
                      </a:r>
                      <a:endParaRPr lang="en-US" sz="1100" noProof="0" dirty="0">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200155"/>
                  </a:ext>
                </a:extLst>
              </a:tr>
              <a:tr h="378181">
                <a:tc>
                  <a:txBody>
                    <a:bodyPr/>
                    <a:lstStyle/>
                    <a:p>
                      <a:pPr marL="0" marR="0" indent="0" algn="l" defTabSz="1087795" rtl="0" eaLnBrk="1" fontAlgn="auto" latinLnBrk="0" hangingPunct="1">
                        <a:lnSpc>
                          <a:spcPct val="100000"/>
                        </a:lnSpc>
                        <a:spcBef>
                          <a:spcPts val="0"/>
                        </a:spcBef>
                        <a:spcAft>
                          <a:spcPts val="600"/>
                        </a:spcAft>
                        <a:buClrTx/>
                        <a:buSzTx/>
                        <a:buFontTx/>
                        <a:buNone/>
                        <a:tabLst/>
                        <a:defRPr/>
                      </a:pPr>
                      <a:r>
                        <a:rPr lang="en-US" sz="1200" noProof="0" dirty="0">
                          <a:latin typeface="Arial" panose="020B0604020202020204" pitchFamily="34" charset="0"/>
                          <a:cs typeface="Arial" panose="020B0604020202020204" pitchFamily="34" charset="0"/>
                        </a:rPr>
                        <a:t>SAP Product Roadmaps </a:t>
                      </a:r>
                    </a:p>
                  </a:txBody>
                  <a:tcPr>
                    <a:lnL w="12700" cmpd="sng">
                      <a:solidFill>
                        <a:srgbClr val="000000"/>
                      </a:solid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220084" rtl="0" eaLnBrk="1" fontAlgn="auto" latinLnBrk="0" hangingPunct="1">
                        <a:lnSpc>
                          <a:spcPct val="100000"/>
                        </a:lnSpc>
                        <a:spcBef>
                          <a:spcPts val="0"/>
                        </a:spcBef>
                        <a:spcAft>
                          <a:spcPts val="600"/>
                        </a:spcAft>
                        <a:buClrTx/>
                        <a:buSzTx/>
                        <a:buFont typeface="Arial" pitchFamily="34" charset="0"/>
                        <a:buNone/>
                        <a:tabLst/>
                        <a:defRPr/>
                      </a:pPr>
                      <a:r>
                        <a:rPr lang="en-US" sz="1100" kern="1200" noProof="0" dirty="0">
                          <a:solidFill>
                            <a:schemeClr val="tx1"/>
                          </a:solidFill>
                          <a:latin typeface="Arial" panose="020B0604020202020204" pitchFamily="34" charset="0"/>
                          <a:cs typeface="Arial" panose="020B0604020202020204" pitchFamily="34" charset="0"/>
                          <a:hlinkClick r:id="rId11"/>
                        </a:rPr>
                        <a:t>Link</a:t>
                      </a:r>
                      <a:endParaRPr lang="en-US" sz="1100" kern="1200" noProof="0" dirty="0">
                        <a:solidFill>
                          <a:schemeClr val="tx1"/>
                        </a:solidFill>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Aft>
                          <a:spcPts val="600"/>
                        </a:spcAft>
                        <a:buFont typeface="Arial" pitchFamily="34" charset="0"/>
                        <a:buNone/>
                      </a:pPr>
                      <a:r>
                        <a:rPr lang="en-US" sz="1100" u="none" noProof="0" dirty="0">
                          <a:latin typeface="Arial" panose="020B0604020202020204" pitchFamily="34" charset="0"/>
                          <a:cs typeface="Arial" panose="020B0604020202020204" pitchFamily="34" charset="0"/>
                        </a:rPr>
                        <a:t>Access all product and solution roadmaps from SAP. You will also find latest roadmaps on all integration technologies and services mentioned in ISA-M.</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5089146"/>
                  </a:ext>
                </a:extLst>
              </a:tr>
            </a:tbl>
          </a:graphicData>
        </a:graphic>
      </p:graphicFrame>
      <p:grpSp>
        <p:nvGrpSpPr>
          <p:cNvPr id="3" name="Group 2">
            <a:extLst>
              <a:ext uri="{FF2B5EF4-FFF2-40B4-BE49-F238E27FC236}">
                <a16:creationId xmlns:a16="http://schemas.microsoft.com/office/drawing/2014/main" id="{821C4FF0-2407-4B5D-B487-6469B9F196DF}"/>
              </a:ext>
            </a:extLst>
          </p:cNvPr>
          <p:cNvGrpSpPr/>
          <p:nvPr/>
        </p:nvGrpSpPr>
        <p:grpSpPr>
          <a:xfrm>
            <a:off x="463658" y="6199796"/>
            <a:ext cx="11186476" cy="528777"/>
            <a:chOff x="463656" y="5954835"/>
            <a:chExt cx="11319029" cy="528777"/>
          </a:xfrm>
        </p:grpSpPr>
        <p:grpSp>
          <p:nvGrpSpPr>
            <p:cNvPr id="28" name="Group 27">
              <a:extLst>
                <a:ext uri="{FF2B5EF4-FFF2-40B4-BE49-F238E27FC236}">
                  <a16:creationId xmlns:a16="http://schemas.microsoft.com/office/drawing/2014/main" id="{0C514E7F-B422-468C-B79C-E6B29C97CB13}"/>
                </a:ext>
              </a:extLst>
            </p:cNvPr>
            <p:cNvGrpSpPr/>
            <p:nvPr/>
          </p:nvGrpSpPr>
          <p:grpSpPr>
            <a:xfrm>
              <a:off x="500840" y="5954835"/>
              <a:ext cx="11281845" cy="528777"/>
              <a:chOff x="778585" y="5957156"/>
              <a:chExt cx="10998677" cy="645752"/>
            </a:xfrm>
          </p:grpSpPr>
          <p:sp>
            <p:nvSpPr>
              <p:cNvPr id="73" name="TextBox 72">
                <a:extLst>
                  <a:ext uri="{FF2B5EF4-FFF2-40B4-BE49-F238E27FC236}">
                    <a16:creationId xmlns:a16="http://schemas.microsoft.com/office/drawing/2014/main" id="{72A0507D-5B0E-4C47-94B7-311E66EEA3C7}"/>
                  </a:ext>
                </a:extLst>
              </p:cNvPr>
              <p:cNvSpPr txBox="1"/>
              <p:nvPr/>
            </p:nvSpPr>
            <p:spPr>
              <a:xfrm>
                <a:off x="2235703" y="5957156"/>
                <a:ext cx="9541559" cy="645748"/>
              </a:xfrm>
              <a:prstGeom prst="rect">
                <a:avLst/>
              </a:prstGeom>
              <a:solidFill>
                <a:schemeClr val="bg1">
                  <a:lumMod val="85000"/>
                </a:schemeClr>
              </a:solidFill>
            </p:spPr>
            <p:txBody>
              <a:bodyPr wrap="square" lIns="72000" tIns="36000" rIns="72000" bIns="36000" rtlCol="0" anchor="ctr">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lang="en-US" sz="1100" kern="0" dirty="0">
                    <a:solidFill>
                      <a:srgbClr val="000000"/>
                    </a:solidFill>
                    <a:latin typeface="Arial"/>
                  </a:rPr>
                  <a:t>This slides provides links where you can find further information such as additional guidance, product information and roadmaps. </a:t>
                </a:r>
              </a:p>
            </p:txBody>
          </p:sp>
          <p:sp>
            <p:nvSpPr>
              <p:cNvPr id="74" name="TextBox 73">
                <a:extLst>
                  <a:ext uri="{FF2B5EF4-FFF2-40B4-BE49-F238E27FC236}">
                    <a16:creationId xmlns:a16="http://schemas.microsoft.com/office/drawing/2014/main" id="{F8DA5039-BB6B-4422-A5A1-42230C7792D9}"/>
                  </a:ext>
                </a:extLst>
              </p:cNvPr>
              <p:cNvSpPr txBox="1"/>
              <p:nvPr/>
            </p:nvSpPr>
            <p:spPr>
              <a:xfrm>
                <a:off x="1129034" y="5957160"/>
                <a:ext cx="1106669" cy="645748"/>
              </a:xfrm>
              <a:prstGeom prst="rect">
                <a:avLst/>
              </a:prstGeom>
              <a:solidFill>
                <a:schemeClr val="tx1"/>
              </a:solidFill>
            </p:spPr>
            <p:txBody>
              <a:bodyPr wrap="square" lIns="72000" tIns="180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79" name="TextBox 78">
                <a:extLst>
                  <a:ext uri="{FF2B5EF4-FFF2-40B4-BE49-F238E27FC236}">
                    <a16:creationId xmlns:a16="http://schemas.microsoft.com/office/drawing/2014/main" id="{05C1B097-F232-4E6A-9334-527C73081116}"/>
                  </a:ext>
                </a:extLst>
              </p:cNvPr>
              <p:cNvSpPr txBox="1"/>
              <p:nvPr/>
            </p:nvSpPr>
            <p:spPr>
              <a:xfrm>
                <a:off x="778585" y="5957160"/>
                <a:ext cx="432191" cy="645744"/>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cxnSp>
            <p:nvCxnSpPr>
              <p:cNvPr id="6" name="Straight Connector 5">
                <a:extLst>
                  <a:ext uri="{FF2B5EF4-FFF2-40B4-BE49-F238E27FC236}">
                    <a16:creationId xmlns:a16="http://schemas.microsoft.com/office/drawing/2014/main" id="{20141CCD-4985-4FD4-B795-46EBF57C5171}"/>
                  </a:ext>
                </a:extLst>
              </p:cNvPr>
              <p:cNvCxnSpPr>
                <a:cxnSpLocks/>
              </p:cNvCxnSpPr>
              <p:nvPr/>
            </p:nvCxnSpPr>
            <p:spPr>
              <a:xfrm>
                <a:off x="1266832" y="6458892"/>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43E10F2-6021-4E43-B478-3961C86D912C}"/>
                  </a:ext>
                </a:extLst>
              </p:cNvPr>
              <p:cNvCxnSpPr>
                <a:cxnSpLocks/>
              </p:cNvCxnSpPr>
              <p:nvPr/>
            </p:nvCxnSpPr>
            <p:spPr>
              <a:xfrm flipH="1">
                <a:off x="1182382" y="6471300"/>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F152BB2F-47B0-4C72-908F-4688812FBEA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3656" y="5997563"/>
              <a:ext cx="443318" cy="443318"/>
            </a:xfrm>
            <a:prstGeom prst="rect">
              <a:avLst/>
            </a:prstGeom>
          </p:spPr>
        </p:pic>
      </p:grpSp>
    </p:spTree>
    <p:extLst>
      <p:ext uri="{BB962C8B-B14F-4D97-AF65-F5344CB8AC3E}">
        <p14:creationId xmlns:p14="http://schemas.microsoft.com/office/powerpoint/2010/main" val="37377282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a:extLst>
              <a:ext uri="{FF2B5EF4-FFF2-40B4-BE49-F238E27FC236}">
                <a16:creationId xmlns:a16="http://schemas.microsoft.com/office/drawing/2014/main" id="{602A34CA-36C5-4807-B35E-B955E885C08D}"/>
              </a:ext>
            </a:extLst>
          </p:cNvPr>
          <p:cNvSpPr txBox="1">
            <a:spLocks/>
          </p:cNvSpPr>
          <p:nvPr/>
        </p:nvSpPr>
        <p:spPr bwMode="gray">
          <a:xfrm>
            <a:off x="408955" y="670376"/>
            <a:ext cx="11257200" cy="1107996"/>
          </a:xfrm>
          <a:prstGeom prst="rect">
            <a:avLst/>
          </a:prstGeom>
        </p:spPr>
        <p:txBody>
          <a:bodyPr vert="horz" lIns="0" tIns="0" rIns="0" bIns="0" rtlCol="0" anchor="t" anchorCtr="0">
            <a:noAutofit/>
          </a:bodyPr>
          <a:lstStyle>
            <a:lvl1pPr algn="l" defTabSz="1087795" rtl="0" eaLnBrk="1" latinLnBrk="0" hangingPunct="1">
              <a:spcBef>
                <a:spcPct val="0"/>
              </a:spcBef>
              <a:buNone/>
              <a:defRPr sz="3600" b="1" kern="1200">
                <a:solidFill>
                  <a:sysClr val="windowText" lastClr="000000"/>
                </a:solidFill>
                <a:latin typeface="+mj-lt"/>
                <a:ea typeface="+mj-ea"/>
                <a:cs typeface="+mj-cs"/>
              </a:defRPr>
            </a:lvl1pPr>
          </a:lstStyle>
          <a:p>
            <a:pPr marL="0" marR="0" lvl="0" indent="0" algn="l" defTabSz="1087795" rtl="0" eaLnBrk="1" fontAlgn="auto" latinLnBrk="0" hangingPunct="1">
              <a:lnSpc>
                <a:spcPct val="90000"/>
              </a:lnSpc>
              <a:spcBef>
                <a:spcPts val="60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Arial"/>
              </a:rPr>
              <a:t>ISA-M Template</a:t>
            </a:r>
          </a:p>
          <a:p>
            <a:pPr>
              <a:lnSpc>
                <a:spcPct val="90000"/>
              </a:lnSpc>
              <a:spcBef>
                <a:spcPts val="600"/>
              </a:spcBef>
              <a:defRPr/>
            </a:pPr>
            <a:r>
              <a:rPr lang="en-US" sz="2400" b="0" dirty="0">
                <a:latin typeface="Arial"/>
              </a:rPr>
              <a:t>Overview</a:t>
            </a:r>
          </a:p>
        </p:txBody>
      </p:sp>
      <p:pic>
        <p:nvPicPr>
          <p:cNvPr id="54" name="Picture 53">
            <a:extLst>
              <a:ext uri="{FF2B5EF4-FFF2-40B4-BE49-F238E27FC236}">
                <a16:creationId xmlns:a16="http://schemas.microsoft.com/office/drawing/2014/main" id="{07EF86B8-4B2A-4E25-8482-5C572F08D725}"/>
              </a:ext>
            </a:extLst>
          </p:cNvPr>
          <p:cNvPicPr>
            <a:picLocks noChangeAspect="1"/>
          </p:cNvPicPr>
          <p:nvPr/>
        </p:nvPicPr>
        <p:blipFill>
          <a:blip r:embed="rId3"/>
          <a:stretch>
            <a:fillRect/>
          </a:stretch>
        </p:blipFill>
        <p:spPr>
          <a:xfrm>
            <a:off x="8860077" y="484564"/>
            <a:ext cx="2926143" cy="2901449"/>
          </a:xfrm>
          <a:prstGeom prst="rect">
            <a:avLst/>
          </a:prstGeom>
        </p:spPr>
      </p:pic>
      <p:sp>
        <p:nvSpPr>
          <p:cNvPr id="29" name="Rectangle 28">
            <a:extLst>
              <a:ext uri="{FF2B5EF4-FFF2-40B4-BE49-F238E27FC236}">
                <a16:creationId xmlns:a16="http://schemas.microsoft.com/office/drawing/2014/main" id="{A123BC6A-1615-4BDA-96C4-759D58359AC2}"/>
              </a:ext>
            </a:extLst>
          </p:cNvPr>
          <p:cNvSpPr/>
          <p:nvPr/>
        </p:nvSpPr>
        <p:spPr bwMode="gray">
          <a:xfrm>
            <a:off x="0" y="4722927"/>
            <a:ext cx="12195175" cy="2168013"/>
          </a:xfrm>
          <a:prstGeom prst="rect">
            <a:avLst/>
          </a:prstGeom>
          <a:solidFill>
            <a:srgbClr val="CCCCCC">
              <a:lumMod val="10000"/>
            </a:srgbClr>
          </a:solidFill>
          <a:ln w="254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grpSp>
        <p:nvGrpSpPr>
          <p:cNvPr id="30" name="Group 29">
            <a:extLst>
              <a:ext uri="{FF2B5EF4-FFF2-40B4-BE49-F238E27FC236}">
                <a16:creationId xmlns:a16="http://schemas.microsoft.com/office/drawing/2014/main" id="{8AEBE82F-BBE1-4C1C-A33F-2BFEC8E963AA}"/>
              </a:ext>
            </a:extLst>
          </p:cNvPr>
          <p:cNvGrpSpPr/>
          <p:nvPr/>
        </p:nvGrpSpPr>
        <p:grpSpPr>
          <a:xfrm>
            <a:off x="264939" y="4946724"/>
            <a:ext cx="1440160" cy="1613483"/>
            <a:chOff x="504001" y="4907899"/>
            <a:chExt cx="1506180" cy="1732187"/>
          </a:xfrm>
          <a:solidFill>
            <a:schemeClr val="bg1">
              <a:lumMod val="65000"/>
            </a:schemeClr>
          </a:solidFill>
        </p:grpSpPr>
        <p:sp>
          <p:nvSpPr>
            <p:cNvPr id="31" name="Rectangle 30">
              <a:extLst>
                <a:ext uri="{FF2B5EF4-FFF2-40B4-BE49-F238E27FC236}">
                  <a16:creationId xmlns:a16="http://schemas.microsoft.com/office/drawing/2014/main" id="{E51733D7-5DF2-4750-8951-C8E5E73F063B}"/>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Overview &amp; Terms of Use</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32" name="TextBox 31">
              <a:extLst>
                <a:ext uri="{FF2B5EF4-FFF2-40B4-BE49-F238E27FC236}">
                  <a16:creationId xmlns:a16="http://schemas.microsoft.com/office/drawing/2014/main" id="{BEE2537D-784C-4AE8-8D1C-3419EF792F9D}"/>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1</a:t>
              </a:r>
            </a:p>
          </p:txBody>
        </p:sp>
        <p:cxnSp>
          <p:nvCxnSpPr>
            <p:cNvPr id="33" name="Straight Connector 32">
              <a:extLst>
                <a:ext uri="{FF2B5EF4-FFF2-40B4-BE49-F238E27FC236}">
                  <a16:creationId xmlns:a16="http://schemas.microsoft.com/office/drawing/2014/main" id="{2DF2A5A3-A26C-4D1F-9B8D-BCC74618D595}"/>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34" name="Group 33">
            <a:extLst>
              <a:ext uri="{FF2B5EF4-FFF2-40B4-BE49-F238E27FC236}">
                <a16:creationId xmlns:a16="http://schemas.microsoft.com/office/drawing/2014/main" id="{062C22FB-C067-4DF3-9EB0-B93AA746B043}"/>
              </a:ext>
            </a:extLst>
          </p:cNvPr>
          <p:cNvGrpSpPr/>
          <p:nvPr/>
        </p:nvGrpSpPr>
        <p:grpSpPr>
          <a:xfrm>
            <a:off x="1961860" y="4946724"/>
            <a:ext cx="1440160" cy="1613483"/>
            <a:chOff x="504001" y="4907899"/>
            <a:chExt cx="1506180" cy="1732187"/>
          </a:xfrm>
          <a:solidFill>
            <a:schemeClr val="bg1">
              <a:lumMod val="65000"/>
            </a:schemeClr>
          </a:solidFill>
        </p:grpSpPr>
        <p:sp>
          <p:nvSpPr>
            <p:cNvPr id="35" name="Rectangle 34">
              <a:extLst>
                <a:ext uri="{FF2B5EF4-FFF2-40B4-BE49-F238E27FC236}">
                  <a16:creationId xmlns:a16="http://schemas.microsoft.com/office/drawing/2014/main" id="{3C8867EF-B5C7-473A-B605-D3B939B702AA}"/>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Roles</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36" name="TextBox 35">
              <a:extLst>
                <a:ext uri="{FF2B5EF4-FFF2-40B4-BE49-F238E27FC236}">
                  <a16:creationId xmlns:a16="http://schemas.microsoft.com/office/drawing/2014/main" id="{89FEB8E6-CE4D-4860-A1B5-BFBEE03B85B0}"/>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2</a:t>
              </a:r>
            </a:p>
          </p:txBody>
        </p:sp>
        <p:cxnSp>
          <p:nvCxnSpPr>
            <p:cNvPr id="37" name="Straight Connector 36">
              <a:extLst>
                <a:ext uri="{FF2B5EF4-FFF2-40B4-BE49-F238E27FC236}">
                  <a16:creationId xmlns:a16="http://schemas.microsoft.com/office/drawing/2014/main" id="{1B8226BE-D56D-4D49-B676-524FE1B70172}"/>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38" name="Group 37">
            <a:extLst>
              <a:ext uri="{FF2B5EF4-FFF2-40B4-BE49-F238E27FC236}">
                <a16:creationId xmlns:a16="http://schemas.microsoft.com/office/drawing/2014/main" id="{EF497D30-B157-4BCF-8B04-AAFEACF41428}"/>
              </a:ext>
            </a:extLst>
          </p:cNvPr>
          <p:cNvGrpSpPr/>
          <p:nvPr/>
        </p:nvGrpSpPr>
        <p:grpSpPr>
          <a:xfrm>
            <a:off x="3658781" y="4946724"/>
            <a:ext cx="1440160" cy="1613483"/>
            <a:chOff x="504001" y="4907899"/>
            <a:chExt cx="1506180" cy="1732187"/>
          </a:xfrm>
          <a:solidFill>
            <a:schemeClr val="bg1">
              <a:lumMod val="65000"/>
            </a:schemeClr>
          </a:solidFill>
        </p:grpSpPr>
        <p:sp>
          <p:nvSpPr>
            <p:cNvPr id="39" name="Rectangle 38">
              <a:extLst>
                <a:ext uri="{FF2B5EF4-FFF2-40B4-BE49-F238E27FC236}">
                  <a16:creationId xmlns:a16="http://schemas.microsoft.com/office/drawing/2014/main" id="{C6BD0DD5-B80D-4D33-A866-9F47C1023B4C}"/>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Domains</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0" name="TextBox 39">
              <a:extLst>
                <a:ext uri="{FF2B5EF4-FFF2-40B4-BE49-F238E27FC236}">
                  <a16:creationId xmlns:a16="http://schemas.microsoft.com/office/drawing/2014/main" id="{F427AC56-ECD5-4A5C-A237-055BE17A944F}"/>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3</a:t>
              </a:r>
            </a:p>
          </p:txBody>
        </p:sp>
        <p:cxnSp>
          <p:nvCxnSpPr>
            <p:cNvPr id="41" name="Straight Connector 40">
              <a:extLst>
                <a:ext uri="{FF2B5EF4-FFF2-40B4-BE49-F238E27FC236}">
                  <a16:creationId xmlns:a16="http://schemas.microsoft.com/office/drawing/2014/main" id="{D3A9B39A-3EAF-43D5-9F49-05BE617AF14B}"/>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42" name="Group 41">
            <a:extLst>
              <a:ext uri="{FF2B5EF4-FFF2-40B4-BE49-F238E27FC236}">
                <a16:creationId xmlns:a16="http://schemas.microsoft.com/office/drawing/2014/main" id="{D6055B81-8FBE-4453-8449-38CA7B8FA8ED}"/>
              </a:ext>
            </a:extLst>
          </p:cNvPr>
          <p:cNvGrpSpPr/>
          <p:nvPr/>
        </p:nvGrpSpPr>
        <p:grpSpPr>
          <a:xfrm>
            <a:off x="5355702" y="4946724"/>
            <a:ext cx="1440160" cy="1613483"/>
            <a:chOff x="504001" y="4907899"/>
            <a:chExt cx="1506180" cy="1732187"/>
          </a:xfrm>
          <a:solidFill>
            <a:schemeClr val="bg1">
              <a:lumMod val="65000"/>
            </a:schemeClr>
          </a:solidFill>
        </p:grpSpPr>
        <p:sp>
          <p:nvSpPr>
            <p:cNvPr id="43" name="Rectangle 42">
              <a:extLst>
                <a:ext uri="{FF2B5EF4-FFF2-40B4-BE49-F238E27FC236}">
                  <a16:creationId xmlns:a16="http://schemas.microsoft.com/office/drawing/2014/main" id="{357640EB-D44D-4E39-869E-2A44AF8C894B}"/>
                </a:ext>
              </a:extLst>
            </p:cNvPr>
            <p:cNvSpPr/>
            <p:nvPr/>
          </p:nvSpPr>
          <p:spPr bwMode="gray">
            <a:xfrm>
              <a:off x="504001" y="4907899"/>
              <a:ext cx="1506180" cy="1732187"/>
            </a:xfrm>
            <a:prstGeom prst="rect">
              <a:avLst/>
            </a:prstGeom>
            <a:grpFill/>
            <a:ln w="25400" algn="ctr">
              <a:noFill/>
              <a:miter lim="800000"/>
              <a:headEnd/>
              <a:tailEnd/>
            </a:ln>
          </p:spPr>
          <p:txBody>
            <a:bodyPr lIns="36000" tIns="792000" rIns="36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Styles &amp; Use Cases Patterns</a:t>
              </a: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5" name="TextBox 44">
              <a:extLst>
                <a:ext uri="{FF2B5EF4-FFF2-40B4-BE49-F238E27FC236}">
                  <a16:creationId xmlns:a16="http://schemas.microsoft.com/office/drawing/2014/main" id="{261367DB-A12E-4F68-BD6A-EBE8384ECBE9}"/>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4</a:t>
              </a:r>
            </a:p>
          </p:txBody>
        </p:sp>
        <p:cxnSp>
          <p:nvCxnSpPr>
            <p:cNvPr id="46" name="Straight Connector 45">
              <a:extLst>
                <a:ext uri="{FF2B5EF4-FFF2-40B4-BE49-F238E27FC236}">
                  <a16:creationId xmlns:a16="http://schemas.microsoft.com/office/drawing/2014/main" id="{5466359C-46DA-4C86-ADFE-6160E4BF51D4}"/>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47" name="Group 46">
            <a:extLst>
              <a:ext uri="{FF2B5EF4-FFF2-40B4-BE49-F238E27FC236}">
                <a16:creationId xmlns:a16="http://schemas.microsoft.com/office/drawing/2014/main" id="{AD7968CE-5678-4CBF-929E-B7513402E746}"/>
              </a:ext>
            </a:extLst>
          </p:cNvPr>
          <p:cNvGrpSpPr/>
          <p:nvPr/>
        </p:nvGrpSpPr>
        <p:grpSpPr>
          <a:xfrm>
            <a:off x="7052623" y="4946724"/>
            <a:ext cx="1440160" cy="1613483"/>
            <a:chOff x="504001" y="4907899"/>
            <a:chExt cx="1506180" cy="1732187"/>
          </a:xfrm>
          <a:solidFill>
            <a:schemeClr val="bg1">
              <a:lumMod val="65000"/>
            </a:schemeClr>
          </a:solidFill>
        </p:grpSpPr>
        <p:sp>
          <p:nvSpPr>
            <p:cNvPr id="48" name="Rectangle 47">
              <a:extLst>
                <a:ext uri="{FF2B5EF4-FFF2-40B4-BE49-F238E27FC236}">
                  <a16:creationId xmlns:a16="http://schemas.microsoft.com/office/drawing/2014/main" id="{B6B0A7BA-95AE-4FCF-A9D7-1A65D4B98E57}"/>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Technology Mapping</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9" name="TextBox 48">
              <a:extLst>
                <a:ext uri="{FF2B5EF4-FFF2-40B4-BE49-F238E27FC236}">
                  <a16:creationId xmlns:a16="http://schemas.microsoft.com/office/drawing/2014/main" id="{CAB1FAC5-6D21-4D10-924D-1D935EF5866E}"/>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5</a:t>
              </a:r>
            </a:p>
          </p:txBody>
        </p:sp>
        <p:cxnSp>
          <p:nvCxnSpPr>
            <p:cNvPr id="50" name="Straight Connector 49">
              <a:extLst>
                <a:ext uri="{FF2B5EF4-FFF2-40B4-BE49-F238E27FC236}">
                  <a16:creationId xmlns:a16="http://schemas.microsoft.com/office/drawing/2014/main" id="{3A0951D8-3550-4403-BCD8-8BBBE3CDDFD2}"/>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51" name="Group 50">
            <a:extLst>
              <a:ext uri="{FF2B5EF4-FFF2-40B4-BE49-F238E27FC236}">
                <a16:creationId xmlns:a16="http://schemas.microsoft.com/office/drawing/2014/main" id="{F11B2642-628E-4A43-929F-676C6609AE0C}"/>
              </a:ext>
            </a:extLst>
          </p:cNvPr>
          <p:cNvGrpSpPr/>
          <p:nvPr/>
        </p:nvGrpSpPr>
        <p:grpSpPr>
          <a:xfrm>
            <a:off x="8749544" y="4946724"/>
            <a:ext cx="1440160" cy="1613483"/>
            <a:chOff x="504001" y="4907899"/>
            <a:chExt cx="1506180" cy="1732187"/>
          </a:xfrm>
          <a:solidFill>
            <a:srgbClr val="F0AB00"/>
          </a:solidFill>
        </p:grpSpPr>
        <p:sp>
          <p:nvSpPr>
            <p:cNvPr id="52" name="Rectangle 51">
              <a:extLst>
                <a:ext uri="{FF2B5EF4-FFF2-40B4-BE49-F238E27FC236}">
                  <a16:creationId xmlns:a16="http://schemas.microsoft.com/office/drawing/2014/main" id="{B1989703-BBBF-4381-9364-6A82400B405A}"/>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Interface Assessment</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53" name="TextBox 52">
              <a:extLst>
                <a:ext uri="{FF2B5EF4-FFF2-40B4-BE49-F238E27FC236}">
                  <a16:creationId xmlns:a16="http://schemas.microsoft.com/office/drawing/2014/main" id="{7BD48A80-D6EE-44AD-B5A7-355A79994AC9}"/>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6</a:t>
              </a:r>
            </a:p>
          </p:txBody>
        </p:sp>
        <p:cxnSp>
          <p:nvCxnSpPr>
            <p:cNvPr id="55" name="Straight Connector 54">
              <a:extLst>
                <a:ext uri="{FF2B5EF4-FFF2-40B4-BE49-F238E27FC236}">
                  <a16:creationId xmlns:a16="http://schemas.microsoft.com/office/drawing/2014/main" id="{39144BA3-BD76-46D3-8A7A-908ECEC16175}"/>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56" name="Group 55">
            <a:extLst>
              <a:ext uri="{FF2B5EF4-FFF2-40B4-BE49-F238E27FC236}">
                <a16:creationId xmlns:a16="http://schemas.microsoft.com/office/drawing/2014/main" id="{A75FCA8E-62DC-4045-9641-31FF62529930}"/>
              </a:ext>
            </a:extLst>
          </p:cNvPr>
          <p:cNvGrpSpPr/>
          <p:nvPr/>
        </p:nvGrpSpPr>
        <p:grpSpPr>
          <a:xfrm>
            <a:off x="10446466" y="4946724"/>
            <a:ext cx="1440160" cy="1613483"/>
            <a:chOff x="504001" y="4907899"/>
            <a:chExt cx="1506180" cy="1732187"/>
          </a:xfrm>
          <a:solidFill>
            <a:schemeClr val="bg1">
              <a:lumMod val="65000"/>
            </a:schemeClr>
          </a:solidFill>
        </p:grpSpPr>
        <p:sp>
          <p:nvSpPr>
            <p:cNvPr id="57" name="Rectangle 56">
              <a:extLst>
                <a:ext uri="{FF2B5EF4-FFF2-40B4-BE49-F238E27FC236}">
                  <a16:creationId xmlns:a16="http://schemas.microsoft.com/office/drawing/2014/main" id="{0173B61A-08EB-4DEB-926D-6D5D631463C3}"/>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CIO </a:t>
              </a:r>
              <a:br>
                <a:rPr lang="en-CA" sz="1500" kern="0" dirty="0">
                  <a:solidFill>
                    <a:srgbClr val="FFFFFF"/>
                  </a:solidFill>
                  <a:latin typeface="Arial"/>
                  <a:ea typeface="Arial Unicode MS" pitchFamily="34" charset="-128"/>
                  <a:cs typeface="Arial Unicode MS" pitchFamily="34" charset="-128"/>
                </a:rPr>
              </a:br>
              <a:r>
                <a:rPr lang="en-CA" sz="1500" kern="0" dirty="0">
                  <a:solidFill>
                    <a:srgbClr val="FFFFFF"/>
                  </a:solidFill>
                  <a:latin typeface="Arial"/>
                  <a:ea typeface="Arial Unicode MS" pitchFamily="34" charset="-128"/>
                  <a:cs typeface="Arial Unicode MS" pitchFamily="34" charset="-128"/>
                </a:rPr>
                <a:t>Guides</a:t>
              </a:r>
              <a:br>
                <a:rPr lang="en-CA" sz="1500" kern="0" dirty="0">
                  <a:solidFill>
                    <a:srgbClr val="FFFFFF"/>
                  </a:solidFill>
                  <a:latin typeface="Arial"/>
                  <a:ea typeface="Arial Unicode MS" pitchFamily="34" charset="-128"/>
                  <a:cs typeface="Arial Unicode MS" pitchFamily="34" charset="-128"/>
                </a:rPr>
              </a:br>
              <a:r>
                <a:rPr lang="en-CA" sz="1500" kern="0" dirty="0">
                  <a:solidFill>
                    <a:srgbClr val="FFFFFF"/>
                  </a:solidFill>
                  <a:latin typeface="Arial"/>
                  <a:ea typeface="Arial Unicode MS" pitchFamily="34" charset="-128"/>
                  <a:cs typeface="Arial Unicode MS" pitchFamily="34" charset="-128"/>
                </a:rPr>
                <a:t> </a:t>
              </a: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58" name="TextBox 57">
              <a:extLst>
                <a:ext uri="{FF2B5EF4-FFF2-40B4-BE49-F238E27FC236}">
                  <a16:creationId xmlns:a16="http://schemas.microsoft.com/office/drawing/2014/main" id="{89A7ED20-5045-406B-B9B8-E174043A8F9C}"/>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7</a:t>
              </a:r>
            </a:p>
          </p:txBody>
        </p:sp>
        <p:cxnSp>
          <p:nvCxnSpPr>
            <p:cNvPr id="59" name="Straight Connector 58">
              <a:extLst>
                <a:ext uri="{FF2B5EF4-FFF2-40B4-BE49-F238E27FC236}">
                  <a16:creationId xmlns:a16="http://schemas.microsoft.com/office/drawing/2014/main" id="{306C3445-2682-48DE-90ED-21F51C8CBBF4}"/>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spTree>
    <p:extLst>
      <p:ext uri="{BB962C8B-B14F-4D97-AF65-F5344CB8AC3E}">
        <p14:creationId xmlns:p14="http://schemas.microsoft.com/office/powerpoint/2010/main" val="27608431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Box 8" descr="© INSCALE GmbH, 26.05.2010&#10;http://www.presentationload.com/">
            <a:extLst>
              <a:ext uri="{FF2B5EF4-FFF2-40B4-BE49-F238E27FC236}">
                <a16:creationId xmlns:a16="http://schemas.microsoft.com/office/drawing/2014/main" id="{0BBD6D3A-E30B-464C-9091-2829155984BD}"/>
              </a:ext>
            </a:extLst>
          </p:cNvPr>
          <p:cNvSpPr txBox="1">
            <a:spLocks noChangeArrowheads="1"/>
          </p:cNvSpPr>
          <p:nvPr/>
        </p:nvSpPr>
        <p:spPr bwMode="gray">
          <a:xfrm>
            <a:off x="504002" y="1563051"/>
            <a:ext cx="5665593" cy="4967847"/>
          </a:xfrm>
          <a:prstGeom prst="rect">
            <a:avLst/>
          </a:prstGeom>
          <a:solidFill>
            <a:srgbClr val="FFFFFF"/>
          </a:solidFill>
          <a:ln w="12700">
            <a:solidFill>
              <a:srgbClr val="C0C0C0"/>
            </a:solidFill>
            <a:miter lim="800000"/>
            <a:headEnd/>
            <a:tailEnd/>
          </a:ln>
          <a:effectLst>
            <a:outerShdw blurRad="50800" dist="38100" dir="2700000" algn="tl" rotWithShape="0">
              <a:prstClr val="black">
                <a:alpha val="40000"/>
              </a:prstClr>
            </a:outerShdw>
          </a:effectLst>
        </p:spPr>
        <p:txBody>
          <a:bodyPr lIns="36000" tIns="108000" rIns="36000" bIns="72000" anchor="t" anchorCtr="0"/>
          <a:lstStyle>
            <a:defPPr>
              <a:defRPr lang="de-DE"/>
            </a:defPPr>
            <a:lvl1pPr marL="182563" indent="-182563">
              <a:spcAft>
                <a:spcPts val="1000"/>
              </a:spcAft>
              <a:buClr>
                <a:srgbClr val="7D7D7D"/>
              </a:buClr>
              <a:buFont typeface="Wingdings" pitchFamily="2" charset="2"/>
              <a:buChar char="§"/>
              <a:defRPr sz="1200">
                <a:solidFill>
                  <a:schemeClr val="tx1">
                    <a:lumMod val="85000"/>
                    <a:lumOff val="15000"/>
                  </a:schemeClr>
                </a:solidFill>
              </a:defRPr>
            </a:lvl1pPr>
          </a:lstStyle>
          <a:p>
            <a:pPr marL="0" marR="0" lvl="0" indent="0" algn="ctr" defTabSz="1088776" eaLnBrk="1" fontAlgn="auto" latinLnBrk="0" hangingPunct="1">
              <a:lnSpc>
                <a:spcPct val="100000"/>
              </a:lnSpc>
              <a:spcBef>
                <a:spcPts val="0"/>
              </a:spcBef>
              <a:spcAft>
                <a:spcPts val="600"/>
              </a:spcAft>
              <a:buClr>
                <a:srgbClr val="7D7D7D"/>
              </a:buClr>
              <a:buSzTx/>
              <a:buFont typeface="Wingdings" pitchFamily="2" charset="2"/>
              <a:buNone/>
              <a:tabLst/>
              <a:defRPr/>
            </a:pPr>
            <a:endParaRPr kumimoji="0" lang="en-US" sz="1700" b="1" i="0" u="none" strike="noStrike" kern="0" cap="none" spc="0" normalizeH="0" baseline="0" noProof="0" dirty="0">
              <a:ln>
                <a:noFill/>
              </a:ln>
              <a:solidFill>
                <a:srgbClr val="000000">
                  <a:lumMod val="85000"/>
                  <a:lumOff val="15000"/>
                </a:srgbClr>
              </a:solidFill>
              <a:effectLst/>
              <a:uLnTx/>
              <a:uFillTx/>
              <a:latin typeface="Arial" panose="020B0604020202020204" pitchFamily="34" charset="0"/>
              <a:cs typeface="Arial" panose="020B0604020202020204" pitchFamily="34" charset="0"/>
            </a:endParaRPr>
          </a:p>
        </p:txBody>
      </p:sp>
      <p:sp>
        <p:nvSpPr>
          <p:cNvPr id="16" name="Title 3">
            <a:extLst>
              <a:ext uri="{FF2B5EF4-FFF2-40B4-BE49-F238E27FC236}">
                <a16:creationId xmlns:a16="http://schemas.microsoft.com/office/drawing/2014/main" id="{44623F31-1968-4441-B077-63F863B519D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Interface Assessment </a:t>
            </a:r>
            <a:br>
              <a:rPr lang="en-US" dirty="0">
                <a:solidFill>
                  <a:srgbClr val="000000"/>
                </a:solidFill>
                <a:latin typeface="Arial"/>
              </a:rPr>
            </a:br>
            <a:r>
              <a:rPr lang="en-US" sz="2000" b="0" dirty="0">
                <a:solidFill>
                  <a:srgbClr val="000000"/>
                </a:solidFill>
                <a:latin typeface="Arial"/>
              </a:rPr>
              <a:t>Overview</a:t>
            </a:r>
            <a:endParaRPr lang="de-DE" b="0" dirty="0">
              <a:solidFill>
                <a:srgbClr val="000000"/>
              </a:solidFill>
              <a:latin typeface="Arial"/>
            </a:endParaRPr>
          </a:p>
        </p:txBody>
      </p:sp>
      <p:sp>
        <p:nvSpPr>
          <p:cNvPr id="5" name="Slide Number Placeholder 4">
            <a:extLst>
              <a:ext uri="{FF2B5EF4-FFF2-40B4-BE49-F238E27FC236}">
                <a16:creationId xmlns:a16="http://schemas.microsoft.com/office/drawing/2014/main" id="{2272113A-2B70-4E0B-AA27-C5A5603E4284}"/>
              </a:ext>
            </a:extLst>
          </p:cNvPr>
          <p:cNvSpPr>
            <a:spLocks noGrp="1"/>
          </p:cNvSpPr>
          <p:nvPr>
            <p:ph type="sldNum" sz="quarter" idx="12"/>
          </p:nvPr>
        </p:nvSpPr>
        <p:spPr/>
        <p:txBody>
          <a:bodyPr/>
          <a:lstStyle/>
          <a:p>
            <a:fld id="{DB6A9238-A6DB-4432-B073-8C8D0256CD0B}" type="slidenum">
              <a:rPr lang="de-DE" sz="1000" smtClean="0"/>
              <a:pPr/>
              <a:t>76</a:t>
            </a:fld>
            <a:endParaRPr lang="de-DE" sz="1000" dirty="0"/>
          </a:p>
        </p:txBody>
      </p:sp>
      <p:sp>
        <p:nvSpPr>
          <p:cNvPr id="8" name="Rectangle 7">
            <a:extLst>
              <a:ext uri="{FF2B5EF4-FFF2-40B4-BE49-F238E27FC236}">
                <a16:creationId xmlns:a16="http://schemas.microsoft.com/office/drawing/2014/main" id="{A944CACF-893B-4BB1-8B35-44369D26A8ED}"/>
              </a:ext>
            </a:extLst>
          </p:cNvPr>
          <p:cNvSpPr/>
          <p:nvPr/>
        </p:nvSpPr>
        <p:spPr bwMode="gray">
          <a:xfrm>
            <a:off x="10579472" y="467378"/>
            <a:ext cx="1192701" cy="700782"/>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defRPr/>
            </a:pPr>
            <a:r>
              <a:rPr lang="en-US" sz="1000" kern="0" dirty="0">
                <a:solidFill>
                  <a:srgbClr val="FFFFFF"/>
                </a:solidFill>
                <a:latin typeface="Arial" panose="020B0604020202020204" pitchFamily="34" charset="0"/>
                <a:cs typeface="Arial" panose="020B0604020202020204" pitchFamily="34" charset="0"/>
              </a:rPr>
              <a:t>Interface Assessment</a:t>
            </a:r>
          </a:p>
        </p:txBody>
      </p:sp>
      <p:sp>
        <p:nvSpPr>
          <p:cNvPr id="65" name="Rectangle 64">
            <a:extLst>
              <a:ext uri="{FF2B5EF4-FFF2-40B4-BE49-F238E27FC236}">
                <a16:creationId xmlns:a16="http://schemas.microsoft.com/office/drawing/2014/main" id="{45CDC3B2-5E9E-48FC-A306-5F8FFE25D138}"/>
              </a:ext>
            </a:extLst>
          </p:cNvPr>
          <p:cNvSpPr/>
          <p:nvPr/>
        </p:nvSpPr>
        <p:spPr bwMode="gray">
          <a:xfrm>
            <a:off x="1273051" y="3290540"/>
            <a:ext cx="4104456" cy="1304074"/>
          </a:xfrm>
          <a:prstGeom prst="rect">
            <a:avLst/>
          </a:prstGeom>
          <a:solidFill>
            <a:schemeClr val="bg1">
              <a:lumMod val="85000"/>
            </a:schemeClr>
          </a:solidFill>
          <a:ln w="6350" algn="ctr">
            <a:noFill/>
            <a:miter lim="800000"/>
            <a:headEnd/>
            <a:tailEnd/>
          </a:ln>
        </p:spPr>
        <p:txBody>
          <a:bodyPr lIns="36000" tIns="36000" rIns="36000" bIns="36000" rtlCol="0" anchor="t"/>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en-US" sz="1300" i="0" u="none" strike="noStrike" kern="0" cap="none" spc="0" normalizeH="0" baseline="0" noProof="0" dirty="0">
                <a:ln>
                  <a:noFill/>
                </a:ln>
                <a:solidFill>
                  <a:srgbClr val="000000"/>
                </a:solidFill>
                <a:effectLst/>
                <a:uLnTx/>
                <a:uFillTx/>
                <a:latin typeface="Arial" panose="020B0604020202020204" pitchFamily="34" charset="0"/>
                <a:ea typeface="Arial Unicode MS" pitchFamily="34" charset="-128"/>
                <a:cs typeface="Arial" panose="020B0604020202020204" pitchFamily="34" charset="0"/>
              </a:rPr>
              <a:t>Interface Decomposition </a:t>
            </a:r>
          </a:p>
        </p:txBody>
      </p:sp>
      <p:grpSp>
        <p:nvGrpSpPr>
          <p:cNvPr id="11" name="Group 10">
            <a:extLst>
              <a:ext uri="{FF2B5EF4-FFF2-40B4-BE49-F238E27FC236}">
                <a16:creationId xmlns:a16="http://schemas.microsoft.com/office/drawing/2014/main" id="{87C18500-9054-49F0-8073-4BAFD058F6EE}"/>
              </a:ext>
            </a:extLst>
          </p:cNvPr>
          <p:cNvGrpSpPr/>
          <p:nvPr/>
        </p:nvGrpSpPr>
        <p:grpSpPr>
          <a:xfrm>
            <a:off x="1512702" y="3630483"/>
            <a:ext cx="3573426" cy="855302"/>
            <a:chOff x="1440694" y="2135993"/>
            <a:chExt cx="3573426" cy="855302"/>
          </a:xfrm>
        </p:grpSpPr>
        <p:sp>
          <p:nvSpPr>
            <p:cNvPr id="40" name="Rectangle 39">
              <a:extLst>
                <a:ext uri="{FF2B5EF4-FFF2-40B4-BE49-F238E27FC236}">
                  <a16:creationId xmlns:a16="http://schemas.microsoft.com/office/drawing/2014/main" id="{5B08AB7C-A9A3-43DC-8183-02717B13646E}"/>
                </a:ext>
              </a:extLst>
            </p:cNvPr>
            <p:cNvSpPr/>
            <p:nvPr/>
          </p:nvSpPr>
          <p:spPr bwMode="gray">
            <a:xfrm>
              <a:off x="1440694" y="2137524"/>
              <a:ext cx="1136041" cy="853771"/>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Application 1</a:t>
              </a:r>
            </a:p>
          </p:txBody>
        </p:sp>
        <p:sp>
          <p:nvSpPr>
            <p:cNvPr id="41" name="Rectangle 40">
              <a:extLst>
                <a:ext uri="{FF2B5EF4-FFF2-40B4-BE49-F238E27FC236}">
                  <a16:creationId xmlns:a16="http://schemas.microsoft.com/office/drawing/2014/main" id="{C465399C-3383-4EF6-AD15-69295ED85BD4}"/>
                </a:ext>
              </a:extLst>
            </p:cNvPr>
            <p:cNvSpPr/>
            <p:nvPr/>
          </p:nvSpPr>
          <p:spPr bwMode="gray">
            <a:xfrm>
              <a:off x="3878079" y="2135993"/>
              <a:ext cx="1136041" cy="853771"/>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Application 2</a:t>
              </a:r>
            </a:p>
          </p:txBody>
        </p:sp>
      </p:grpSp>
      <p:sp>
        <p:nvSpPr>
          <p:cNvPr id="51" name="Rectangle 50">
            <a:extLst>
              <a:ext uri="{FF2B5EF4-FFF2-40B4-BE49-F238E27FC236}">
                <a16:creationId xmlns:a16="http://schemas.microsoft.com/office/drawing/2014/main" id="{17F8166F-0CEB-44B3-BDE5-CF3AA1883C36}"/>
              </a:ext>
            </a:extLst>
          </p:cNvPr>
          <p:cNvSpPr/>
          <p:nvPr/>
        </p:nvSpPr>
        <p:spPr bwMode="gray">
          <a:xfrm>
            <a:off x="2809609" y="5605368"/>
            <a:ext cx="971025" cy="633722"/>
          </a:xfrm>
          <a:prstGeom prst="rect">
            <a:avLst/>
          </a:prstGeom>
          <a:solidFill>
            <a:srgbClr val="0076CB"/>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User Integration</a:t>
            </a:r>
          </a:p>
        </p:txBody>
      </p:sp>
      <p:sp>
        <p:nvSpPr>
          <p:cNvPr id="52" name="Rectangle 51">
            <a:extLst>
              <a:ext uri="{FF2B5EF4-FFF2-40B4-BE49-F238E27FC236}">
                <a16:creationId xmlns:a16="http://schemas.microsoft.com/office/drawing/2014/main" id="{0EDCDC61-0D20-43A3-9AEF-FABE3E389A02}"/>
              </a:ext>
            </a:extLst>
          </p:cNvPr>
          <p:cNvSpPr/>
          <p:nvPr/>
        </p:nvSpPr>
        <p:spPr bwMode="gray">
          <a:xfrm>
            <a:off x="1717294" y="5605368"/>
            <a:ext cx="971025" cy="633722"/>
          </a:xfrm>
          <a:prstGeom prst="rect">
            <a:avLst/>
          </a:prstGeom>
          <a:solidFill>
            <a:srgbClr val="F0AB00"/>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Data </a:t>
            </a:r>
            <a:br>
              <a:rPr lang="en-US" sz="1200" kern="0" dirty="0">
                <a:solidFill>
                  <a:srgbClr val="FFFFFF"/>
                </a:solidFill>
                <a:latin typeface="Arial" panose="020B0604020202020204" pitchFamily="34" charset="0"/>
                <a:cs typeface="Arial" panose="020B0604020202020204" pitchFamily="34" charset="0"/>
              </a:rPr>
            </a:br>
            <a:r>
              <a:rPr lang="en-US" sz="1200" kern="0" dirty="0">
                <a:solidFill>
                  <a:srgbClr val="FFFFFF"/>
                </a:solidFill>
                <a:latin typeface="Arial" panose="020B0604020202020204" pitchFamily="34" charset="0"/>
                <a:cs typeface="Arial" panose="020B0604020202020204" pitchFamily="34" charset="0"/>
              </a:rPr>
              <a:t>Integration</a:t>
            </a:r>
          </a:p>
        </p:txBody>
      </p:sp>
      <p:sp>
        <p:nvSpPr>
          <p:cNvPr id="53" name="Rectangle 52">
            <a:extLst>
              <a:ext uri="{FF2B5EF4-FFF2-40B4-BE49-F238E27FC236}">
                <a16:creationId xmlns:a16="http://schemas.microsoft.com/office/drawing/2014/main" id="{B2C9BCB5-9763-40E6-BA48-ECC3BD5C355D}"/>
              </a:ext>
            </a:extLst>
          </p:cNvPr>
          <p:cNvSpPr/>
          <p:nvPr/>
        </p:nvSpPr>
        <p:spPr bwMode="gray">
          <a:xfrm>
            <a:off x="3901924" y="5605368"/>
            <a:ext cx="971025" cy="633722"/>
          </a:xfrm>
          <a:prstGeom prst="rect">
            <a:avLst/>
          </a:prstGeom>
          <a:solidFill>
            <a:srgbClr val="E35500"/>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Thing</a:t>
            </a:r>
            <a:br>
              <a:rPr lang="en-US" sz="1200" kern="0" dirty="0">
                <a:solidFill>
                  <a:srgbClr val="FFFFFF"/>
                </a:solidFill>
                <a:latin typeface="Arial" panose="020B0604020202020204" pitchFamily="34" charset="0"/>
                <a:cs typeface="Arial" panose="020B0604020202020204" pitchFamily="34" charset="0"/>
              </a:rPr>
            </a:br>
            <a:r>
              <a:rPr lang="en-US" sz="1200" kern="0" dirty="0">
                <a:solidFill>
                  <a:srgbClr val="FFFFFF"/>
                </a:solidFill>
                <a:latin typeface="Arial" panose="020B0604020202020204" pitchFamily="34" charset="0"/>
                <a:cs typeface="Arial" panose="020B0604020202020204" pitchFamily="34" charset="0"/>
              </a:rPr>
              <a:t>Integration</a:t>
            </a:r>
          </a:p>
        </p:txBody>
      </p:sp>
      <p:sp>
        <p:nvSpPr>
          <p:cNvPr id="54" name="Rectangle 53">
            <a:extLst>
              <a:ext uri="{FF2B5EF4-FFF2-40B4-BE49-F238E27FC236}">
                <a16:creationId xmlns:a16="http://schemas.microsoft.com/office/drawing/2014/main" id="{E39E3617-700A-4FC9-85C3-6655CE38AEFF}"/>
              </a:ext>
            </a:extLst>
          </p:cNvPr>
          <p:cNvSpPr/>
          <p:nvPr/>
        </p:nvSpPr>
        <p:spPr bwMode="gray">
          <a:xfrm>
            <a:off x="4994238" y="5605368"/>
            <a:ext cx="971025" cy="633722"/>
          </a:xfrm>
          <a:prstGeom prst="rect">
            <a:avLst/>
          </a:prstGeom>
          <a:solidFill>
            <a:srgbClr val="800080"/>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Cross Use Cases</a:t>
            </a:r>
          </a:p>
        </p:txBody>
      </p:sp>
      <p:sp>
        <p:nvSpPr>
          <p:cNvPr id="55" name="Rectangle 54">
            <a:extLst>
              <a:ext uri="{FF2B5EF4-FFF2-40B4-BE49-F238E27FC236}">
                <a16:creationId xmlns:a16="http://schemas.microsoft.com/office/drawing/2014/main" id="{CC071B5B-79E6-44D7-8745-E419F2B6B3A2}"/>
              </a:ext>
            </a:extLst>
          </p:cNvPr>
          <p:cNvSpPr/>
          <p:nvPr/>
        </p:nvSpPr>
        <p:spPr bwMode="gray">
          <a:xfrm>
            <a:off x="624979" y="5603071"/>
            <a:ext cx="971025" cy="633722"/>
          </a:xfrm>
          <a:prstGeom prst="rect">
            <a:avLst/>
          </a:prstGeom>
          <a:solidFill>
            <a:srgbClr val="4FB81C"/>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pPr>
            <a:r>
              <a:rPr lang="en-US" sz="1200" kern="0" dirty="0">
                <a:solidFill>
                  <a:srgbClr val="FFFFFF"/>
                </a:solidFill>
                <a:latin typeface="Arial" panose="020B0604020202020204" pitchFamily="34" charset="0"/>
                <a:cs typeface="Arial" panose="020B0604020202020204" pitchFamily="34" charset="0"/>
              </a:rPr>
              <a:t>Process Integration</a:t>
            </a:r>
          </a:p>
        </p:txBody>
      </p:sp>
      <p:cxnSp>
        <p:nvCxnSpPr>
          <p:cNvPr id="7" name="Straight Arrow Connector 6">
            <a:extLst>
              <a:ext uri="{FF2B5EF4-FFF2-40B4-BE49-F238E27FC236}">
                <a16:creationId xmlns:a16="http://schemas.microsoft.com/office/drawing/2014/main" id="{4033572C-ADDB-498E-A16B-34E5E2382546}"/>
              </a:ext>
            </a:extLst>
          </p:cNvPr>
          <p:cNvCxnSpPr>
            <a:cxnSpLocks/>
            <a:endCxn id="55" idx="0"/>
          </p:cNvCxnSpPr>
          <p:nvPr/>
        </p:nvCxnSpPr>
        <p:spPr>
          <a:xfrm flipH="1">
            <a:off x="1110492" y="4301294"/>
            <a:ext cx="2190830" cy="130177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C3F35F3-509E-4D41-B0D5-56405B2DC93C}"/>
              </a:ext>
            </a:extLst>
          </p:cNvPr>
          <p:cNvCxnSpPr>
            <a:cxnSpLocks/>
            <a:endCxn id="52" idx="0"/>
          </p:cNvCxnSpPr>
          <p:nvPr/>
        </p:nvCxnSpPr>
        <p:spPr>
          <a:xfrm flipH="1">
            <a:off x="2202807" y="4301294"/>
            <a:ext cx="1098515" cy="130407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88EA1EB-427D-45BE-A096-49318DC80D79}"/>
              </a:ext>
            </a:extLst>
          </p:cNvPr>
          <p:cNvCxnSpPr>
            <a:cxnSpLocks/>
            <a:endCxn id="51" idx="0"/>
          </p:cNvCxnSpPr>
          <p:nvPr/>
        </p:nvCxnSpPr>
        <p:spPr>
          <a:xfrm flipH="1">
            <a:off x="3295122" y="4301294"/>
            <a:ext cx="6200" cy="130407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7D1D78D-B0A8-4DB5-89DD-D7AF6BAB9E1D}"/>
              </a:ext>
            </a:extLst>
          </p:cNvPr>
          <p:cNvCxnSpPr>
            <a:cxnSpLocks/>
          </p:cNvCxnSpPr>
          <p:nvPr/>
        </p:nvCxnSpPr>
        <p:spPr>
          <a:xfrm>
            <a:off x="3301322" y="4301294"/>
            <a:ext cx="1086115" cy="130407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4772408-7FAB-4240-9C31-91D511C0A0B9}"/>
              </a:ext>
            </a:extLst>
          </p:cNvPr>
          <p:cNvCxnSpPr>
            <a:cxnSpLocks/>
            <a:endCxn id="54" idx="0"/>
          </p:cNvCxnSpPr>
          <p:nvPr/>
        </p:nvCxnSpPr>
        <p:spPr>
          <a:xfrm>
            <a:off x="3301322" y="4301294"/>
            <a:ext cx="2178429" cy="130407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2432BEEB-B47A-471C-AE4E-832E56CFB70F}"/>
              </a:ext>
            </a:extLst>
          </p:cNvPr>
          <p:cNvGrpSpPr/>
          <p:nvPr/>
        </p:nvGrpSpPr>
        <p:grpSpPr>
          <a:xfrm>
            <a:off x="6681723" y="1574286"/>
            <a:ext cx="5037024" cy="2789293"/>
            <a:chOff x="6745659" y="2108790"/>
            <a:chExt cx="5037024" cy="2789293"/>
          </a:xfrm>
        </p:grpSpPr>
        <p:sp>
          <p:nvSpPr>
            <p:cNvPr id="68" name="TextBox 67">
              <a:extLst>
                <a:ext uri="{FF2B5EF4-FFF2-40B4-BE49-F238E27FC236}">
                  <a16:creationId xmlns:a16="http://schemas.microsoft.com/office/drawing/2014/main" id="{BE46D66E-5D76-4768-A628-902A19B19BA8}"/>
                </a:ext>
              </a:extLst>
            </p:cNvPr>
            <p:cNvSpPr txBox="1"/>
            <p:nvPr/>
          </p:nvSpPr>
          <p:spPr>
            <a:xfrm>
              <a:off x="6786555" y="2136133"/>
              <a:ext cx="4996128" cy="2761950"/>
            </a:xfrm>
            <a:prstGeom prst="rect">
              <a:avLst/>
            </a:prstGeom>
            <a:solidFill>
              <a:schemeClr val="bg1">
                <a:lumMod val="85000"/>
              </a:schemeClr>
            </a:solidFill>
          </p:spPr>
          <p:txBody>
            <a:bodyPr wrap="square" lIns="72000" tIns="792000" rIns="72000" bIns="36000" rtlCol="0" anchor="t">
              <a:noAutofit/>
            </a:bodyPr>
            <a:lstStyle/>
            <a:p>
              <a:pPr lvl="0" algn="just" defTabSz="661988" eaLnBrk="0" fontAlgn="base" hangingPunct="0">
                <a:spcBef>
                  <a:spcPts val="600"/>
                </a:spcBef>
                <a:spcAft>
                  <a:spcPct val="0"/>
                </a:spcAft>
                <a:defRPr/>
              </a:pPr>
              <a:r>
                <a:rPr lang="en-US" sz="1100" kern="0" dirty="0">
                  <a:solidFill>
                    <a:srgbClr val="000000"/>
                  </a:solidFill>
                  <a:latin typeface="Arial"/>
                </a:rPr>
                <a:t>A typical task in implementation projects is to blueprint integration scenarios between two applications. Typically, a business scenario is decomposed into technical interfaces. </a:t>
              </a:r>
            </a:p>
            <a:p>
              <a:pPr lvl="0" algn="just" defTabSz="661988" eaLnBrk="0" fontAlgn="base" hangingPunct="0">
                <a:spcBef>
                  <a:spcPts val="600"/>
                </a:spcBef>
                <a:spcAft>
                  <a:spcPct val="0"/>
                </a:spcAft>
                <a:defRPr/>
              </a:pPr>
              <a:r>
                <a:rPr lang="en-US" sz="1100" kern="0" dirty="0">
                  <a:solidFill>
                    <a:srgbClr val="000000"/>
                  </a:solidFill>
                  <a:latin typeface="Arial"/>
                </a:rPr>
                <a:t>Next, each technical interface needs to be classified / assessed whether it is a process-, data-, user- or thing-centric integration style. Based on the specific characteristics, the appropriate integration technology/service needs to be selected. </a:t>
              </a:r>
            </a:p>
            <a:p>
              <a:pPr lvl="0" algn="just" defTabSz="661988" eaLnBrk="0" fontAlgn="base" hangingPunct="0">
                <a:spcBef>
                  <a:spcPts val="600"/>
                </a:spcBef>
                <a:spcAft>
                  <a:spcPct val="0"/>
                </a:spcAft>
                <a:defRPr/>
              </a:pPr>
              <a:r>
                <a:rPr lang="en-US" sz="1100" kern="0" dirty="0">
                  <a:solidFill>
                    <a:srgbClr val="000000"/>
                  </a:solidFill>
                  <a:latin typeface="Arial"/>
                </a:rPr>
                <a:t>ISA-M supports the classification of interfaces that will we shown on the next slides: in this example a business scenario is decomposed into three technical interfaces: Data Replication, A2A Integration, Mobile Integration. </a:t>
              </a:r>
            </a:p>
            <a:p>
              <a:pPr lvl="0" algn="just" defTabSz="661988" eaLnBrk="0" fontAlgn="base" hangingPunct="0">
                <a:spcBef>
                  <a:spcPts val="600"/>
                </a:spcBef>
                <a:spcAft>
                  <a:spcPct val="0"/>
                </a:spcAft>
                <a:defRPr/>
              </a:pPr>
              <a:endParaRPr lang="en-US" sz="1100" kern="0" dirty="0">
                <a:solidFill>
                  <a:srgbClr val="000000"/>
                </a:solidFill>
                <a:latin typeface="Arial"/>
              </a:endParaRPr>
            </a:p>
          </p:txBody>
        </p:sp>
        <p:grpSp>
          <p:nvGrpSpPr>
            <p:cNvPr id="69" name="Group 68">
              <a:extLst>
                <a:ext uri="{FF2B5EF4-FFF2-40B4-BE49-F238E27FC236}">
                  <a16:creationId xmlns:a16="http://schemas.microsoft.com/office/drawing/2014/main" id="{A226AF96-2D80-46F6-A79B-315AA7B13E01}"/>
                </a:ext>
              </a:extLst>
            </p:cNvPr>
            <p:cNvGrpSpPr/>
            <p:nvPr/>
          </p:nvGrpSpPr>
          <p:grpSpPr>
            <a:xfrm>
              <a:off x="6745659" y="2108790"/>
              <a:ext cx="1513079" cy="642700"/>
              <a:chOff x="7223398" y="2108790"/>
              <a:chExt cx="1513079" cy="642700"/>
            </a:xfrm>
          </p:grpSpPr>
          <p:grpSp>
            <p:nvGrpSpPr>
              <p:cNvPr id="70" name="Group 69">
                <a:extLst>
                  <a:ext uri="{FF2B5EF4-FFF2-40B4-BE49-F238E27FC236}">
                    <a16:creationId xmlns:a16="http://schemas.microsoft.com/office/drawing/2014/main" id="{180CECCC-34B3-4D64-B763-E77C6D37D9C5}"/>
                  </a:ext>
                </a:extLst>
              </p:cNvPr>
              <p:cNvGrpSpPr/>
              <p:nvPr/>
            </p:nvGrpSpPr>
            <p:grpSpPr>
              <a:xfrm>
                <a:off x="7279359" y="2136133"/>
                <a:ext cx="1457118" cy="615357"/>
                <a:chOff x="539890" y="5608167"/>
                <a:chExt cx="1457118" cy="1120882"/>
              </a:xfrm>
            </p:grpSpPr>
            <p:sp>
              <p:nvSpPr>
                <p:cNvPr id="74" name="TextBox 73">
                  <a:extLst>
                    <a:ext uri="{FF2B5EF4-FFF2-40B4-BE49-F238E27FC236}">
                      <a16:creationId xmlns:a16="http://schemas.microsoft.com/office/drawing/2014/main" id="{3F01CA72-5310-4B62-AA4F-000C5A88A91D}"/>
                    </a:ext>
                  </a:extLst>
                </p:cNvPr>
                <p:cNvSpPr txBox="1"/>
                <p:nvPr/>
              </p:nvSpPr>
              <p:spPr>
                <a:xfrm>
                  <a:off x="890339" y="5608169"/>
                  <a:ext cx="1106669" cy="1120880"/>
                </a:xfrm>
                <a:prstGeom prst="rect">
                  <a:avLst/>
                </a:prstGeom>
                <a:solidFill>
                  <a:schemeClr val="tx1"/>
                </a:solidFill>
              </p:spPr>
              <p:txBody>
                <a:bodyPr wrap="square" lIns="72000" tIns="252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How To Use</a:t>
                  </a:r>
                </a:p>
              </p:txBody>
            </p:sp>
            <p:sp>
              <p:nvSpPr>
                <p:cNvPr id="75" name="TextBox 74">
                  <a:extLst>
                    <a:ext uri="{FF2B5EF4-FFF2-40B4-BE49-F238E27FC236}">
                      <a16:creationId xmlns:a16="http://schemas.microsoft.com/office/drawing/2014/main" id="{45EA7DCE-CF38-4469-A238-57B7E2C5F9BB}"/>
                    </a:ext>
                  </a:extLst>
                </p:cNvPr>
                <p:cNvSpPr txBox="1"/>
                <p:nvPr/>
              </p:nvSpPr>
              <p:spPr>
                <a:xfrm>
                  <a:off x="539890" y="5608167"/>
                  <a:ext cx="432191" cy="1120869"/>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grpSp>
          <p:cxnSp>
            <p:nvCxnSpPr>
              <p:cNvPr id="71" name="Straight Connector 70">
                <a:extLst>
                  <a:ext uri="{FF2B5EF4-FFF2-40B4-BE49-F238E27FC236}">
                    <a16:creationId xmlns:a16="http://schemas.microsoft.com/office/drawing/2014/main" id="{5F4B1CF4-3972-49BC-A138-23C22E23A031}"/>
                  </a:ext>
                </a:extLst>
              </p:cNvPr>
              <p:cNvCxnSpPr>
                <a:cxnSpLocks/>
              </p:cNvCxnSpPr>
              <p:nvPr/>
            </p:nvCxnSpPr>
            <p:spPr>
              <a:xfrm>
                <a:off x="7717403" y="2108790"/>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C94EC39-ACE7-4361-B830-D4EAE7512854}"/>
                  </a:ext>
                </a:extLst>
              </p:cNvPr>
              <p:cNvCxnSpPr>
                <a:cxnSpLocks/>
              </p:cNvCxnSpPr>
              <p:nvPr/>
            </p:nvCxnSpPr>
            <p:spPr>
              <a:xfrm flipH="1">
                <a:off x="7669754" y="2649155"/>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95D427A6-0F51-45D3-9658-AD76F5AF79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3398" y="2140741"/>
                <a:ext cx="530373" cy="530373"/>
              </a:xfrm>
              <a:prstGeom prst="rect">
                <a:avLst/>
              </a:prstGeom>
            </p:spPr>
          </p:pic>
        </p:grpSp>
      </p:grpSp>
      <p:grpSp>
        <p:nvGrpSpPr>
          <p:cNvPr id="78" name="Group 77">
            <a:extLst>
              <a:ext uri="{FF2B5EF4-FFF2-40B4-BE49-F238E27FC236}">
                <a16:creationId xmlns:a16="http://schemas.microsoft.com/office/drawing/2014/main" id="{A9ACAF81-0B9A-4699-ADCC-3ABF5A12EC86}"/>
              </a:ext>
            </a:extLst>
          </p:cNvPr>
          <p:cNvGrpSpPr/>
          <p:nvPr/>
        </p:nvGrpSpPr>
        <p:grpSpPr>
          <a:xfrm>
            <a:off x="1273051" y="1706364"/>
            <a:ext cx="4104456" cy="1304074"/>
            <a:chOff x="1273051" y="3290540"/>
            <a:chExt cx="4104456" cy="1304074"/>
          </a:xfrm>
        </p:grpSpPr>
        <p:sp>
          <p:nvSpPr>
            <p:cNvPr id="79" name="Rectangle 78">
              <a:extLst>
                <a:ext uri="{FF2B5EF4-FFF2-40B4-BE49-F238E27FC236}">
                  <a16:creationId xmlns:a16="http://schemas.microsoft.com/office/drawing/2014/main" id="{26FDC784-C6F9-4F1B-9C70-3136D3DF564A}"/>
                </a:ext>
              </a:extLst>
            </p:cNvPr>
            <p:cNvSpPr/>
            <p:nvPr/>
          </p:nvSpPr>
          <p:spPr bwMode="gray">
            <a:xfrm>
              <a:off x="1273051" y="3290540"/>
              <a:ext cx="4104456" cy="1304074"/>
            </a:xfrm>
            <a:prstGeom prst="rect">
              <a:avLst/>
            </a:prstGeom>
            <a:solidFill>
              <a:schemeClr val="bg1">
                <a:lumMod val="85000"/>
              </a:schemeClr>
            </a:solidFill>
            <a:ln w="6350" algn="ctr">
              <a:noFill/>
              <a:miter lim="800000"/>
              <a:headEnd/>
              <a:tailEnd/>
            </a:ln>
          </p:spPr>
          <p:txBody>
            <a:bodyPr lIns="36000" tIns="36000" rIns="36000" bIns="36000" rtlCol="0" anchor="t"/>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en-US" sz="1300" i="0" u="none" strike="noStrike" kern="0" cap="none" spc="0" normalizeH="0" baseline="0" noProof="0" dirty="0">
                  <a:ln>
                    <a:noFill/>
                  </a:ln>
                  <a:solidFill>
                    <a:srgbClr val="000000"/>
                  </a:solidFill>
                  <a:effectLst/>
                  <a:uLnTx/>
                  <a:uFillTx/>
                  <a:latin typeface="Arial" panose="020B0604020202020204" pitchFamily="34" charset="0"/>
                  <a:ea typeface="Arial Unicode MS" pitchFamily="34" charset="-128"/>
                  <a:cs typeface="Arial" panose="020B0604020202020204" pitchFamily="34" charset="0"/>
                </a:rPr>
                <a:t>Business Scenario</a:t>
              </a:r>
            </a:p>
          </p:txBody>
        </p:sp>
        <p:grpSp>
          <p:nvGrpSpPr>
            <p:cNvPr id="80" name="Group 79">
              <a:extLst>
                <a:ext uri="{FF2B5EF4-FFF2-40B4-BE49-F238E27FC236}">
                  <a16:creationId xmlns:a16="http://schemas.microsoft.com/office/drawing/2014/main" id="{EE4AFD87-F727-4364-B327-7D8F978DAEDC}"/>
                </a:ext>
              </a:extLst>
            </p:cNvPr>
            <p:cNvGrpSpPr/>
            <p:nvPr/>
          </p:nvGrpSpPr>
          <p:grpSpPr>
            <a:xfrm>
              <a:off x="1512702" y="3630483"/>
              <a:ext cx="3573426" cy="855302"/>
              <a:chOff x="1440694" y="2135993"/>
              <a:chExt cx="3573426" cy="855302"/>
            </a:xfrm>
          </p:grpSpPr>
          <p:sp>
            <p:nvSpPr>
              <p:cNvPr id="81" name="Rectangle 80">
                <a:extLst>
                  <a:ext uri="{FF2B5EF4-FFF2-40B4-BE49-F238E27FC236}">
                    <a16:creationId xmlns:a16="http://schemas.microsoft.com/office/drawing/2014/main" id="{A8E93B86-1149-471A-AFFB-67AC643D8335}"/>
                  </a:ext>
                </a:extLst>
              </p:cNvPr>
              <p:cNvSpPr/>
              <p:nvPr/>
            </p:nvSpPr>
            <p:spPr bwMode="gray">
              <a:xfrm>
                <a:off x="1440694" y="2137524"/>
                <a:ext cx="1136041" cy="853771"/>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Application 1</a:t>
                </a:r>
              </a:p>
            </p:txBody>
          </p:sp>
          <p:sp>
            <p:nvSpPr>
              <p:cNvPr id="82" name="Rectangle 81">
                <a:extLst>
                  <a:ext uri="{FF2B5EF4-FFF2-40B4-BE49-F238E27FC236}">
                    <a16:creationId xmlns:a16="http://schemas.microsoft.com/office/drawing/2014/main" id="{D54106DB-8924-4FF8-9A39-22C2C9EE0DCB}"/>
                  </a:ext>
                </a:extLst>
              </p:cNvPr>
              <p:cNvSpPr/>
              <p:nvPr/>
            </p:nvSpPr>
            <p:spPr bwMode="gray">
              <a:xfrm>
                <a:off x="3878079" y="2135993"/>
                <a:ext cx="1136041" cy="853771"/>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Application 2</a:t>
                </a:r>
              </a:p>
            </p:txBody>
          </p:sp>
          <p:cxnSp>
            <p:nvCxnSpPr>
              <p:cNvPr id="83" name="Straight Connector 82">
                <a:extLst>
                  <a:ext uri="{FF2B5EF4-FFF2-40B4-BE49-F238E27FC236}">
                    <a16:creationId xmlns:a16="http://schemas.microsoft.com/office/drawing/2014/main" id="{0D14D06F-00E3-4E62-B21A-09D2E434EFC0}"/>
                  </a:ext>
                </a:extLst>
              </p:cNvPr>
              <p:cNvCxnSpPr>
                <a:cxnSpLocks/>
                <a:stCxn id="81" idx="3"/>
                <a:endCxn id="82" idx="1"/>
              </p:cNvCxnSpPr>
              <p:nvPr/>
            </p:nvCxnSpPr>
            <p:spPr>
              <a:xfrm flipV="1">
                <a:off x="2576735" y="2562879"/>
                <a:ext cx="1301344" cy="1531"/>
              </a:xfrm>
              <a:prstGeom prst="line">
                <a:avLst/>
              </a:prstGeom>
              <a:noFill/>
              <a:ln w="38100" cap="flat" cmpd="sng" algn="ctr">
                <a:solidFill>
                  <a:schemeClr val="bg1">
                    <a:lumMod val="65000"/>
                  </a:schemeClr>
                </a:solidFill>
                <a:prstDash val="solid"/>
                <a:headEnd type="triangle" w="lg" len="lg"/>
                <a:tailEnd type="triangle" w="lg" len="lg"/>
              </a:ln>
              <a:effectLst/>
            </p:spPr>
          </p:cxnSp>
        </p:grpSp>
      </p:grpSp>
      <p:grpSp>
        <p:nvGrpSpPr>
          <p:cNvPr id="100" name="Group 99">
            <a:extLst>
              <a:ext uri="{FF2B5EF4-FFF2-40B4-BE49-F238E27FC236}">
                <a16:creationId xmlns:a16="http://schemas.microsoft.com/office/drawing/2014/main" id="{AB26C308-0062-4306-BA21-58BC3F4813B4}"/>
              </a:ext>
            </a:extLst>
          </p:cNvPr>
          <p:cNvGrpSpPr/>
          <p:nvPr/>
        </p:nvGrpSpPr>
        <p:grpSpPr>
          <a:xfrm>
            <a:off x="2587226" y="3775574"/>
            <a:ext cx="1404201" cy="588004"/>
            <a:chOff x="2587226" y="3775574"/>
            <a:chExt cx="1141095" cy="588004"/>
          </a:xfrm>
        </p:grpSpPr>
        <p:cxnSp>
          <p:nvCxnSpPr>
            <p:cNvPr id="94" name="Straight Connector 93">
              <a:extLst>
                <a:ext uri="{FF2B5EF4-FFF2-40B4-BE49-F238E27FC236}">
                  <a16:creationId xmlns:a16="http://schemas.microsoft.com/office/drawing/2014/main" id="{011EA838-A2CF-4A7A-8D7C-D84B96CDF70E}"/>
                </a:ext>
              </a:extLst>
            </p:cNvPr>
            <p:cNvCxnSpPr>
              <a:cxnSpLocks/>
            </p:cNvCxnSpPr>
            <p:nvPr/>
          </p:nvCxnSpPr>
          <p:spPr>
            <a:xfrm>
              <a:off x="2663473" y="3775574"/>
              <a:ext cx="1062970" cy="0"/>
            </a:xfrm>
            <a:prstGeom prst="line">
              <a:avLst/>
            </a:prstGeom>
            <a:noFill/>
            <a:ln w="38100" cap="flat" cmpd="sng" algn="ctr">
              <a:solidFill>
                <a:schemeClr val="bg1">
                  <a:lumMod val="65000"/>
                </a:schemeClr>
              </a:solidFill>
              <a:prstDash val="solid"/>
              <a:headEnd type="oval" w="med" len="med"/>
              <a:tailEnd type="triangle" w="lg" len="lg"/>
            </a:ln>
            <a:effectLst/>
          </p:spPr>
        </p:cxnSp>
        <p:cxnSp>
          <p:nvCxnSpPr>
            <p:cNvPr id="95" name="Straight Connector 94">
              <a:extLst>
                <a:ext uri="{FF2B5EF4-FFF2-40B4-BE49-F238E27FC236}">
                  <a16:creationId xmlns:a16="http://schemas.microsoft.com/office/drawing/2014/main" id="{FA011E2A-C0E9-4806-9E06-04AEA78CFA31}"/>
                </a:ext>
              </a:extLst>
            </p:cNvPr>
            <p:cNvCxnSpPr>
              <a:cxnSpLocks/>
            </p:cNvCxnSpPr>
            <p:nvPr/>
          </p:nvCxnSpPr>
          <p:spPr>
            <a:xfrm>
              <a:off x="2665351" y="4067172"/>
              <a:ext cx="1062970" cy="0"/>
            </a:xfrm>
            <a:prstGeom prst="line">
              <a:avLst/>
            </a:prstGeom>
            <a:noFill/>
            <a:ln w="38100" cap="flat" cmpd="sng" algn="ctr">
              <a:solidFill>
                <a:schemeClr val="bg1">
                  <a:lumMod val="65000"/>
                </a:schemeClr>
              </a:solidFill>
              <a:prstDash val="solid"/>
              <a:headEnd type="oval" w="med" len="med"/>
              <a:tailEnd type="triangle" w="lg" len="lg"/>
            </a:ln>
            <a:effectLst/>
          </p:spPr>
        </p:cxnSp>
        <p:cxnSp>
          <p:nvCxnSpPr>
            <p:cNvPr id="96" name="Straight Connector 95">
              <a:extLst>
                <a:ext uri="{FF2B5EF4-FFF2-40B4-BE49-F238E27FC236}">
                  <a16:creationId xmlns:a16="http://schemas.microsoft.com/office/drawing/2014/main" id="{34D1446F-2B0B-4DBF-9A5B-C98CCAD8CF88}"/>
                </a:ext>
              </a:extLst>
            </p:cNvPr>
            <p:cNvCxnSpPr>
              <a:cxnSpLocks/>
            </p:cNvCxnSpPr>
            <p:nvPr/>
          </p:nvCxnSpPr>
          <p:spPr>
            <a:xfrm flipH="1">
              <a:off x="2587226" y="4363578"/>
              <a:ext cx="1051562" cy="0"/>
            </a:xfrm>
            <a:prstGeom prst="line">
              <a:avLst/>
            </a:prstGeom>
            <a:noFill/>
            <a:ln w="38100" cap="flat" cmpd="sng" algn="ctr">
              <a:solidFill>
                <a:schemeClr val="bg1">
                  <a:lumMod val="65000"/>
                </a:schemeClr>
              </a:solidFill>
              <a:prstDash val="solid"/>
              <a:headEnd type="oval" w="med" len="med"/>
              <a:tailEnd type="triangle" w="lg" len="lg"/>
            </a:ln>
            <a:effectLst/>
          </p:spPr>
        </p:cxnSp>
      </p:grpSp>
      <p:sp>
        <p:nvSpPr>
          <p:cNvPr id="101" name="Oval 100">
            <a:extLst>
              <a:ext uri="{FF2B5EF4-FFF2-40B4-BE49-F238E27FC236}">
                <a16:creationId xmlns:a16="http://schemas.microsoft.com/office/drawing/2014/main" id="{AE5B5526-DAED-4CE8-A2C5-9C444417876C}"/>
              </a:ext>
            </a:extLst>
          </p:cNvPr>
          <p:cNvSpPr/>
          <p:nvPr/>
        </p:nvSpPr>
        <p:spPr bwMode="gray">
          <a:xfrm>
            <a:off x="3103068" y="4129444"/>
            <a:ext cx="417932" cy="435661"/>
          </a:xfrm>
          <a:prstGeom prst="ellipse">
            <a:avLst/>
          </a:prstGeom>
          <a:solidFill>
            <a:srgbClr val="E35500"/>
          </a:solidFill>
        </p:spPr>
        <p:txBody>
          <a:bodyPr wrap="square" lIns="0" tIns="0" rIns="0" bIns="0" rtlCol="0" anchor="ctr">
            <a:no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2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t>
            </a:r>
          </a:p>
        </p:txBody>
      </p:sp>
      <p:sp>
        <p:nvSpPr>
          <p:cNvPr id="103" name="Pfeil nach unten 34">
            <a:extLst>
              <a:ext uri="{FF2B5EF4-FFF2-40B4-BE49-F238E27FC236}">
                <a16:creationId xmlns:a16="http://schemas.microsoft.com/office/drawing/2014/main" id="{ED6AE49E-91A9-4FBE-8978-F78840343AB1}"/>
              </a:ext>
            </a:extLst>
          </p:cNvPr>
          <p:cNvSpPr/>
          <p:nvPr/>
        </p:nvSpPr>
        <p:spPr bwMode="auto">
          <a:xfrm>
            <a:off x="3103068" y="2918126"/>
            <a:ext cx="387015" cy="393618"/>
          </a:xfrm>
          <a:prstGeom prst="downArrow">
            <a:avLst/>
          </a:prstGeom>
          <a:solidFill>
            <a:schemeClr val="tx1"/>
          </a:solidFill>
          <a:ln w="12700" algn="ctr">
            <a:solidFill>
              <a:srgbClr val="C0C0C0"/>
            </a:solidFill>
            <a:miter lim="800000"/>
            <a:headEnd/>
            <a:tailEnd/>
          </a:ln>
          <a:effectLst/>
        </p:spPr>
        <p:txBody>
          <a:bodyPr lIns="288000" tIns="0" rIns="0" bIns="0" anchor="ctr"/>
          <a:lstStyle/>
          <a:p>
            <a:pPr marL="0" marR="0" lvl="0" indent="0" defTabSz="801688" eaLnBrk="0" fontAlgn="auto" latinLnBrk="0" hangingPunct="0">
              <a:lnSpc>
                <a:spcPct val="100000"/>
              </a:lnSpc>
              <a:spcBef>
                <a:spcPts val="0"/>
              </a:spcBef>
              <a:spcAft>
                <a:spcPts val="0"/>
              </a:spcAft>
              <a:buClrTx/>
              <a:buSzTx/>
              <a:buFontTx/>
              <a:buNone/>
              <a:tabLst/>
              <a:defRPr/>
            </a:pPr>
            <a:endParaRPr kumimoji="0" lang="de-DE" sz="11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5" name="Oval 104">
            <a:extLst>
              <a:ext uri="{FF2B5EF4-FFF2-40B4-BE49-F238E27FC236}">
                <a16:creationId xmlns:a16="http://schemas.microsoft.com/office/drawing/2014/main" id="{E07685DA-570A-4A6C-B628-75B844A3DFB8}"/>
              </a:ext>
            </a:extLst>
          </p:cNvPr>
          <p:cNvSpPr/>
          <p:nvPr/>
        </p:nvSpPr>
        <p:spPr bwMode="gray">
          <a:xfrm>
            <a:off x="3103068" y="2248998"/>
            <a:ext cx="417932" cy="435661"/>
          </a:xfrm>
          <a:prstGeom prst="ellipse">
            <a:avLst/>
          </a:prstGeom>
          <a:solidFill>
            <a:srgbClr val="E35500"/>
          </a:solidFill>
        </p:spPr>
        <p:txBody>
          <a:bodyPr wrap="square" lIns="0" tIns="0" rIns="0" bIns="0" rtlCol="0" anchor="ctr">
            <a:no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2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t>
            </a:r>
          </a:p>
        </p:txBody>
      </p:sp>
    </p:spTree>
    <p:extLst>
      <p:ext uri="{BB962C8B-B14F-4D97-AF65-F5344CB8AC3E}">
        <p14:creationId xmlns:p14="http://schemas.microsoft.com/office/powerpoint/2010/main" val="10888028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44623F31-1968-4441-B077-63F863B519D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Interface Assessment </a:t>
            </a:r>
            <a:br>
              <a:rPr lang="en-US" dirty="0">
                <a:solidFill>
                  <a:srgbClr val="000000"/>
                </a:solidFill>
                <a:latin typeface="Arial"/>
              </a:rPr>
            </a:br>
            <a:r>
              <a:rPr lang="en-US" sz="2000" b="0" dirty="0">
                <a:solidFill>
                  <a:srgbClr val="000000"/>
                </a:solidFill>
                <a:latin typeface="Arial"/>
              </a:rPr>
              <a:t>Sample Interface 1: Data Replication</a:t>
            </a:r>
            <a:endParaRPr lang="de-DE" b="0" dirty="0">
              <a:solidFill>
                <a:srgbClr val="000000"/>
              </a:solidFill>
              <a:latin typeface="Arial"/>
            </a:endParaRPr>
          </a:p>
        </p:txBody>
      </p:sp>
      <p:sp>
        <p:nvSpPr>
          <p:cNvPr id="5" name="Slide Number Placeholder 4">
            <a:extLst>
              <a:ext uri="{FF2B5EF4-FFF2-40B4-BE49-F238E27FC236}">
                <a16:creationId xmlns:a16="http://schemas.microsoft.com/office/drawing/2014/main" id="{2272113A-2B70-4E0B-AA27-C5A5603E4284}"/>
              </a:ext>
            </a:extLst>
          </p:cNvPr>
          <p:cNvSpPr>
            <a:spLocks noGrp="1"/>
          </p:cNvSpPr>
          <p:nvPr>
            <p:ph type="sldNum" sz="quarter" idx="12"/>
          </p:nvPr>
        </p:nvSpPr>
        <p:spPr/>
        <p:txBody>
          <a:bodyPr/>
          <a:lstStyle/>
          <a:p>
            <a:fld id="{DB6A9238-A6DB-4432-B073-8C8D0256CD0B}" type="slidenum">
              <a:rPr lang="de-DE" sz="1000" smtClean="0"/>
              <a:pPr/>
              <a:t>77</a:t>
            </a:fld>
            <a:endParaRPr lang="de-DE" sz="1000" dirty="0"/>
          </a:p>
        </p:txBody>
      </p:sp>
      <p:sp>
        <p:nvSpPr>
          <p:cNvPr id="8" name="Rectangle 7">
            <a:extLst>
              <a:ext uri="{FF2B5EF4-FFF2-40B4-BE49-F238E27FC236}">
                <a16:creationId xmlns:a16="http://schemas.microsoft.com/office/drawing/2014/main" id="{A944CACF-893B-4BB1-8B35-44369D26A8ED}"/>
              </a:ext>
            </a:extLst>
          </p:cNvPr>
          <p:cNvSpPr/>
          <p:nvPr/>
        </p:nvSpPr>
        <p:spPr bwMode="gray">
          <a:xfrm>
            <a:off x="10579472" y="467378"/>
            <a:ext cx="1192701" cy="700782"/>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defRPr/>
            </a:pPr>
            <a:r>
              <a:rPr lang="en-US" sz="1000" kern="0" dirty="0">
                <a:solidFill>
                  <a:srgbClr val="FFFFFF"/>
                </a:solidFill>
                <a:latin typeface="Arial" panose="020B0604020202020204" pitchFamily="34" charset="0"/>
                <a:cs typeface="Arial" panose="020B0604020202020204" pitchFamily="34" charset="0"/>
              </a:rPr>
              <a:t>Interface Assessment</a:t>
            </a:r>
          </a:p>
        </p:txBody>
      </p:sp>
      <p:grpSp>
        <p:nvGrpSpPr>
          <p:cNvPr id="43" name="Group 42">
            <a:extLst>
              <a:ext uri="{FF2B5EF4-FFF2-40B4-BE49-F238E27FC236}">
                <a16:creationId xmlns:a16="http://schemas.microsoft.com/office/drawing/2014/main" id="{7EE828BB-714D-46F7-9DE4-E24056389801}"/>
              </a:ext>
            </a:extLst>
          </p:cNvPr>
          <p:cNvGrpSpPr/>
          <p:nvPr/>
        </p:nvGrpSpPr>
        <p:grpSpPr>
          <a:xfrm>
            <a:off x="3763395" y="2436188"/>
            <a:ext cx="4702628" cy="3966180"/>
            <a:chOff x="3763395" y="2436188"/>
            <a:chExt cx="4702628" cy="3966180"/>
          </a:xfrm>
        </p:grpSpPr>
        <p:sp>
          <p:nvSpPr>
            <p:cNvPr id="45" name="Text Box 8" descr="© INSCALE GmbH, 26.05.2010&#10;http://www.presentationload.com/">
              <a:extLst>
                <a:ext uri="{FF2B5EF4-FFF2-40B4-BE49-F238E27FC236}">
                  <a16:creationId xmlns:a16="http://schemas.microsoft.com/office/drawing/2014/main" id="{09C5E7E0-D494-4D04-84B6-D566476B4851}"/>
                </a:ext>
              </a:extLst>
            </p:cNvPr>
            <p:cNvSpPr txBox="1">
              <a:spLocks noChangeArrowheads="1"/>
            </p:cNvSpPr>
            <p:nvPr/>
          </p:nvSpPr>
          <p:spPr bwMode="gray">
            <a:xfrm>
              <a:off x="3763395" y="2436188"/>
              <a:ext cx="4702628" cy="3966180"/>
            </a:xfrm>
            <a:prstGeom prst="rect">
              <a:avLst/>
            </a:prstGeom>
            <a:solidFill>
              <a:srgbClr val="FFFFFF"/>
            </a:solidFill>
            <a:ln w="12700">
              <a:solidFill>
                <a:srgbClr val="C0C0C0"/>
              </a:solidFill>
              <a:miter lim="800000"/>
              <a:headEnd/>
              <a:tailEnd/>
            </a:ln>
            <a:effectLst>
              <a:outerShdw blurRad="50800" dist="38100" dir="2700000" algn="tl" rotWithShape="0">
                <a:prstClr val="black">
                  <a:alpha val="40000"/>
                </a:prstClr>
              </a:outerShdw>
            </a:effectLst>
          </p:spPr>
          <p:txBody>
            <a:bodyPr lIns="36000" tIns="108000" rIns="36000" bIns="72000" anchor="t" anchorCtr="0"/>
            <a:lstStyle>
              <a:defPPr>
                <a:defRPr lang="de-DE"/>
              </a:defPPr>
              <a:lvl1pPr marL="182563" indent="-182563">
                <a:spcAft>
                  <a:spcPts val="1000"/>
                </a:spcAft>
                <a:buClr>
                  <a:srgbClr val="7D7D7D"/>
                </a:buClr>
                <a:buFont typeface="Wingdings" pitchFamily="2" charset="2"/>
                <a:buChar char="§"/>
                <a:defRPr sz="1200">
                  <a:solidFill>
                    <a:schemeClr val="tx1">
                      <a:lumMod val="85000"/>
                      <a:lumOff val="15000"/>
                    </a:schemeClr>
                  </a:solidFill>
                </a:defRPr>
              </a:lvl1pPr>
            </a:lstStyle>
            <a:p>
              <a:pPr marL="0" marR="0" lvl="0" indent="0" algn="ctr" defTabSz="1088776" eaLnBrk="1" fontAlgn="auto" latinLnBrk="0" hangingPunct="1">
                <a:lnSpc>
                  <a:spcPct val="100000"/>
                </a:lnSpc>
                <a:spcBef>
                  <a:spcPts val="0"/>
                </a:spcBef>
                <a:spcAft>
                  <a:spcPts val="600"/>
                </a:spcAft>
                <a:buClr>
                  <a:srgbClr val="7D7D7D"/>
                </a:buClr>
                <a:buSzTx/>
                <a:buFont typeface="Wingdings" pitchFamily="2" charset="2"/>
                <a:buNone/>
                <a:tabLst/>
                <a:defRPr/>
              </a:pPr>
              <a:endParaRPr kumimoji="0" lang="en-US" i="0" u="none" strike="noStrike" kern="0" cap="none" spc="0" normalizeH="0" baseline="0" noProof="0" dirty="0">
                <a:ln>
                  <a:noFill/>
                </a:ln>
                <a:solidFill>
                  <a:srgbClr val="000000">
                    <a:lumMod val="85000"/>
                    <a:lumOff val="15000"/>
                  </a:srgbClr>
                </a:solidFill>
                <a:effectLst/>
                <a:uLnTx/>
                <a:uFillTx/>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43E4100E-F9AF-42C7-B6C7-A5A89D402005}"/>
                </a:ext>
              </a:extLst>
            </p:cNvPr>
            <p:cNvSpPr/>
            <p:nvPr/>
          </p:nvSpPr>
          <p:spPr bwMode="gray">
            <a:xfrm>
              <a:off x="3838576" y="2639531"/>
              <a:ext cx="4491259" cy="302046"/>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Integration Style &amp; Use Case Pattern Matrix</a:t>
              </a:r>
            </a:p>
          </p:txBody>
        </p:sp>
      </p:grpSp>
      <p:sp>
        <p:nvSpPr>
          <p:cNvPr id="47" name="AutoShape 7">
            <a:extLst>
              <a:ext uri="{FF2B5EF4-FFF2-40B4-BE49-F238E27FC236}">
                <a16:creationId xmlns:a16="http://schemas.microsoft.com/office/drawing/2014/main" id="{535A047F-DD1D-431F-BFFC-EB9A2E353F8E}"/>
              </a:ext>
            </a:extLst>
          </p:cNvPr>
          <p:cNvSpPr>
            <a:spLocks noChangeArrowheads="1"/>
          </p:cNvSpPr>
          <p:nvPr/>
        </p:nvSpPr>
        <p:spPr bwMode="gray">
          <a:xfrm>
            <a:off x="316511" y="1538894"/>
            <a:ext cx="3329214" cy="622347"/>
          </a:xfrm>
          <a:prstGeom prst="homePlate">
            <a:avLst>
              <a:gd name="adj" fmla="val 17533"/>
            </a:avLst>
          </a:prstGeom>
          <a:solidFill>
            <a:srgbClr val="CCCCCC">
              <a:lumMod val="50000"/>
            </a:srgbClr>
          </a:soli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marL="0" marR="0" lvl="0" indent="0" algn="ctr" defTabSz="914400" eaLnBrk="1" fontAlgn="auto" latinLnBrk="0" hangingPunct="1">
              <a:lnSpc>
                <a:spcPct val="95000"/>
              </a:lnSpc>
              <a:spcBef>
                <a:spcPts val="0"/>
              </a:spcBef>
              <a:spcAft>
                <a:spcPts val="800"/>
              </a:spcAft>
              <a:buClr>
                <a:srgbClr val="969696"/>
              </a:buClr>
              <a:buSzTx/>
              <a:buFontTx/>
              <a:buNone/>
              <a:tabLst/>
              <a:defRPr/>
            </a:pPr>
            <a: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t>Analyze </a:t>
            </a:r>
            <a:b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br>
            <a: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t>Business Scenario</a:t>
            </a:r>
          </a:p>
        </p:txBody>
      </p:sp>
      <p:sp>
        <p:nvSpPr>
          <p:cNvPr id="48" name="AutoShape 9">
            <a:extLst>
              <a:ext uri="{FF2B5EF4-FFF2-40B4-BE49-F238E27FC236}">
                <a16:creationId xmlns:a16="http://schemas.microsoft.com/office/drawing/2014/main" id="{95E849EE-14EE-423B-94CA-BA86E6502F9F}"/>
              </a:ext>
            </a:extLst>
          </p:cNvPr>
          <p:cNvSpPr>
            <a:spLocks noChangeArrowheads="1"/>
          </p:cNvSpPr>
          <p:nvPr/>
        </p:nvSpPr>
        <p:spPr bwMode="gray">
          <a:xfrm>
            <a:off x="3763395" y="1530071"/>
            <a:ext cx="4702628" cy="622347"/>
          </a:xfrm>
          <a:prstGeom prst="chevron">
            <a:avLst>
              <a:gd name="adj" fmla="val 17533"/>
            </a:avLst>
          </a:prstGeom>
          <a:solidFill>
            <a:srgbClr val="CCCCCC">
              <a:lumMod val="50000"/>
            </a:srgbClr>
          </a:soli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marL="0" marR="0" lvl="0" indent="0" algn="ctr" defTabSz="914400" eaLnBrk="1" fontAlgn="auto" latinLnBrk="0" hangingPunct="1">
              <a:lnSpc>
                <a:spcPct val="95000"/>
              </a:lnSpc>
              <a:spcBef>
                <a:spcPts val="0"/>
              </a:spcBef>
              <a:spcAft>
                <a:spcPts val="800"/>
              </a:spcAft>
              <a:buClr>
                <a:srgbClr val="969696"/>
              </a:buClr>
              <a:buSzTx/>
              <a:buFontTx/>
              <a:buNone/>
              <a:tabLst/>
              <a:defRPr/>
            </a:pPr>
            <a: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t>Identify Integration </a:t>
            </a:r>
            <a:b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br>
            <a: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t>Style and Pattern</a:t>
            </a:r>
          </a:p>
        </p:txBody>
      </p:sp>
      <p:sp>
        <p:nvSpPr>
          <p:cNvPr id="49" name="AutoShape 6">
            <a:extLst>
              <a:ext uri="{FF2B5EF4-FFF2-40B4-BE49-F238E27FC236}">
                <a16:creationId xmlns:a16="http://schemas.microsoft.com/office/drawing/2014/main" id="{215A7320-C925-4579-BC94-35323A2825C6}"/>
              </a:ext>
            </a:extLst>
          </p:cNvPr>
          <p:cNvSpPr>
            <a:spLocks noChangeArrowheads="1"/>
          </p:cNvSpPr>
          <p:nvPr/>
        </p:nvSpPr>
        <p:spPr bwMode="gray">
          <a:xfrm>
            <a:off x="8617867" y="1538894"/>
            <a:ext cx="3316834" cy="622347"/>
          </a:xfrm>
          <a:prstGeom prst="chevron">
            <a:avLst>
              <a:gd name="adj" fmla="val 17533"/>
            </a:avLst>
          </a:prstGeom>
          <a:solidFill>
            <a:srgbClr val="CCCCCC">
              <a:lumMod val="50000"/>
            </a:srgbClr>
          </a:soli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marL="0" marR="0" lvl="0" indent="0" algn="ctr" defTabSz="914400" eaLnBrk="1" fontAlgn="auto" latinLnBrk="0" hangingPunct="1">
              <a:lnSpc>
                <a:spcPct val="95000"/>
              </a:lnSpc>
              <a:spcBef>
                <a:spcPts val="0"/>
              </a:spcBef>
              <a:spcAft>
                <a:spcPts val="800"/>
              </a:spcAft>
              <a:buClr>
                <a:srgbClr val="969696"/>
              </a:buClr>
              <a:buSzTx/>
              <a:buFontTx/>
              <a:buNone/>
              <a:tabLst/>
              <a:defRPr/>
            </a:pPr>
            <a: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t>Choose Integration </a:t>
            </a:r>
            <a:b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br>
            <a: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t>Technology</a:t>
            </a:r>
          </a:p>
        </p:txBody>
      </p:sp>
      <p:sp>
        <p:nvSpPr>
          <p:cNvPr id="50" name="Text Box 8" descr="© INSCALE GmbH, 26.05.2010&#10;http://www.presentationload.com/">
            <a:extLst>
              <a:ext uri="{FF2B5EF4-FFF2-40B4-BE49-F238E27FC236}">
                <a16:creationId xmlns:a16="http://schemas.microsoft.com/office/drawing/2014/main" id="{E81F17E5-2B6D-4D68-86BD-8DD896B0B381}"/>
              </a:ext>
            </a:extLst>
          </p:cNvPr>
          <p:cNvSpPr txBox="1">
            <a:spLocks noChangeArrowheads="1"/>
          </p:cNvSpPr>
          <p:nvPr/>
        </p:nvSpPr>
        <p:spPr bwMode="gray">
          <a:xfrm>
            <a:off x="8617867" y="2436188"/>
            <a:ext cx="3247102" cy="3966181"/>
          </a:xfrm>
          <a:prstGeom prst="rect">
            <a:avLst/>
          </a:prstGeom>
          <a:solidFill>
            <a:srgbClr val="FFFFFF"/>
          </a:solidFill>
          <a:ln w="12700">
            <a:solidFill>
              <a:srgbClr val="C0C0C0"/>
            </a:solidFill>
            <a:miter lim="800000"/>
            <a:headEnd/>
            <a:tailEnd/>
          </a:ln>
          <a:effectLst>
            <a:outerShdw blurRad="50800" dist="38100" dir="2700000" algn="tl" rotWithShape="0">
              <a:prstClr val="black">
                <a:alpha val="40000"/>
              </a:prstClr>
            </a:outerShdw>
          </a:effectLst>
        </p:spPr>
        <p:txBody>
          <a:bodyPr lIns="36000" tIns="108000" rIns="36000" bIns="72000" anchor="t" anchorCtr="0"/>
          <a:lstStyle>
            <a:defPPr>
              <a:defRPr lang="de-DE"/>
            </a:defPPr>
            <a:lvl1pPr marL="182563" indent="-182563">
              <a:spcAft>
                <a:spcPts val="1000"/>
              </a:spcAft>
              <a:buClr>
                <a:srgbClr val="7D7D7D"/>
              </a:buClr>
              <a:buFont typeface="Wingdings" pitchFamily="2" charset="2"/>
              <a:buChar char="§"/>
              <a:defRPr sz="1200">
                <a:solidFill>
                  <a:schemeClr val="tx1">
                    <a:lumMod val="85000"/>
                    <a:lumOff val="15000"/>
                  </a:schemeClr>
                </a:solidFill>
              </a:defRPr>
            </a:lvl1pPr>
          </a:lstStyle>
          <a:p>
            <a:pPr marL="0" marR="0" lvl="0" indent="0" algn="ctr" defTabSz="1088776" eaLnBrk="1" fontAlgn="auto" latinLnBrk="0" hangingPunct="1">
              <a:lnSpc>
                <a:spcPct val="100000"/>
              </a:lnSpc>
              <a:spcBef>
                <a:spcPts val="0"/>
              </a:spcBef>
              <a:spcAft>
                <a:spcPts val="600"/>
              </a:spcAft>
              <a:buClr>
                <a:srgbClr val="7D7D7D"/>
              </a:buClr>
              <a:buSzTx/>
              <a:buFont typeface="Wingdings" pitchFamily="2" charset="2"/>
              <a:buNone/>
              <a:tabLst/>
              <a:defRPr/>
            </a:pPr>
            <a:endParaRPr kumimoji="0" lang="en-US" i="0" u="none" strike="noStrike" kern="0" cap="none" spc="0" normalizeH="0" baseline="0" noProof="0" dirty="0">
              <a:ln>
                <a:noFill/>
              </a:ln>
              <a:solidFill>
                <a:srgbClr val="000000">
                  <a:lumMod val="85000"/>
                  <a:lumOff val="15000"/>
                </a:srgbClr>
              </a:solidFill>
              <a:effectLst/>
              <a:uLnTx/>
              <a:uFillTx/>
              <a:latin typeface="Arial" panose="020B0604020202020204" pitchFamily="34" charset="0"/>
              <a:cs typeface="Arial" panose="020B0604020202020204" pitchFamily="34" charset="0"/>
            </a:endParaRPr>
          </a:p>
        </p:txBody>
      </p:sp>
      <p:graphicFrame>
        <p:nvGraphicFramePr>
          <p:cNvPr id="58" name="Table 57">
            <a:extLst>
              <a:ext uri="{FF2B5EF4-FFF2-40B4-BE49-F238E27FC236}">
                <a16:creationId xmlns:a16="http://schemas.microsoft.com/office/drawing/2014/main" id="{A18FB91D-0DD8-4112-A064-2F11C39168EF}"/>
              </a:ext>
            </a:extLst>
          </p:cNvPr>
          <p:cNvGraphicFramePr>
            <a:graphicFrameLocks noGrp="1"/>
          </p:cNvGraphicFramePr>
          <p:nvPr>
            <p:extLst>
              <p:ext uri="{D42A27DB-BD31-4B8C-83A1-F6EECF244321}">
                <p14:modId xmlns:p14="http://schemas.microsoft.com/office/powerpoint/2010/main" val="1577042659"/>
              </p:ext>
            </p:extLst>
          </p:nvPr>
        </p:nvGraphicFramePr>
        <p:xfrm>
          <a:off x="8750910" y="4120684"/>
          <a:ext cx="2916639" cy="1200711"/>
        </p:xfrm>
        <a:graphic>
          <a:graphicData uri="http://schemas.openxmlformats.org/drawingml/2006/table">
            <a:tbl>
              <a:tblPr firstRow="1" bandRow="1"/>
              <a:tblGrid>
                <a:gridCol w="606220">
                  <a:extLst>
                    <a:ext uri="{9D8B030D-6E8A-4147-A177-3AD203B41FA5}">
                      <a16:colId xmlns:a16="http://schemas.microsoft.com/office/drawing/2014/main" val="20000"/>
                    </a:ext>
                  </a:extLst>
                </a:gridCol>
                <a:gridCol w="2310419">
                  <a:extLst>
                    <a:ext uri="{9D8B030D-6E8A-4147-A177-3AD203B41FA5}">
                      <a16:colId xmlns:a16="http://schemas.microsoft.com/office/drawing/2014/main" val="20001"/>
                    </a:ext>
                  </a:extLst>
                </a:gridCol>
              </a:tblGrid>
              <a:tr h="351247">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l"/>
                      <a:r>
                        <a:rPr lang="en-US" sz="1000" b="0" noProof="0" dirty="0">
                          <a:solidFill>
                            <a:schemeClr val="bg1"/>
                          </a:solidFill>
                        </a:rPr>
                        <a:t>Option </a:t>
                      </a:r>
                    </a:p>
                  </a:txBody>
                  <a:tcPr marL="36000" marR="36000" marT="45783" marB="457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0AB00"/>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l"/>
                      <a:r>
                        <a:rPr lang="en-US" sz="1000" b="0" noProof="0" dirty="0">
                          <a:solidFill>
                            <a:schemeClr val="bg1"/>
                          </a:solidFill>
                        </a:rPr>
                        <a:t> Integration Technology </a:t>
                      </a:r>
                    </a:p>
                  </a:txBody>
                  <a:tcPr marL="36000" marR="36000" marT="45783" marB="457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0AB00"/>
                    </a:solidFill>
                  </a:tcPr>
                </a:tc>
                <a:extLst>
                  <a:ext uri="{0D108BD9-81ED-4DB2-BD59-A6C34878D82A}">
                    <a16:rowId xmlns:a16="http://schemas.microsoft.com/office/drawing/2014/main" val="10000"/>
                  </a:ext>
                </a:extLst>
              </a:tr>
              <a:tr h="424732">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b="0" noProof="0" dirty="0">
                          <a:solidFill>
                            <a:schemeClr val="tx1"/>
                          </a:solidFill>
                        </a:rPr>
                        <a:t>1</a:t>
                      </a:r>
                      <a:endParaRPr lang="en-US" sz="1000" b="0" baseline="0" noProof="0" dirty="0">
                        <a:solidFill>
                          <a:schemeClr val="tx1"/>
                        </a:solidFill>
                      </a:endParaRPr>
                    </a:p>
                  </a:txBody>
                  <a:tcPr marL="36000" marR="36000" marT="45783" marB="457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FC9"/>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l"/>
                      <a:r>
                        <a:rPr lang="en-US" sz="1000" b="0" baseline="0" noProof="0" dirty="0">
                          <a:solidFill>
                            <a:schemeClr val="tx1"/>
                          </a:solidFill>
                        </a:rPr>
                        <a:t> SAP HANA Smart Data Integration</a:t>
                      </a:r>
                    </a:p>
                  </a:txBody>
                  <a:tcPr marL="36000" marR="36000" marT="45783" marB="457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FC9"/>
                    </a:solidFill>
                  </a:tcPr>
                </a:tc>
                <a:extLst>
                  <a:ext uri="{0D108BD9-81ED-4DB2-BD59-A6C34878D82A}">
                    <a16:rowId xmlns:a16="http://schemas.microsoft.com/office/drawing/2014/main" val="10001"/>
                  </a:ext>
                </a:extLst>
              </a:tr>
              <a:tr h="424732">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b="0" baseline="0" noProof="0" dirty="0">
                          <a:solidFill>
                            <a:schemeClr val="tx1"/>
                          </a:solidFill>
                        </a:rPr>
                        <a:t>2</a:t>
                      </a:r>
                    </a:p>
                  </a:txBody>
                  <a:tcPr marL="36000" marR="36000" marT="45783" marB="457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FC9"/>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l"/>
                      <a:r>
                        <a:rPr lang="en-US" sz="1000" b="0" noProof="0" dirty="0">
                          <a:solidFill>
                            <a:schemeClr val="tx1"/>
                          </a:solidFill>
                        </a:rPr>
                        <a:t> …</a:t>
                      </a:r>
                      <a:endParaRPr lang="en-US" sz="1000" b="0" baseline="0" noProof="0" dirty="0">
                        <a:solidFill>
                          <a:schemeClr val="tx1"/>
                        </a:solidFill>
                      </a:endParaRPr>
                    </a:p>
                  </a:txBody>
                  <a:tcPr marL="36000" marR="36000" marT="45783" marB="457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EFC9"/>
                    </a:solidFill>
                  </a:tcPr>
                </a:tc>
                <a:extLst>
                  <a:ext uri="{0D108BD9-81ED-4DB2-BD59-A6C34878D82A}">
                    <a16:rowId xmlns:a16="http://schemas.microsoft.com/office/drawing/2014/main" val="10002"/>
                  </a:ext>
                </a:extLst>
              </a:tr>
            </a:tbl>
          </a:graphicData>
        </a:graphic>
      </p:graphicFrame>
      <p:sp>
        <p:nvSpPr>
          <p:cNvPr id="60" name="Rectangle 59">
            <a:extLst>
              <a:ext uri="{FF2B5EF4-FFF2-40B4-BE49-F238E27FC236}">
                <a16:creationId xmlns:a16="http://schemas.microsoft.com/office/drawing/2014/main" id="{419E0397-AD12-4C67-AD91-87AF625D7B48}"/>
              </a:ext>
            </a:extLst>
          </p:cNvPr>
          <p:cNvSpPr/>
          <p:nvPr/>
        </p:nvSpPr>
        <p:spPr bwMode="gray">
          <a:xfrm>
            <a:off x="8743689" y="2644545"/>
            <a:ext cx="2970522" cy="559700"/>
          </a:xfrm>
          <a:prstGeom prst="rect">
            <a:avLst/>
          </a:prstGeom>
          <a:solidFill>
            <a:srgbClr val="F0AB00"/>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Decision Table *</a:t>
            </a:r>
            <a:b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b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(Based on </a:t>
            </a:r>
            <a:r>
              <a:rPr lang="en-US" sz="1200" kern="0" dirty="0">
                <a:solidFill>
                  <a:srgbClr val="FFFFFF"/>
                </a:solidFill>
                <a:latin typeface="Arial" panose="020B0604020202020204" pitchFamily="34" charset="0"/>
                <a:ea typeface="Arial Unicode MS" pitchFamily="34" charset="-128"/>
                <a:cs typeface="Arial" panose="020B0604020202020204" pitchFamily="34" charset="0"/>
              </a:rPr>
              <a:t>C</a:t>
            </a:r>
            <a:r>
              <a:rPr kumimoji="0" lang="en-US" sz="1200" i="0" u="none" strike="noStrike" kern="0" cap="none" spc="0" normalizeH="0" baseline="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ustomer</a:t>
            </a:r>
            <a:r>
              <a:rPr kumimoji="0" lang="en-US" sz="1200" i="0" u="none" strike="noStrike" kern="0" cap="none" spc="0" normalizeH="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 Context)</a:t>
            </a:r>
            <a:endPar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endParaRPr>
          </a:p>
        </p:txBody>
      </p:sp>
      <p:sp>
        <p:nvSpPr>
          <p:cNvPr id="62" name="Chevron 56">
            <a:extLst>
              <a:ext uri="{FF2B5EF4-FFF2-40B4-BE49-F238E27FC236}">
                <a16:creationId xmlns:a16="http://schemas.microsoft.com/office/drawing/2014/main" id="{895894D8-5C61-44EA-A258-4450007043FC}"/>
              </a:ext>
            </a:extLst>
          </p:cNvPr>
          <p:cNvSpPr/>
          <p:nvPr/>
        </p:nvSpPr>
        <p:spPr bwMode="gray">
          <a:xfrm rot="5400000">
            <a:off x="10034445" y="2474870"/>
            <a:ext cx="440781" cy="2342687"/>
          </a:xfrm>
          <a:prstGeom prst="chevron">
            <a:avLst>
              <a:gd name="adj" fmla="val 78850"/>
            </a:avLst>
          </a:prstGeom>
          <a:solidFill>
            <a:srgbClr val="F0AB00"/>
          </a:solidFill>
          <a:ln w="6350" algn="ctr">
            <a:noFill/>
            <a:miter lim="800000"/>
            <a:headEnd/>
            <a:tailEnd/>
          </a:ln>
        </p:spPr>
        <p:txBody>
          <a:bodyPr lIns="107163" tIns="85730" rIns="107163" bIns="85730" rtlCol="0" anchor="ct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endParaRPr kumimoji="0" lang="en-US" sz="120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64" name="Text Box 8" descr="© INSCALE GmbH, 26.05.2010&#10;http://www.presentationload.com/">
            <a:extLst>
              <a:ext uri="{FF2B5EF4-FFF2-40B4-BE49-F238E27FC236}">
                <a16:creationId xmlns:a16="http://schemas.microsoft.com/office/drawing/2014/main" id="{9FB8D158-F0EA-4973-8543-0B8B9EEDAC22}"/>
              </a:ext>
            </a:extLst>
          </p:cNvPr>
          <p:cNvSpPr txBox="1">
            <a:spLocks noChangeArrowheads="1"/>
          </p:cNvSpPr>
          <p:nvPr/>
        </p:nvSpPr>
        <p:spPr bwMode="gray">
          <a:xfrm>
            <a:off x="323999" y="2436188"/>
            <a:ext cx="3198170" cy="3966181"/>
          </a:xfrm>
          <a:prstGeom prst="rect">
            <a:avLst/>
          </a:prstGeom>
          <a:solidFill>
            <a:srgbClr val="FFFFFF"/>
          </a:solidFill>
          <a:ln w="12700">
            <a:solidFill>
              <a:srgbClr val="C0C0C0"/>
            </a:solidFill>
            <a:miter lim="800000"/>
            <a:headEnd/>
            <a:tailEnd/>
          </a:ln>
          <a:effectLst>
            <a:outerShdw blurRad="50800" dist="38100" dir="2700000" algn="tl" rotWithShape="0">
              <a:prstClr val="black">
                <a:alpha val="40000"/>
              </a:prstClr>
            </a:outerShdw>
          </a:effectLst>
        </p:spPr>
        <p:txBody>
          <a:bodyPr lIns="36000" tIns="108000" rIns="36000" bIns="72000" anchor="t" anchorCtr="0"/>
          <a:lstStyle>
            <a:defPPr>
              <a:defRPr lang="de-DE"/>
            </a:defPPr>
            <a:lvl1pPr marL="182563" indent="-182563">
              <a:spcAft>
                <a:spcPts val="1000"/>
              </a:spcAft>
              <a:buClr>
                <a:srgbClr val="7D7D7D"/>
              </a:buClr>
              <a:buFont typeface="Wingdings" pitchFamily="2" charset="2"/>
              <a:buChar char="§"/>
              <a:defRPr sz="1200">
                <a:solidFill>
                  <a:schemeClr val="tx1">
                    <a:lumMod val="85000"/>
                    <a:lumOff val="15000"/>
                  </a:schemeClr>
                </a:solidFill>
              </a:defRPr>
            </a:lvl1pPr>
          </a:lstStyle>
          <a:p>
            <a:pPr marL="0" marR="0" lvl="0" indent="0" algn="ctr" defTabSz="1088776" eaLnBrk="1" fontAlgn="auto" latinLnBrk="0" hangingPunct="1">
              <a:lnSpc>
                <a:spcPct val="100000"/>
              </a:lnSpc>
              <a:spcBef>
                <a:spcPts val="0"/>
              </a:spcBef>
              <a:spcAft>
                <a:spcPts val="600"/>
              </a:spcAft>
              <a:buClr>
                <a:srgbClr val="7D7D7D"/>
              </a:buClr>
              <a:buSzTx/>
              <a:buFont typeface="Wingdings" pitchFamily="2" charset="2"/>
              <a:buNone/>
              <a:tabLst/>
              <a:defRPr/>
            </a:pPr>
            <a:endParaRPr kumimoji="0" lang="en-US" i="0" u="none" strike="noStrike" kern="0" cap="none" spc="0" normalizeH="0" baseline="0" noProof="0" dirty="0">
              <a:ln>
                <a:noFill/>
              </a:ln>
              <a:solidFill>
                <a:srgbClr val="000000">
                  <a:lumMod val="85000"/>
                  <a:lumOff val="15000"/>
                </a:srgbClr>
              </a:solidFill>
              <a:effectLst/>
              <a:uLnTx/>
              <a:uFillTx/>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9856B0FB-A8DD-4CBB-9358-E566F6CB8168}"/>
              </a:ext>
            </a:extLst>
          </p:cNvPr>
          <p:cNvSpPr txBox="1"/>
          <p:nvPr/>
        </p:nvSpPr>
        <p:spPr>
          <a:xfrm>
            <a:off x="547644" y="3337382"/>
            <a:ext cx="2635959" cy="834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20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If not, decompose your business scenario into single interfaces for custom-built integration </a:t>
            </a:r>
          </a:p>
        </p:txBody>
      </p:sp>
      <p:sp>
        <p:nvSpPr>
          <p:cNvPr id="76" name="Rectangle 75">
            <a:extLst>
              <a:ext uri="{FF2B5EF4-FFF2-40B4-BE49-F238E27FC236}">
                <a16:creationId xmlns:a16="http://schemas.microsoft.com/office/drawing/2014/main" id="{A5A01BD0-C605-42BB-A7CB-657B1AA7296C}"/>
              </a:ext>
            </a:extLst>
          </p:cNvPr>
          <p:cNvSpPr/>
          <p:nvPr/>
        </p:nvSpPr>
        <p:spPr bwMode="gray">
          <a:xfrm>
            <a:off x="419426" y="3142517"/>
            <a:ext cx="3022808" cy="1249743"/>
          </a:xfrm>
          <a:prstGeom prst="rect">
            <a:avLst/>
          </a:prstGeom>
          <a:solidFill>
            <a:srgbClr val="FFFFFF">
              <a:lumMod val="95000"/>
            </a:srgbClr>
          </a:solidFill>
          <a:ln w="6350" algn="ctr">
            <a:noFill/>
            <a:miter lim="800000"/>
            <a:headEnd/>
            <a:tailEnd/>
          </a:ln>
        </p:spPr>
        <p:txBody>
          <a:bodyPr lIns="36000" tIns="36000" rIns="36000" bIns="36000" rtlCol="0" anchor="t"/>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000000"/>
                </a:solidFill>
                <a:effectLst/>
                <a:uLnTx/>
                <a:uFillTx/>
                <a:latin typeface="Arial" panose="020B0604020202020204" pitchFamily="34" charset="0"/>
                <a:ea typeface="Arial Unicode MS" pitchFamily="34" charset="-128"/>
                <a:cs typeface="Arial" panose="020B0604020202020204" pitchFamily="34" charset="0"/>
              </a:rPr>
              <a:t>Business Scenario</a:t>
            </a:r>
          </a:p>
        </p:txBody>
      </p:sp>
      <p:sp>
        <p:nvSpPr>
          <p:cNvPr id="77" name="Rectangle 76">
            <a:extLst>
              <a:ext uri="{FF2B5EF4-FFF2-40B4-BE49-F238E27FC236}">
                <a16:creationId xmlns:a16="http://schemas.microsoft.com/office/drawing/2014/main" id="{CEDDE9FB-D69F-424F-9967-066FBF26952F}"/>
              </a:ext>
            </a:extLst>
          </p:cNvPr>
          <p:cNvSpPr/>
          <p:nvPr/>
        </p:nvSpPr>
        <p:spPr bwMode="gray">
          <a:xfrm>
            <a:off x="492350" y="3443893"/>
            <a:ext cx="933738" cy="853771"/>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Application 1</a:t>
            </a:r>
          </a:p>
        </p:txBody>
      </p:sp>
      <p:sp>
        <p:nvSpPr>
          <p:cNvPr id="84" name="Rectangle 83">
            <a:extLst>
              <a:ext uri="{FF2B5EF4-FFF2-40B4-BE49-F238E27FC236}">
                <a16:creationId xmlns:a16="http://schemas.microsoft.com/office/drawing/2014/main" id="{07420776-D37C-45E7-A5BB-60E6CE3BE5F0}"/>
              </a:ext>
            </a:extLst>
          </p:cNvPr>
          <p:cNvSpPr/>
          <p:nvPr/>
        </p:nvSpPr>
        <p:spPr bwMode="gray">
          <a:xfrm>
            <a:off x="2424157" y="3443625"/>
            <a:ext cx="933738" cy="853771"/>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Application 2</a:t>
            </a:r>
          </a:p>
        </p:txBody>
      </p:sp>
      <p:cxnSp>
        <p:nvCxnSpPr>
          <p:cNvPr id="85" name="Straight Connector 84">
            <a:extLst>
              <a:ext uri="{FF2B5EF4-FFF2-40B4-BE49-F238E27FC236}">
                <a16:creationId xmlns:a16="http://schemas.microsoft.com/office/drawing/2014/main" id="{33C50F79-134F-4B23-9D2F-ED023AFAC339}"/>
              </a:ext>
            </a:extLst>
          </p:cNvPr>
          <p:cNvCxnSpPr>
            <a:stCxn id="77" idx="3"/>
          </p:cNvCxnSpPr>
          <p:nvPr/>
        </p:nvCxnSpPr>
        <p:spPr>
          <a:xfrm>
            <a:off x="1426088" y="3870779"/>
            <a:ext cx="1076315" cy="3946"/>
          </a:xfrm>
          <a:prstGeom prst="line">
            <a:avLst/>
          </a:prstGeom>
          <a:noFill/>
          <a:ln w="38100" cap="flat" cmpd="sng" algn="ctr">
            <a:solidFill>
              <a:srgbClr val="FFFFFF">
                <a:lumMod val="65000"/>
              </a:srgbClr>
            </a:solidFill>
            <a:prstDash val="solid"/>
            <a:headEnd type="triangle" w="lg" len="lg"/>
            <a:tailEnd type="triangle" w="lg" len="lg"/>
          </a:ln>
          <a:effectLst/>
        </p:spPr>
      </p:cxnSp>
      <p:sp>
        <p:nvSpPr>
          <p:cNvPr id="86" name="Oval 85">
            <a:extLst>
              <a:ext uri="{FF2B5EF4-FFF2-40B4-BE49-F238E27FC236}">
                <a16:creationId xmlns:a16="http://schemas.microsoft.com/office/drawing/2014/main" id="{993F32C0-15C3-48B1-A56F-2E46614F1CBA}"/>
              </a:ext>
            </a:extLst>
          </p:cNvPr>
          <p:cNvSpPr/>
          <p:nvPr/>
        </p:nvSpPr>
        <p:spPr bwMode="gray">
          <a:xfrm>
            <a:off x="1727053" y="3642292"/>
            <a:ext cx="456142" cy="475491"/>
          </a:xfrm>
          <a:prstGeom prst="ellipse">
            <a:avLst/>
          </a:prstGeom>
          <a:solidFill>
            <a:srgbClr val="E35500"/>
          </a:solidFill>
        </p:spPr>
        <p:txBody>
          <a:bodyPr wrap="square" lIns="0" tIns="0" rIns="0" bIns="0" rtlCol="0" anchor="ctr">
            <a:no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2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t>
            </a:r>
          </a:p>
        </p:txBody>
      </p:sp>
      <p:grpSp>
        <p:nvGrpSpPr>
          <p:cNvPr id="88" name="Group 87">
            <a:extLst>
              <a:ext uri="{FF2B5EF4-FFF2-40B4-BE49-F238E27FC236}">
                <a16:creationId xmlns:a16="http://schemas.microsoft.com/office/drawing/2014/main" id="{5F4CE322-51EA-4CD2-B3F4-02D184ADB766}"/>
              </a:ext>
            </a:extLst>
          </p:cNvPr>
          <p:cNvGrpSpPr/>
          <p:nvPr/>
        </p:nvGrpSpPr>
        <p:grpSpPr>
          <a:xfrm>
            <a:off x="427809" y="2642468"/>
            <a:ext cx="2945229" cy="330065"/>
            <a:chOff x="424575" y="2642468"/>
            <a:chExt cx="3065909" cy="330065"/>
          </a:xfrm>
        </p:grpSpPr>
        <p:sp>
          <p:nvSpPr>
            <p:cNvPr id="89" name="Rechteck 52">
              <a:extLst>
                <a:ext uri="{FF2B5EF4-FFF2-40B4-BE49-F238E27FC236}">
                  <a16:creationId xmlns:a16="http://schemas.microsoft.com/office/drawing/2014/main" id="{428755D2-9907-4172-AF7B-E6B473FECFDC}"/>
                </a:ext>
              </a:extLst>
            </p:cNvPr>
            <p:cNvSpPr/>
            <p:nvPr/>
          </p:nvSpPr>
          <p:spPr bwMode="gray">
            <a:xfrm>
              <a:off x="1463759" y="2644850"/>
              <a:ext cx="2026725" cy="325302"/>
            </a:xfrm>
            <a:prstGeom prst="rect">
              <a:avLst/>
            </a:prstGeom>
            <a:solidFill>
              <a:srgbClr val="FFFFFF"/>
            </a:solidFill>
            <a:ln w="12700">
              <a:solidFill>
                <a:srgbClr val="C0C0C0"/>
              </a:solidFill>
              <a:miter lim="800000"/>
              <a:headEnd/>
              <a:tailEnd/>
            </a:ln>
            <a:effectLst/>
          </p:spPr>
          <p:txBody>
            <a:bodyPr lIns="72000" tIns="72000" rIns="36000" bIns="72000" anchor="ctr" anchorCtr="0"/>
            <a:lstStyle/>
            <a:p>
              <a:pPr marL="0" marR="0" lvl="0" indent="0" defTabSz="913573" eaLnBrk="1" fontAlgn="auto" latinLnBrk="0" hangingPunct="1">
                <a:lnSpc>
                  <a:spcPct val="95000"/>
                </a:lnSpc>
                <a:spcBef>
                  <a:spcPts val="0"/>
                </a:spcBef>
                <a:spcAft>
                  <a:spcPts val="800"/>
                </a:spcAft>
                <a:buClr>
                  <a:srgbClr val="969696"/>
                </a:buClr>
                <a:buSzTx/>
                <a:buFontTx/>
                <a:buNone/>
                <a:tabLst/>
                <a:defRPr/>
              </a:pPr>
              <a:r>
                <a:rPr kumimoji="0" lang="en-US" sz="120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OnPremise2Cloud</a:t>
              </a:r>
            </a:p>
          </p:txBody>
        </p:sp>
        <p:sp>
          <p:nvSpPr>
            <p:cNvPr id="90" name="Rechteck 52">
              <a:extLst>
                <a:ext uri="{FF2B5EF4-FFF2-40B4-BE49-F238E27FC236}">
                  <a16:creationId xmlns:a16="http://schemas.microsoft.com/office/drawing/2014/main" id="{89579797-3602-4C21-8F77-0429534F6A17}"/>
                </a:ext>
              </a:extLst>
            </p:cNvPr>
            <p:cNvSpPr/>
            <p:nvPr/>
          </p:nvSpPr>
          <p:spPr bwMode="gray">
            <a:xfrm>
              <a:off x="424575" y="2642468"/>
              <a:ext cx="1039184" cy="330065"/>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Dom</a:t>
              </a:r>
              <a:r>
                <a:rPr lang="en-US" sz="1200" kern="0" dirty="0">
                  <a:solidFill>
                    <a:srgbClr val="FFFFFF"/>
                  </a:solidFill>
                  <a:latin typeface="Arial" panose="020B0604020202020204" pitchFamily="34" charset="0"/>
                  <a:ea typeface="Arial Unicode MS" pitchFamily="34" charset="-128"/>
                  <a:cs typeface="Arial" panose="020B0604020202020204" pitchFamily="34" charset="0"/>
                </a:rPr>
                <a:t>ain</a:t>
              </a:r>
              <a:endParaRPr kumimoji="0" lang="en-US" sz="1200" i="0" u="none" strike="noStrike" kern="0" cap="none" spc="0" normalizeH="0" baseline="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endParaRPr>
            </a:p>
          </p:txBody>
        </p:sp>
      </p:grpSp>
      <p:sp>
        <p:nvSpPr>
          <p:cNvPr id="91" name="Freeform 48" descr="© INSCALE GmbH, 21.06.2010">
            <a:extLst>
              <a:ext uri="{FF2B5EF4-FFF2-40B4-BE49-F238E27FC236}">
                <a16:creationId xmlns:a16="http://schemas.microsoft.com/office/drawing/2014/main" id="{7F001AA1-A4B3-4465-ACF7-DF5460F18782}"/>
              </a:ext>
            </a:extLst>
          </p:cNvPr>
          <p:cNvSpPr>
            <a:spLocks/>
          </p:cNvSpPr>
          <p:nvPr/>
        </p:nvSpPr>
        <p:spPr bwMode="gray">
          <a:xfrm>
            <a:off x="3172843" y="2636413"/>
            <a:ext cx="212861" cy="226364"/>
          </a:xfrm>
          <a:custGeom>
            <a:avLst/>
            <a:gdLst/>
            <a:ahLst/>
            <a:cxnLst>
              <a:cxn ang="0">
                <a:pos x="143" y="0"/>
              </a:cxn>
              <a:cxn ang="0">
                <a:pos x="147" y="5"/>
              </a:cxn>
              <a:cxn ang="0">
                <a:pos x="97" y="58"/>
              </a:cxn>
              <a:cxn ang="0">
                <a:pos x="54" y="124"/>
              </a:cxn>
              <a:cxn ang="0">
                <a:pos x="46" y="129"/>
              </a:cxn>
              <a:cxn ang="0">
                <a:pos x="33" y="139"/>
              </a:cxn>
              <a:cxn ang="0">
                <a:pos x="27" y="123"/>
              </a:cxn>
              <a:cxn ang="0">
                <a:pos x="24" y="116"/>
              </a:cxn>
              <a:cxn ang="0">
                <a:pos x="12" y="94"/>
              </a:cxn>
              <a:cxn ang="0">
                <a:pos x="0" y="85"/>
              </a:cxn>
              <a:cxn ang="0">
                <a:pos x="21" y="73"/>
              </a:cxn>
              <a:cxn ang="0">
                <a:pos x="39" y="95"/>
              </a:cxn>
              <a:cxn ang="0">
                <a:pos x="43" y="102"/>
              </a:cxn>
              <a:cxn ang="0">
                <a:pos x="89" y="44"/>
              </a:cxn>
              <a:cxn ang="0">
                <a:pos x="143" y="0"/>
              </a:cxn>
            </a:cxnLst>
            <a:rect l="0" t="0" r="r" b="b"/>
            <a:pathLst>
              <a:path w="147" h="139">
                <a:moveTo>
                  <a:pt x="143" y="0"/>
                </a:moveTo>
                <a:cubicBezTo>
                  <a:pt x="147" y="5"/>
                  <a:pt x="147" y="5"/>
                  <a:pt x="147" y="5"/>
                </a:cubicBezTo>
                <a:cubicBezTo>
                  <a:pt x="132" y="16"/>
                  <a:pt x="115" y="34"/>
                  <a:pt x="97" y="58"/>
                </a:cubicBezTo>
                <a:cubicBezTo>
                  <a:pt x="78" y="81"/>
                  <a:pt x="64" y="103"/>
                  <a:pt x="54" y="124"/>
                </a:cubicBezTo>
                <a:cubicBezTo>
                  <a:pt x="46" y="129"/>
                  <a:pt x="46" y="129"/>
                  <a:pt x="46" y="129"/>
                </a:cubicBezTo>
                <a:cubicBezTo>
                  <a:pt x="40" y="134"/>
                  <a:pt x="36" y="137"/>
                  <a:pt x="33" y="139"/>
                </a:cubicBezTo>
                <a:cubicBezTo>
                  <a:pt x="32" y="136"/>
                  <a:pt x="30" y="131"/>
                  <a:pt x="27" y="123"/>
                </a:cubicBezTo>
                <a:cubicBezTo>
                  <a:pt x="24" y="116"/>
                  <a:pt x="24" y="116"/>
                  <a:pt x="24" y="116"/>
                </a:cubicBezTo>
                <a:cubicBezTo>
                  <a:pt x="20" y="106"/>
                  <a:pt x="16" y="99"/>
                  <a:pt x="12" y="94"/>
                </a:cubicBezTo>
                <a:cubicBezTo>
                  <a:pt x="9" y="89"/>
                  <a:pt x="5" y="86"/>
                  <a:pt x="0" y="85"/>
                </a:cubicBezTo>
                <a:cubicBezTo>
                  <a:pt x="8" y="77"/>
                  <a:pt x="15" y="73"/>
                  <a:pt x="21" y="73"/>
                </a:cubicBezTo>
                <a:cubicBezTo>
                  <a:pt x="27" y="73"/>
                  <a:pt x="33" y="80"/>
                  <a:pt x="39" y="95"/>
                </a:cubicBezTo>
                <a:cubicBezTo>
                  <a:pt x="43" y="102"/>
                  <a:pt x="43" y="102"/>
                  <a:pt x="43" y="102"/>
                </a:cubicBezTo>
                <a:cubicBezTo>
                  <a:pt x="54" y="82"/>
                  <a:pt x="70" y="63"/>
                  <a:pt x="89" y="44"/>
                </a:cubicBezTo>
                <a:cubicBezTo>
                  <a:pt x="107" y="25"/>
                  <a:pt x="126" y="10"/>
                  <a:pt x="143" y="0"/>
                </a:cubicBezTo>
                <a:close/>
              </a:path>
            </a:pathLst>
          </a:custGeom>
          <a:solidFill>
            <a:srgbClr val="FFFFFF"/>
          </a:solidFill>
          <a:ln w="6350">
            <a:noFill/>
            <a:round/>
            <a:headEnd/>
            <a:tailEnd/>
          </a:ln>
        </p:spPr>
        <p:txBody>
          <a:bodyPr/>
          <a:lstStyle/>
          <a:p>
            <a:pPr marL="0" marR="0" lvl="0" indent="0" defTabSz="1088776"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nvGrpSpPr>
          <p:cNvPr id="92" name="Group 91">
            <a:extLst>
              <a:ext uri="{FF2B5EF4-FFF2-40B4-BE49-F238E27FC236}">
                <a16:creationId xmlns:a16="http://schemas.microsoft.com/office/drawing/2014/main" id="{AE187DB2-F8C3-4949-B1B9-FF8C96E648DE}"/>
              </a:ext>
            </a:extLst>
          </p:cNvPr>
          <p:cNvGrpSpPr/>
          <p:nvPr/>
        </p:nvGrpSpPr>
        <p:grpSpPr>
          <a:xfrm>
            <a:off x="395007" y="4549049"/>
            <a:ext cx="3047227" cy="1694027"/>
            <a:chOff x="395007" y="4549049"/>
            <a:chExt cx="3047227" cy="1694027"/>
          </a:xfrm>
        </p:grpSpPr>
        <p:sp>
          <p:nvSpPr>
            <p:cNvPr id="93" name="TextBox 92">
              <a:extLst>
                <a:ext uri="{FF2B5EF4-FFF2-40B4-BE49-F238E27FC236}">
                  <a16:creationId xmlns:a16="http://schemas.microsoft.com/office/drawing/2014/main" id="{004617B8-34BE-4CD9-90D2-D2ABA1061BCC}"/>
                </a:ext>
              </a:extLst>
            </p:cNvPr>
            <p:cNvSpPr txBox="1"/>
            <p:nvPr/>
          </p:nvSpPr>
          <p:spPr>
            <a:xfrm>
              <a:off x="551334" y="5057383"/>
              <a:ext cx="2635959" cy="834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20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If not, decompose your business scenario into single interfaces for custom-built integration </a:t>
              </a:r>
            </a:p>
          </p:txBody>
        </p:sp>
        <p:sp>
          <p:nvSpPr>
            <p:cNvPr id="97" name="Rectangle 96">
              <a:extLst>
                <a:ext uri="{FF2B5EF4-FFF2-40B4-BE49-F238E27FC236}">
                  <a16:creationId xmlns:a16="http://schemas.microsoft.com/office/drawing/2014/main" id="{CD487271-8975-42F7-82C6-F6BFA67C599C}"/>
                </a:ext>
              </a:extLst>
            </p:cNvPr>
            <p:cNvSpPr/>
            <p:nvPr/>
          </p:nvSpPr>
          <p:spPr bwMode="gray">
            <a:xfrm>
              <a:off x="395007" y="4549049"/>
              <a:ext cx="3047227" cy="1694027"/>
            </a:xfrm>
            <a:prstGeom prst="rect">
              <a:avLst/>
            </a:prstGeom>
            <a:solidFill>
              <a:srgbClr val="FFFFFF">
                <a:lumMod val="95000"/>
              </a:srgbClr>
            </a:solidFill>
            <a:ln w="6350" algn="ctr">
              <a:noFill/>
              <a:miter lim="800000"/>
              <a:headEnd/>
              <a:tailEnd/>
            </a:ln>
          </p:spPr>
          <p:txBody>
            <a:bodyPr lIns="36000" tIns="108000" rIns="36000" bIns="36000" rtlCol="0" anchor="t"/>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000000"/>
                  </a:solidFill>
                  <a:effectLst/>
                  <a:uLnTx/>
                  <a:uFillTx/>
                  <a:latin typeface="Arial" panose="020B0604020202020204" pitchFamily="34" charset="0"/>
                  <a:ea typeface="Arial Unicode MS" pitchFamily="34" charset="-128"/>
                  <a:cs typeface="Arial" panose="020B0604020202020204" pitchFamily="34" charset="0"/>
                </a:rPr>
                <a:t>Interface Decomposition</a:t>
              </a:r>
            </a:p>
          </p:txBody>
        </p:sp>
        <p:sp>
          <p:nvSpPr>
            <p:cNvPr id="98" name="Rectangle 97">
              <a:extLst>
                <a:ext uri="{FF2B5EF4-FFF2-40B4-BE49-F238E27FC236}">
                  <a16:creationId xmlns:a16="http://schemas.microsoft.com/office/drawing/2014/main" id="{B240F321-BE39-47F7-9A85-31DEE1B4F4B8}"/>
                </a:ext>
              </a:extLst>
            </p:cNvPr>
            <p:cNvSpPr/>
            <p:nvPr/>
          </p:nvSpPr>
          <p:spPr bwMode="gray">
            <a:xfrm>
              <a:off x="496040" y="5163895"/>
              <a:ext cx="933738" cy="853771"/>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Application 1</a:t>
              </a:r>
            </a:p>
          </p:txBody>
        </p:sp>
        <p:sp>
          <p:nvSpPr>
            <p:cNvPr id="99" name="Rectangle 98">
              <a:extLst>
                <a:ext uri="{FF2B5EF4-FFF2-40B4-BE49-F238E27FC236}">
                  <a16:creationId xmlns:a16="http://schemas.microsoft.com/office/drawing/2014/main" id="{95A6AC9A-E0AC-4C2F-9A4E-806248BA87CB}"/>
                </a:ext>
              </a:extLst>
            </p:cNvPr>
            <p:cNvSpPr/>
            <p:nvPr/>
          </p:nvSpPr>
          <p:spPr bwMode="gray">
            <a:xfrm>
              <a:off x="2427847" y="5163626"/>
              <a:ext cx="933738" cy="853771"/>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Application 2</a:t>
              </a:r>
            </a:p>
          </p:txBody>
        </p:sp>
        <p:cxnSp>
          <p:nvCxnSpPr>
            <p:cNvPr id="102" name="Straight Connector 101">
              <a:extLst>
                <a:ext uri="{FF2B5EF4-FFF2-40B4-BE49-F238E27FC236}">
                  <a16:creationId xmlns:a16="http://schemas.microsoft.com/office/drawing/2014/main" id="{6A9B7709-8078-4092-8311-7ACA2075C256}"/>
                </a:ext>
              </a:extLst>
            </p:cNvPr>
            <p:cNvCxnSpPr/>
            <p:nvPr/>
          </p:nvCxnSpPr>
          <p:spPr>
            <a:xfrm>
              <a:off x="1434788" y="5314480"/>
              <a:ext cx="1062970" cy="0"/>
            </a:xfrm>
            <a:prstGeom prst="line">
              <a:avLst/>
            </a:prstGeom>
            <a:noFill/>
            <a:ln w="38100" cap="flat" cmpd="sng" algn="ctr">
              <a:solidFill>
                <a:srgbClr val="666666">
                  <a:lumMod val="60000"/>
                  <a:lumOff val="40000"/>
                </a:srgbClr>
              </a:solidFill>
              <a:prstDash val="solid"/>
              <a:headEnd type="oval" w="med" len="med"/>
              <a:tailEnd type="triangle" w="lg" len="lg"/>
            </a:ln>
            <a:effectLst/>
          </p:spPr>
        </p:cxnSp>
        <p:cxnSp>
          <p:nvCxnSpPr>
            <p:cNvPr id="104" name="Straight Connector 103">
              <a:extLst>
                <a:ext uri="{FF2B5EF4-FFF2-40B4-BE49-F238E27FC236}">
                  <a16:creationId xmlns:a16="http://schemas.microsoft.com/office/drawing/2014/main" id="{3939AE23-7BDA-4BA2-9620-463F23170C3E}"/>
                </a:ext>
              </a:extLst>
            </p:cNvPr>
            <p:cNvCxnSpPr/>
            <p:nvPr/>
          </p:nvCxnSpPr>
          <p:spPr>
            <a:xfrm>
              <a:off x="1436666" y="5606078"/>
              <a:ext cx="1062970" cy="0"/>
            </a:xfrm>
            <a:prstGeom prst="line">
              <a:avLst/>
            </a:prstGeom>
            <a:noFill/>
            <a:ln w="38100" cap="flat" cmpd="sng" algn="ctr">
              <a:solidFill>
                <a:srgbClr val="FFFFFF">
                  <a:lumMod val="65000"/>
                </a:srgbClr>
              </a:solidFill>
              <a:prstDash val="solid"/>
              <a:headEnd type="oval" w="med" len="med"/>
              <a:tailEnd type="triangle" w="lg" len="lg"/>
            </a:ln>
            <a:effectLst/>
          </p:spPr>
        </p:cxnSp>
        <p:cxnSp>
          <p:nvCxnSpPr>
            <p:cNvPr id="106" name="Straight Connector 105">
              <a:extLst>
                <a:ext uri="{FF2B5EF4-FFF2-40B4-BE49-F238E27FC236}">
                  <a16:creationId xmlns:a16="http://schemas.microsoft.com/office/drawing/2014/main" id="{7CF6A581-8B0D-41AE-8C2F-E018C2D5A80A}"/>
                </a:ext>
              </a:extLst>
            </p:cNvPr>
            <p:cNvCxnSpPr/>
            <p:nvPr/>
          </p:nvCxnSpPr>
          <p:spPr>
            <a:xfrm flipH="1">
              <a:off x="1358541" y="5902484"/>
              <a:ext cx="1051562" cy="0"/>
            </a:xfrm>
            <a:prstGeom prst="line">
              <a:avLst/>
            </a:prstGeom>
            <a:noFill/>
            <a:ln w="38100" cap="flat" cmpd="sng" algn="ctr">
              <a:solidFill>
                <a:srgbClr val="FFFFFF">
                  <a:lumMod val="65000"/>
                </a:srgbClr>
              </a:solidFill>
              <a:prstDash val="solid"/>
              <a:headEnd type="oval" w="med" len="med"/>
              <a:tailEnd type="triangle" w="lg" len="lg"/>
            </a:ln>
            <a:effectLst/>
          </p:spPr>
        </p:cxnSp>
        <p:sp>
          <p:nvSpPr>
            <p:cNvPr id="107" name="Oval 106">
              <a:extLst>
                <a:ext uri="{FF2B5EF4-FFF2-40B4-BE49-F238E27FC236}">
                  <a16:creationId xmlns:a16="http://schemas.microsoft.com/office/drawing/2014/main" id="{4D999DB3-175F-4317-8A71-BD48C6C81273}"/>
                </a:ext>
              </a:extLst>
            </p:cNvPr>
            <p:cNvSpPr/>
            <p:nvPr/>
          </p:nvSpPr>
          <p:spPr bwMode="gray">
            <a:xfrm>
              <a:off x="1743898" y="5122490"/>
              <a:ext cx="376007" cy="376007"/>
            </a:xfrm>
            <a:prstGeom prst="ellipse">
              <a:avLst/>
            </a:prstGeom>
            <a:solidFill>
              <a:srgbClr val="E35500"/>
            </a:solidFill>
            <a:ln w="6350" algn="ctr">
              <a:noFill/>
              <a:miter lim="800000"/>
              <a:headEnd/>
              <a:tailEnd/>
            </a:ln>
            <a:effectLst/>
          </p:spPr>
          <p:txBody>
            <a:bodyPr lIns="0" tIns="0" rIns="0" bIns="0" rtlCol="0" anchor="ctr"/>
            <a:lstStyle/>
            <a:p>
              <a:pPr marL="0" marR="0" lvl="0" indent="0" algn="ctr" defTabSz="913573" eaLnBrk="1" fontAlgn="base" latinLnBrk="0" hangingPunct="1">
                <a:lnSpc>
                  <a:spcPct val="100000"/>
                </a:lnSpc>
                <a:spcBef>
                  <a:spcPct val="50000"/>
                </a:spcBef>
                <a:spcAft>
                  <a:spcPct val="0"/>
                </a:spcAft>
                <a:buClr>
                  <a:srgbClr val="F0AB00"/>
                </a:buClr>
                <a:buSzPct val="80000"/>
                <a:buFontTx/>
                <a:buNone/>
                <a:tabLst/>
                <a:defRPr/>
              </a:pPr>
              <a:r>
                <a:rPr kumimoji="0" lang="de-DE" sz="2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1</a:t>
              </a:r>
            </a:p>
          </p:txBody>
        </p:sp>
      </p:grpSp>
      <p:sp>
        <p:nvSpPr>
          <p:cNvPr id="109" name="Oval 108">
            <a:extLst>
              <a:ext uri="{FF2B5EF4-FFF2-40B4-BE49-F238E27FC236}">
                <a16:creationId xmlns:a16="http://schemas.microsoft.com/office/drawing/2014/main" id="{2A6B2A2D-C9F7-4498-9A52-178376B960CB}"/>
              </a:ext>
            </a:extLst>
          </p:cNvPr>
          <p:cNvSpPr/>
          <p:nvPr/>
        </p:nvSpPr>
        <p:spPr bwMode="gray">
          <a:xfrm>
            <a:off x="11570195" y="4498709"/>
            <a:ext cx="376007" cy="376007"/>
          </a:xfrm>
          <a:prstGeom prst="ellipse">
            <a:avLst/>
          </a:prstGeom>
          <a:solidFill>
            <a:srgbClr val="E35500"/>
          </a:solidFill>
          <a:ln w="6350" algn="ctr">
            <a:noFill/>
            <a:miter lim="800000"/>
            <a:headEnd/>
            <a:tailEnd/>
          </a:ln>
          <a:effectLst/>
        </p:spPr>
        <p:txBody>
          <a:bodyPr lIns="0" tIns="0" rIns="0" bIns="0" rtlCol="0" anchor="ctr"/>
          <a:lstStyle/>
          <a:p>
            <a:pPr marL="0" marR="0" lvl="0" indent="0" algn="ctr" defTabSz="913573" eaLnBrk="1" fontAlgn="base" latinLnBrk="0" hangingPunct="1">
              <a:lnSpc>
                <a:spcPct val="100000"/>
              </a:lnSpc>
              <a:spcBef>
                <a:spcPct val="50000"/>
              </a:spcBef>
              <a:spcAft>
                <a:spcPct val="0"/>
              </a:spcAft>
              <a:buClr>
                <a:srgbClr val="F0AB00"/>
              </a:buClr>
              <a:buSzPct val="80000"/>
              <a:buFontTx/>
              <a:buNone/>
              <a:tabLst/>
              <a:defRPr/>
            </a:pPr>
            <a:r>
              <a:rPr kumimoji="0" lang="de-DE" sz="2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3</a:t>
            </a:r>
          </a:p>
        </p:txBody>
      </p:sp>
      <p:pic>
        <p:nvPicPr>
          <p:cNvPr id="142" name="Picture 141">
            <a:extLst>
              <a:ext uri="{FF2B5EF4-FFF2-40B4-BE49-F238E27FC236}">
                <a16:creationId xmlns:a16="http://schemas.microsoft.com/office/drawing/2014/main" id="{1F737AE1-AA22-4B27-82FF-A2B8E5008436}"/>
              </a:ext>
            </a:extLst>
          </p:cNvPr>
          <p:cNvPicPr>
            <a:picLocks noChangeAspect="1"/>
          </p:cNvPicPr>
          <p:nvPr/>
        </p:nvPicPr>
        <p:blipFill>
          <a:blip r:embed="rId3"/>
          <a:stretch>
            <a:fillRect/>
          </a:stretch>
        </p:blipFill>
        <p:spPr>
          <a:xfrm>
            <a:off x="3830111" y="3218532"/>
            <a:ext cx="4583068" cy="2903005"/>
          </a:xfrm>
          <a:prstGeom prst="rect">
            <a:avLst/>
          </a:prstGeom>
        </p:spPr>
      </p:pic>
      <p:sp>
        <p:nvSpPr>
          <p:cNvPr id="63" name="Text Box 8" descr="© INSCALE GmbH, 26.05.2010&#10;http://www.presentationload.com/">
            <a:extLst>
              <a:ext uri="{FF2B5EF4-FFF2-40B4-BE49-F238E27FC236}">
                <a16:creationId xmlns:a16="http://schemas.microsoft.com/office/drawing/2014/main" id="{196308C4-6AF1-4808-83E4-E504B57C2C4B}"/>
              </a:ext>
            </a:extLst>
          </p:cNvPr>
          <p:cNvSpPr txBox="1">
            <a:spLocks noChangeArrowheads="1"/>
          </p:cNvSpPr>
          <p:nvPr/>
        </p:nvSpPr>
        <p:spPr bwMode="gray">
          <a:xfrm>
            <a:off x="5098184" y="3911787"/>
            <a:ext cx="992872" cy="352124"/>
          </a:xfrm>
          <a:prstGeom prst="rect">
            <a:avLst/>
          </a:prstGeom>
          <a:solidFill>
            <a:srgbClr val="F0AB00"/>
          </a:solidFill>
          <a:ln w="12700">
            <a:no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Data </a:t>
            </a:r>
            <a:br>
              <a:rPr kumimoji="0" lang="en-US" sz="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lang="en-US" sz="800" b="0" dirty="0"/>
              <a:t>Replication</a:t>
            </a:r>
            <a:endParaRPr kumimoji="0" lang="en-US" sz="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08" name="Oval 107">
            <a:extLst>
              <a:ext uri="{FF2B5EF4-FFF2-40B4-BE49-F238E27FC236}">
                <a16:creationId xmlns:a16="http://schemas.microsoft.com/office/drawing/2014/main" id="{F8AA6074-E850-435D-947F-50DBAAB00ACA}"/>
              </a:ext>
            </a:extLst>
          </p:cNvPr>
          <p:cNvSpPr/>
          <p:nvPr/>
        </p:nvSpPr>
        <p:spPr bwMode="gray">
          <a:xfrm>
            <a:off x="5882014" y="4075907"/>
            <a:ext cx="376007" cy="376007"/>
          </a:xfrm>
          <a:prstGeom prst="ellipse">
            <a:avLst/>
          </a:prstGeom>
          <a:solidFill>
            <a:srgbClr val="E35500"/>
          </a:solidFill>
          <a:ln w="6350" algn="ctr">
            <a:noFill/>
            <a:miter lim="800000"/>
            <a:headEnd/>
            <a:tailEnd/>
          </a:ln>
          <a:effectLst/>
        </p:spPr>
        <p:txBody>
          <a:bodyPr lIns="0" tIns="0" rIns="0" bIns="0" rtlCol="0" anchor="ctr"/>
          <a:lstStyle/>
          <a:p>
            <a:pPr marL="0" marR="0" lvl="0" indent="0" algn="ctr" defTabSz="913573" eaLnBrk="1" fontAlgn="base" latinLnBrk="0" hangingPunct="1">
              <a:lnSpc>
                <a:spcPct val="100000"/>
              </a:lnSpc>
              <a:spcBef>
                <a:spcPct val="50000"/>
              </a:spcBef>
              <a:spcAft>
                <a:spcPct val="0"/>
              </a:spcAft>
              <a:buClr>
                <a:srgbClr val="F0AB00"/>
              </a:buClr>
              <a:buSzPct val="80000"/>
              <a:buFontTx/>
              <a:buNone/>
              <a:tabLst/>
              <a:defRPr/>
            </a:pPr>
            <a:r>
              <a:rPr kumimoji="0" lang="de-DE" sz="2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2</a:t>
            </a:r>
          </a:p>
        </p:txBody>
      </p:sp>
      <p:sp>
        <p:nvSpPr>
          <p:cNvPr id="87" name="Pfeil nach unten 34">
            <a:extLst>
              <a:ext uri="{FF2B5EF4-FFF2-40B4-BE49-F238E27FC236}">
                <a16:creationId xmlns:a16="http://schemas.microsoft.com/office/drawing/2014/main" id="{E1E76BC5-C605-4C3C-9308-4F154A5F7408}"/>
              </a:ext>
            </a:extLst>
          </p:cNvPr>
          <p:cNvSpPr/>
          <p:nvPr/>
        </p:nvSpPr>
        <p:spPr bwMode="auto">
          <a:xfrm>
            <a:off x="1757516" y="4222469"/>
            <a:ext cx="387015" cy="393618"/>
          </a:xfrm>
          <a:prstGeom prst="downArrow">
            <a:avLst/>
          </a:prstGeom>
          <a:gradFill flip="none" rotWithShape="1">
            <a:gsLst>
              <a:gs pos="0">
                <a:srgbClr val="FFFFFF"/>
              </a:gs>
              <a:gs pos="100000">
                <a:srgbClr val="DDDDDD"/>
              </a:gs>
            </a:gsLst>
            <a:lin ang="5400000" scaled="1"/>
            <a:tileRect/>
          </a:gradFill>
          <a:ln w="12700" algn="ctr">
            <a:solidFill>
              <a:srgbClr val="C0C0C0"/>
            </a:solidFill>
            <a:miter lim="800000"/>
            <a:headEnd/>
            <a:tailEnd/>
          </a:ln>
          <a:effectLst/>
        </p:spPr>
        <p:txBody>
          <a:bodyPr lIns="288000" tIns="0" rIns="0" bIns="0" anchor="ctr"/>
          <a:lstStyle/>
          <a:p>
            <a:pPr marL="0" marR="0" lvl="0" indent="0" defTabSz="801688" eaLnBrk="0" fontAlgn="auto" latinLnBrk="0" hangingPunct="0">
              <a:lnSpc>
                <a:spcPct val="100000"/>
              </a:lnSpc>
              <a:spcBef>
                <a:spcPts val="0"/>
              </a:spcBef>
              <a:spcAft>
                <a:spcPts val="0"/>
              </a:spcAft>
              <a:buClrTx/>
              <a:buSzTx/>
              <a:buFontTx/>
              <a:buNone/>
              <a:tabLst/>
              <a:defRPr/>
            </a:pPr>
            <a:endParaRPr kumimoji="0" lang="de-DE" sz="120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00823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44623F31-1968-4441-B077-63F863B519D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Interface Assessment </a:t>
            </a:r>
            <a:br>
              <a:rPr lang="en-US" dirty="0">
                <a:solidFill>
                  <a:srgbClr val="000000"/>
                </a:solidFill>
                <a:latin typeface="Arial"/>
              </a:rPr>
            </a:br>
            <a:r>
              <a:rPr lang="en-US" sz="2000" b="0" dirty="0">
                <a:solidFill>
                  <a:srgbClr val="000000"/>
                </a:solidFill>
                <a:latin typeface="Arial"/>
              </a:rPr>
              <a:t>Sample Interface 2: A2A Integration</a:t>
            </a:r>
            <a:endParaRPr lang="de-DE" b="0" dirty="0">
              <a:solidFill>
                <a:srgbClr val="000000"/>
              </a:solidFill>
              <a:latin typeface="Arial"/>
            </a:endParaRPr>
          </a:p>
        </p:txBody>
      </p:sp>
      <p:sp>
        <p:nvSpPr>
          <p:cNvPr id="5" name="Slide Number Placeholder 4">
            <a:extLst>
              <a:ext uri="{FF2B5EF4-FFF2-40B4-BE49-F238E27FC236}">
                <a16:creationId xmlns:a16="http://schemas.microsoft.com/office/drawing/2014/main" id="{2272113A-2B70-4E0B-AA27-C5A5603E4284}"/>
              </a:ext>
            </a:extLst>
          </p:cNvPr>
          <p:cNvSpPr>
            <a:spLocks noGrp="1"/>
          </p:cNvSpPr>
          <p:nvPr>
            <p:ph type="sldNum" sz="quarter" idx="12"/>
          </p:nvPr>
        </p:nvSpPr>
        <p:spPr/>
        <p:txBody>
          <a:bodyPr/>
          <a:lstStyle/>
          <a:p>
            <a:fld id="{DB6A9238-A6DB-4432-B073-8C8D0256CD0B}" type="slidenum">
              <a:rPr lang="de-DE" sz="1000" smtClean="0"/>
              <a:pPr/>
              <a:t>78</a:t>
            </a:fld>
            <a:endParaRPr lang="de-DE" sz="1000" dirty="0"/>
          </a:p>
        </p:txBody>
      </p:sp>
      <p:sp>
        <p:nvSpPr>
          <p:cNvPr id="8" name="Rectangle 7">
            <a:extLst>
              <a:ext uri="{FF2B5EF4-FFF2-40B4-BE49-F238E27FC236}">
                <a16:creationId xmlns:a16="http://schemas.microsoft.com/office/drawing/2014/main" id="{A944CACF-893B-4BB1-8B35-44369D26A8ED}"/>
              </a:ext>
            </a:extLst>
          </p:cNvPr>
          <p:cNvSpPr/>
          <p:nvPr/>
        </p:nvSpPr>
        <p:spPr bwMode="gray">
          <a:xfrm>
            <a:off x="10579472" y="467378"/>
            <a:ext cx="1192701" cy="700782"/>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defRPr/>
            </a:pPr>
            <a:r>
              <a:rPr lang="en-US" sz="1000" kern="0" dirty="0">
                <a:solidFill>
                  <a:srgbClr val="FFFFFF"/>
                </a:solidFill>
                <a:latin typeface="Arial" panose="020B0604020202020204" pitchFamily="34" charset="0"/>
                <a:cs typeface="Arial" panose="020B0604020202020204" pitchFamily="34" charset="0"/>
              </a:rPr>
              <a:t>Interface Assessment</a:t>
            </a:r>
          </a:p>
        </p:txBody>
      </p:sp>
      <p:grpSp>
        <p:nvGrpSpPr>
          <p:cNvPr id="43" name="Group 42">
            <a:extLst>
              <a:ext uri="{FF2B5EF4-FFF2-40B4-BE49-F238E27FC236}">
                <a16:creationId xmlns:a16="http://schemas.microsoft.com/office/drawing/2014/main" id="{7EE828BB-714D-46F7-9DE4-E24056389801}"/>
              </a:ext>
            </a:extLst>
          </p:cNvPr>
          <p:cNvGrpSpPr/>
          <p:nvPr/>
        </p:nvGrpSpPr>
        <p:grpSpPr>
          <a:xfrm>
            <a:off x="3763395" y="2436188"/>
            <a:ext cx="4702628" cy="3966180"/>
            <a:chOff x="3763395" y="2436188"/>
            <a:chExt cx="4702628" cy="3966180"/>
          </a:xfrm>
        </p:grpSpPr>
        <p:sp>
          <p:nvSpPr>
            <p:cNvPr id="45" name="Text Box 8" descr="© INSCALE GmbH, 26.05.2010&#10;http://www.presentationload.com/">
              <a:extLst>
                <a:ext uri="{FF2B5EF4-FFF2-40B4-BE49-F238E27FC236}">
                  <a16:creationId xmlns:a16="http://schemas.microsoft.com/office/drawing/2014/main" id="{09C5E7E0-D494-4D04-84B6-D566476B4851}"/>
                </a:ext>
              </a:extLst>
            </p:cNvPr>
            <p:cNvSpPr txBox="1">
              <a:spLocks noChangeArrowheads="1"/>
            </p:cNvSpPr>
            <p:nvPr/>
          </p:nvSpPr>
          <p:spPr bwMode="gray">
            <a:xfrm>
              <a:off x="3763395" y="2436188"/>
              <a:ext cx="4702628" cy="3966180"/>
            </a:xfrm>
            <a:prstGeom prst="rect">
              <a:avLst/>
            </a:prstGeom>
            <a:solidFill>
              <a:srgbClr val="FFFFFF"/>
            </a:solidFill>
            <a:ln w="12700">
              <a:solidFill>
                <a:srgbClr val="C0C0C0"/>
              </a:solidFill>
              <a:miter lim="800000"/>
              <a:headEnd/>
              <a:tailEnd/>
            </a:ln>
            <a:effectLst>
              <a:outerShdw blurRad="50800" dist="38100" dir="2700000" algn="tl" rotWithShape="0">
                <a:prstClr val="black">
                  <a:alpha val="40000"/>
                </a:prstClr>
              </a:outerShdw>
            </a:effectLst>
          </p:spPr>
          <p:txBody>
            <a:bodyPr lIns="36000" tIns="108000" rIns="36000" bIns="72000" anchor="t" anchorCtr="0"/>
            <a:lstStyle>
              <a:defPPr>
                <a:defRPr lang="de-DE"/>
              </a:defPPr>
              <a:lvl1pPr marL="182563" indent="-182563">
                <a:spcAft>
                  <a:spcPts val="1000"/>
                </a:spcAft>
                <a:buClr>
                  <a:srgbClr val="7D7D7D"/>
                </a:buClr>
                <a:buFont typeface="Wingdings" pitchFamily="2" charset="2"/>
                <a:buChar char="§"/>
                <a:defRPr sz="1200">
                  <a:solidFill>
                    <a:schemeClr val="tx1">
                      <a:lumMod val="85000"/>
                      <a:lumOff val="15000"/>
                    </a:schemeClr>
                  </a:solidFill>
                </a:defRPr>
              </a:lvl1pPr>
            </a:lstStyle>
            <a:p>
              <a:pPr marL="0" marR="0" lvl="0" indent="0" algn="ctr" defTabSz="1088776" eaLnBrk="1" fontAlgn="auto" latinLnBrk="0" hangingPunct="1">
                <a:lnSpc>
                  <a:spcPct val="100000"/>
                </a:lnSpc>
                <a:spcBef>
                  <a:spcPts val="0"/>
                </a:spcBef>
                <a:spcAft>
                  <a:spcPts val="600"/>
                </a:spcAft>
                <a:buClr>
                  <a:srgbClr val="7D7D7D"/>
                </a:buClr>
                <a:buSzTx/>
                <a:buFont typeface="Wingdings" pitchFamily="2" charset="2"/>
                <a:buNone/>
                <a:tabLst/>
                <a:defRPr/>
              </a:pPr>
              <a:endParaRPr kumimoji="0" lang="en-US" i="0" u="none" strike="noStrike" kern="0" cap="none" spc="0" normalizeH="0" baseline="0" noProof="0" dirty="0">
                <a:ln>
                  <a:noFill/>
                </a:ln>
                <a:solidFill>
                  <a:srgbClr val="000000">
                    <a:lumMod val="85000"/>
                    <a:lumOff val="15000"/>
                  </a:srgbClr>
                </a:solidFill>
                <a:effectLst/>
                <a:uLnTx/>
                <a:uFillTx/>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43E4100E-F9AF-42C7-B6C7-A5A89D402005}"/>
                </a:ext>
              </a:extLst>
            </p:cNvPr>
            <p:cNvSpPr/>
            <p:nvPr/>
          </p:nvSpPr>
          <p:spPr bwMode="gray">
            <a:xfrm>
              <a:off x="3838576" y="2639531"/>
              <a:ext cx="4491259" cy="302046"/>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Integration Style &amp; Use Case Pattern Matrix</a:t>
              </a:r>
            </a:p>
          </p:txBody>
        </p:sp>
      </p:grpSp>
      <p:sp>
        <p:nvSpPr>
          <p:cNvPr id="47" name="AutoShape 7">
            <a:extLst>
              <a:ext uri="{FF2B5EF4-FFF2-40B4-BE49-F238E27FC236}">
                <a16:creationId xmlns:a16="http://schemas.microsoft.com/office/drawing/2014/main" id="{535A047F-DD1D-431F-BFFC-EB9A2E353F8E}"/>
              </a:ext>
            </a:extLst>
          </p:cNvPr>
          <p:cNvSpPr>
            <a:spLocks noChangeArrowheads="1"/>
          </p:cNvSpPr>
          <p:nvPr/>
        </p:nvSpPr>
        <p:spPr bwMode="gray">
          <a:xfrm>
            <a:off x="316511" y="1538894"/>
            <a:ext cx="3329214" cy="622347"/>
          </a:xfrm>
          <a:prstGeom prst="homePlate">
            <a:avLst>
              <a:gd name="adj" fmla="val 17533"/>
            </a:avLst>
          </a:prstGeom>
          <a:solidFill>
            <a:srgbClr val="CCCCCC">
              <a:lumMod val="50000"/>
            </a:srgbClr>
          </a:soli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marL="0" marR="0" lvl="0" indent="0" algn="ctr" defTabSz="914400" eaLnBrk="1" fontAlgn="auto" latinLnBrk="0" hangingPunct="1">
              <a:lnSpc>
                <a:spcPct val="95000"/>
              </a:lnSpc>
              <a:spcBef>
                <a:spcPts val="0"/>
              </a:spcBef>
              <a:spcAft>
                <a:spcPts val="800"/>
              </a:spcAft>
              <a:buClr>
                <a:srgbClr val="969696"/>
              </a:buClr>
              <a:buSzTx/>
              <a:buFontTx/>
              <a:buNone/>
              <a:tabLst/>
              <a:defRPr/>
            </a:pPr>
            <a: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t>Analyze </a:t>
            </a:r>
            <a:b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br>
            <a: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t>Business Scenario</a:t>
            </a:r>
          </a:p>
        </p:txBody>
      </p:sp>
      <p:sp>
        <p:nvSpPr>
          <p:cNvPr id="48" name="AutoShape 9">
            <a:extLst>
              <a:ext uri="{FF2B5EF4-FFF2-40B4-BE49-F238E27FC236}">
                <a16:creationId xmlns:a16="http://schemas.microsoft.com/office/drawing/2014/main" id="{95E849EE-14EE-423B-94CA-BA86E6502F9F}"/>
              </a:ext>
            </a:extLst>
          </p:cNvPr>
          <p:cNvSpPr>
            <a:spLocks noChangeArrowheads="1"/>
          </p:cNvSpPr>
          <p:nvPr/>
        </p:nvSpPr>
        <p:spPr bwMode="gray">
          <a:xfrm>
            <a:off x="3763395" y="1530071"/>
            <a:ext cx="4702628" cy="622347"/>
          </a:xfrm>
          <a:prstGeom prst="chevron">
            <a:avLst>
              <a:gd name="adj" fmla="val 17533"/>
            </a:avLst>
          </a:prstGeom>
          <a:solidFill>
            <a:srgbClr val="CCCCCC">
              <a:lumMod val="50000"/>
            </a:srgbClr>
          </a:soli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marL="0" marR="0" lvl="0" indent="0" algn="ctr" defTabSz="914400" eaLnBrk="1" fontAlgn="auto" latinLnBrk="0" hangingPunct="1">
              <a:lnSpc>
                <a:spcPct val="95000"/>
              </a:lnSpc>
              <a:spcBef>
                <a:spcPts val="0"/>
              </a:spcBef>
              <a:spcAft>
                <a:spcPts val="800"/>
              </a:spcAft>
              <a:buClr>
                <a:srgbClr val="969696"/>
              </a:buClr>
              <a:buSzTx/>
              <a:buFontTx/>
              <a:buNone/>
              <a:tabLst/>
              <a:defRPr/>
            </a:pPr>
            <a: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t>Identify Integration </a:t>
            </a:r>
            <a:b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br>
            <a: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t>Style and Pattern</a:t>
            </a:r>
          </a:p>
        </p:txBody>
      </p:sp>
      <p:sp>
        <p:nvSpPr>
          <p:cNvPr id="49" name="AutoShape 6">
            <a:extLst>
              <a:ext uri="{FF2B5EF4-FFF2-40B4-BE49-F238E27FC236}">
                <a16:creationId xmlns:a16="http://schemas.microsoft.com/office/drawing/2014/main" id="{215A7320-C925-4579-BC94-35323A2825C6}"/>
              </a:ext>
            </a:extLst>
          </p:cNvPr>
          <p:cNvSpPr>
            <a:spLocks noChangeArrowheads="1"/>
          </p:cNvSpPr>
          <p:nvPr/>
        </p:nvSpPr>
        <p:spPr bwMode="gray">
          <a:xfrm>
            <a:off x="8617867" y="1538894"/>
            <a:ext cx="3316834" cy="622347"/>
          </a:xfrm>
          <a:prstGeom prst="chevron">
            <a:avLst>
              <a:gd name="adj" fmla="val 17533"/>
            </a:avLst>
          </a:prstGeom>
          <a:solidFill>
            <a:srgbClr val="CCCCCC">
              <a:lumMod val="50000"/>
            </a:srgbClr>
          </a:soli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marL="0" marR="0" lvl="0" indent="0" algn="ctr" defTabSz="914400" eaLnBrk="1" fontAlgn="auto" latinLnBrk="0" hangingPunct="1">
              <a:lnSpc>
                <a:spcPct val="95000"/>
              </a:lnSpc>
              <a:spcBef>
                <a:spcPts val="0"/>
              </a:spcBef>
              <a:spcAft>
                <a:spcPts val="800"/>
              </a:spcAft>
              <a:buClr>
                <a:srgbClr val="969696"/>
              </a:buClr>
              <a:buSzTx/>
              <a:buFontTx/>
              <a:buNone/>
              <a:tabLst/>
              <a:defRPr/>
            </a:pPr>
            <a: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t>Choose Integration </a:t>
            </a:r>
            <a:b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br>
            <a: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t>Technology</a:t>
            </a:r>
          </a:p>
        </p:txBody>
      </p:sp>
      <p:sp>
        <p:nvSpPr>
          <p:cNvPr id="50" name="Text Box 8" descr="© INSCALE GmbH, 26.05.2010&#10;http://www.presentationload.com/">
            <a:extLst>
              <a:ext uri="{FF2B5EF4-FFF2-40B4-BE49-F238E27FC236}">
                <a16:creationId xmlns:a16="http://schemas.microsoft.com/office/drawing/2014/main" id="{E81F17E5-2B6D-4D68-86BD-8DD896B0B381}"/>
              </a:ext>
            </a:extLst>
          </p:cNvPr>
          <p:cNvSpPr txBox="1">
            <a:spLocks noChangeArrowheads="1"/>
          </p:cNvSpPr>
          <p:nvPr/>
        </p:nvSpPr>
        <p:spPr bwMode="gray">
          <a:xfrm>
            <a:off x="8617867" y="2436188"/>
            <a:ext cx="3247102" cy="3966181"/>
          </a:xfrm>
          <a:prstGeom prst="rect">
            <a:avLst/>
          </a:prstGeom>
          <a:solidFill>
            <a:srgbClr val="FFFFFF"/>
          </a:solidFill>
          <a:ln w="12700">
            <a:solidFill>
              <a:srgbClr val="C0C0C0"/>
            </a:solidFill>
            <a:miter lim="800000"/>
            <a:headEnd/>
            <a:tailEnd/>
          </a:ln>
          <a:effectLst>
            <a:outerShdw blurRad="50800" dist="38100" dir="2700000" algn="tl" rotWithShape="0">
              <a:prstClr val="black">
                <a:alpha val="40000"/>
              </a:prstClr>
            </a:outerShdw>
          </a:effectLst>
        </p:spPr>
        <p:txBody>
          <a:bodyPr lIns="36000" tIns="108000" rIns="36000" bIns="72000" anchor="t" anchorCtr="0"/>
          <a:lstStyle>
            <a:defPPr>
              <a:defRPr lang="de-DE"/>
            </a:defPPr>
            <a:lvl1pPr marL="182563" indent="-182563">
              <a:spcAft>
                <a:spcPts val="1000"/>
              </a:spcAft>
              <a:buClr>
                <a:srgbClr val="7D7D7D"/>
              </a:buClr>
              <a:buFont typeface="Wingdings" pitchFamily="2" charset="2"/>
              <a:buChar char="§"/>
              <a:defRPr sz="1200">
                <a:solidFill>
                  <a:schemeClr val="tx1">
                    <a:lumMod val="85000"/>
                    <a:lumOff val="15000"/>
                  </a:schemeClr>
                </a:solidFill>
              </a:defRPr>
            </a:lvl1pPr>
          </a:lstStyle>
          <a:p>
            <a:pPr marL="0" marR="0" lvl="0" indent="0" algn="ctr" defTabSz="1088776" eaLnBrk="1" fontAlgn="auto" latinLnBrk="0" hangingPunct="1">
              <a:lnSpc>
                <a:spcPct val="100000"/>
              </a:lnSpc>
              <a:spcBef>
                <a:spcPts val="0"/>
              </a:spcBef>
              <a:spcAft>
                <a:spcPts val="600"/>
              </a:spcAft>
              <a:buClr>
                <a:srgbClr val="7D7D7D"/>
              </a:buClr>
              <a:buSzTx/>
              <a:buFont typeface="Wingdings" pitchFamily="2" charset="2"/>
              <a:buNone/>
              <a:tabLst/>
              <a:defRPr/>
            </a:pPr>
            <a:endParaRPr kumimoji="0" lang="en-US" i="0" u="none" strike="noStrike" kern="0" cap="none" spc="0" normalizeH="0" baseline="0" noProof="0" dirty="0">
              <a:ln>
                <a:noFill/>
              </a:ln>
              <a:solidFill>
                <a:srgbClr val="000000">
                  <a:lumMod val="85000"/>
                  <a:lumOff val="15000"/>
                </a:srgbClr>
              </a:solidFill>
              <a:effectLst/>
              <a:uLnTx/>
              <a:uFillTx/>
              <a:latin typeface="Arial" panose="020B0604020202020204" pitchFamily="34" charset="0"/>
              <a:cs typeface="Arial" panose="020B0604020202020204" pitchFamily="34" charset="0"/>
            </a:endParaRPr>
          </a:p>
        </p:txBody>
      </p:sp>
      <p:graphicFrame>
        <p:nvGraphicFramePr>
          <p:cNvPr id="58" name="Table 57">
            <a:extLst>
              <a:ext uri="{FF2B5EF4-FFF2-40B4-BE49-F238E27FC236}">
                <a16:creationId xmlns:a16="http://schemas.microsoft.com/office/drawing/2014/main" id="{A18FB91D-0DD8-4112-A064-2F11C39168EF}"/>
              </a:ext>
            </a:extLst>
          </p:cNvPr>
          <p:cNvGraphicFramePr>
            <a:graphicFrameLocks noGrp="1"/>
          </p:cNvGraphicFramePr>
          <p:nvPr>
            <p:extLst>
              <p:ext uri="{D42A27DB-BD31-4B8C-83A1-F6EECF244321}">
                <p14:modId xmlns:p14="http://schemas.microsoft.com/office/powerpoint/2010/main" val="1119793942"/>
              </p:ext>
            </p:extLst>
          </p:nvPr>
        </p:nvGraphicFramePr>
        <p:xfrm>
          <a:off x="8750910" y="4120684"/>
          <a:ext cx="2916639" cy="1200711"/>
        </p:xfrm>
        <a:graphic>
          <a:graphicData uri="http://schemas.openxmlformats.org/drawingml/2006/table">
            <a:tbl>
              <a:tblPr firstRow="1" bandRow="1"/>
              <a:tblGrid>
                <a:gridCol w="606220">
                  <a:extLst>
                    <a:ext uri="{9D8B030D-6E8A-4147-A177-3AD203B41FA5}">
                      <a16:colId xmlns:a16="http://schemas.microsoft.com/office/drawing/2014/main" val="20000"/>
                    </a:ext>
                  </a:extLst>
                </a:gridCol>
                <a:gridCol w="2310419">
                  <a:extLst>
                    <a:ext uri="{9D8B030D-6E8A-4147-A177-3AD203B41FA5}">
                      <a16:colId xmlns:a16="http://schemas.microsoft.com/office/drawing/2014/main" val="20001"/>
                    </a:ext>
                  </a:extLst>
                </a:gridCol>
              </a:tblGrid>
              <a:tr h="351247">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l"/>
                      <a:r>
                        <a:rPr lang="en-US" sz="1000" b="0" noProof="0" dirty="0">
                          <a:solidFill>
                            <a:schemeClr val="bg1"/>
                          </a:solidFill>
                        </a:rPr>
                        <a:t>Option </a:t>
                      </a:r>
                    </a:p>
                  </a:txBody>
                  <a:tcPr marL="36000" marR="36000" marT="45783" marB="457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B81C"/>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l"/>
                      <a:r>
                        <a:rPr lang="en-US" sz="1000" b="0" noProof="0" dirty="0">
                          <a:solidFill>
                            <a:schemeClr val="bg1"/>
                          </a:solidFill>
                        </a:rPr>
                        <a:t> Integration Technology </a:t>
                      </a:r>
                    </a:p>
                  </a:txBody>
                  <a:tcPr marL="36000" marR="36000" marT="45783" marB="457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B81C"/>
                    </a:solidFill>
                  </a:tcPr>
                </a:tc>
                <a:extLst>
                  <a:ext uri="{0D108BD9-81ED-4DB2-BD59-A6C34878D82A}">
                    <a16:rowId xmlns:a16="http://schemas.microsoft.com/office/drawing/2014/main" val="10000"/>
                  </a:ext>
                </a:extLst>
              </a:tr>
              <a:tr h="424732">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b="0" noProof="0" dirty="0">
                          <a:solidFill>
                            <a:schemeClr val="tx1"/>
                          </a:solidFill>
                        </a:rPr>
                        <a:t>1</a:t>
                      </a:r>
                      <a:endParaRPr lang="en-US" sz="1000" b="0" baseline="0" noProof="0" dirty="0">
                        <a:solidFill>
                          <a:schemeClr val="tx1"/>
                        </a:solidFill>
                      </a:endParaRPr>
                    </a:p>
                  </a:txBody>
                  <a:tcPr marL="36000" marR="36000" marT="45783" marB="457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B81C">
                        <a:alpha val="26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l"/>
                      <a:r>
                        <a:rPr lang="en-US" sz="1000" b="0" baseline="0" noProof="0" dirty="0">
                          <a:solidFill>
                            <a:schemeClr val="tx1"/>
                          </a:solidFill>
                        </a:rPr>
                        <a:t> SAP Cloud Platform Integration</a:t>
                      </a:r>
                    </a:p>
                  </a:txBody>
                  <a:tcPr marL="36000" marR="36000" marT="45783" marB="457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B81C">
                        <a:alpha val="26000"/>
                      </a:srgbClr>
                    </a:solidFill>
                  </a:tcPr>
                </a:tc>
                <a:extLst>
                  <a:ext uri="{0D108BD9-81ED-4DB2-BD59-A6C34878D82A}">
                    <a16:rowId xmlns:a16="http://schemas.microsoft.com/office/drawing/2014/main" val="10001"/>
                  </a:ext>
                </a:extLst>
              </a:tr>
              <a:tr h="424732">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b="0" baseline="0" noProof="0" dirty="0">
                          <a:solidFill>
                            <a:schemeClr val="tx1"/>
                          </a:solidFill>
                        </a:rPr>
                        <a:t>2</a:t>
                      </a:r>
                    </a:p>
                  </a:txBody>
                  <a:tcPr marL="36000" marR="36000" marT="45783" marB="457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B81C">
                        <a:alpha val="26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l"/>
                      <a:r>
                        <a:rPr lang="en-US" sz="1000" b="0" noProof="0" dirty="0">
                          <a:solidFill>
                            <a:schemeClr val="tx1"/>
                          </a:solidFill>
                        </a:rPr>
                        <a:t> …</a:t>
                      </a:r>
                      <a:endParaRPr lang="en-US" sz="1000" b="0" baseline="0" noProof="0" dirty="0">
                        <a:solidFill>
                          <a:schemeClr val="tx1"/>
                        </a:solidFill>
                      </a:endParaRPr>
                    </a:p>
                  </a:txBody>
                  <a:tcPr marL="36000" marR="36000" marT="45783" marB="457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4FB81C">
                        <a:alpha val="26000"/>
                      </a:srgbClr>
                    </a:solidFill>
                  </a:tcPr>
                </a:tc>
                <a:extLst>
                  <a:ext uri="{0D108BD9-81ED-4DB2-BD59-A6C34878D82A}">
                    <a16:rowId xmlns:a16="http://schemas.microsoft.com/office/drawing/2014/main" val="10002"/>
                  </a:ext>
                </a:extLst>
              </a:tr>
            </a:tbl>
          </a:graphicData>
        </a:graphic>
      </p:graphicFrame>
      <p:sp>
        <p:nvSpPr>
          <p:cNvPr id="60" name="Rectangle 59">
            <a:extLst>
              <a:ext uri="{FF2B5EF4-FFF2-40B4-BE49-F238E27FC236}">
                <a16:creationId xmlns:a16="http://schemas.microsoft.com/office/drawing/2014/main" id="{419E0397-AD12-4C67-AD91-87AF625D7B48}"/>
              </a:ext>
            </a:extLst>
          </p:cNvPr>
          <p:cNvSpPr/>
          <p:nvPr/>
        </p:nvSpPr>
        <p:spPr bwMode="gray">
          <a:xfrm>
            <a:off x="8743689" y="2644545"/>
            <a:ext cx="2970522" cy="559700"/>
          </a:xfrm>
          <a:prstGeom prst="rect">
            <a:avLst/>
          </a:prstGeom>
          <a:solidFill>
            <a:srgbClr val="4FB81C"/>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Decision Table *</a:t>
            </a:r>
            <a:b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b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(Based on </a:t>
            </a:r>
            <a:r>
              <a:rPr lang="en-US" sz="1200" kern="0" dirty="0">
                <a:solidFill>
                  <a:srgbClr val="FFFFFF"/>
                </a:solidFill>
                <a:latin typeface="Arial" panose="020B0604020202020204" pitchFamily="34" charset="0"/>
                <a:ea typeface="Arial Unicode MS" pitchFamily="34" charset="-128"/>
                <a:cs typeface="Arial" panose="020B0604020202020204" pitchFamily="34" charset="0"/>
              </a:rPr>
              <a:t>C</a:t>
            </a:r>
            <a:r>
              <a:rPr kumimoji="0" lang="en-US" sz="1200" i="0" u="none" strike="noStrike" kern="0" cap="none" spc="0" normalizeH="0" baseline="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ustomer</a:t>
            </a:r>
            <a:r>
              <a:rPr kumimoji="0" lang="en-US" sz="1200" i="0" u="none" strike="noStrike" kern="0" cap="none" spc="0" normalizeH="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 Context)</a:t>
            </a:r>
            <a:endPar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endParaRPr>
          </a:p>
        </p:txBody>
      </p:sp>
      <p:sp>
        <p:nvSpPr>
          <p:cNvPr id="62" name="Chevron 56">
            <a:extLst>
              <a:ext uri="{FF2B5EF4-FFF2-40B4-BE49-F238E27FC236}">
                <a16:creationId xmlns:a16="http://schemas.microsoft.com/office/drawing/2014/main" id="{895894D8-5C61-44EA-A258-4450007043FC}"/>
              </a:ext>
            </a:extLst>
          </p:cNvPr>
          <p:cNvSpPr/>
          <p:nvPr/>
        </p:nvSpPr>
        <p:spPr bwMode="gray">
          <a:xfrm rot="5400000">
            <a:off x="10034445" y="2474870"/>
            <a:ext cx="440781" cy="2342687"/>
          </a:xfrm>
          <a:prstGeom prst="chevron">
            <a:avLst>
              <a:gd name="adj" fmla="val 78850"/>
            </a:avLst>
          </a:prstGeom>
          <a:solidFill>
            <a:srgbClr val="4FB81C"/>
          </a:solidFill>
          <a:ln w="6350" algn="ctr">
            <a:noFill/>
            <a:miter lim="800000"/>
            <a:headEnd/>
            <a:tailEnd/>
          </a:ln>
        </p:spPr>
        <p:txBody>
          <a:bodyPr lIns="107163" tIns="85730" rIns="107163" bIns="85730" rtlCol="0" anchor="ct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endParaRPr kumimoji="0" lang="en-US" sz="120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64" name="Text Box 8" descr="© INSCALE GmbH, 26.05.2010&#10;http://www.presentationload.com/">
            <a:extLst>
              <a:ext uri="{FF2B5EF4-FFF2-40B4-BE49-F238E27FC236}">
                <a16:creationId xmlns:a16="http://schemas.microsoft.com/office/drawing/2014/main" id="{9FB8D158-F0EA-4973-8543-0B8B9EEDAC22}"/>
              </a:ext>
            </a:extLst>
          </p:cNvPr>
          <p:cNvSpPr txBox="1">
            <a:spLocks noChangeArrowheads="1"/>
          </p:cNvSpPr>
          <p:nvPr/>
        </p:nvSpPr>
        <p:spPr bwMode="gray">
          <a:xfrm>
            <a:off x="323999" y="2436188"/>
            <a:ext cx="3198170" cy="3966181"/>
          </a:xfrm>
          <a:prstGeom prst="rect">
            <a:avLst/>
          </a:prstGeom>
          <a:solidFill>
            <a:srgbClr val="FFFFFF"/>
          </a:solidFill>
          <a:ln w="12700">
            <a:solidFill>
              <a:srgbClr val="C0C0C0"/>
            </a:solidFill>
            <a:miter lim="800000"/>
            <a:headEnd/>
            <a:tailEnd/>
          </a:ln>
          <a:effectLst>
            <a:outerShdw blurRad="50800" dist="38100" dir="2700000" algn="tl" rotWithShape="0">
              <a:prstClr val="black">
                <a:alpha val="40000"/>
              </a:prstClr>
            </a:outerShdw>
          </a:effectLst>
        </p:spPr>
        <p:txBody>
          <a:bodyPr lIns="36000" tIns="108000" rIns="36000" bIns="72000" anchor="t" anchorCtr="0"/>
          <a:lstStyle>
            <a:defPPr>
              <a:defRPr lang="de-DE"/>
            </a:defPPr>
            <a:lvl1pPr marL="182563" indent="-182563">
              <a:spcAft>
                <a:spcPts val="1000"/>
              </a:spcAft>
              <a:buClr>
                <a:srgbClr val="7D7D7D"/>
              </a:buClr>
              <a:buFont typeface="Wingdings" pitchFamily="2" charset="2"/>
              <a:buChar char="§"/>
              <a:defRPr sz="1200">
                <a:solidFill>
                  <a:schemeClr val="tx1">
                    <a:lumMod val="85000"/>
                    <a:lumOff val="15000"/>
                  </a:schemeClr>
                </a:solidFill>
              </a:defRPr>
            </a:lvl1pPr>
          </a:lstStyle>
          <a:p>
            <a:pPr marL="0" marR="0" lvl="0" indent="0" algn="ctr" defTabSz="1088776" eaLnBrk="1" fontAlgn="auto" latinLnBrk="0" hangingPunct="1">
              <a:lnSpc>
                <a:spcPct val="100000"/>
              </a:lnSpc>
              <a:spcBef>
                <a:spcPts val="0"/>
              </a:spcBef>
              <a:spcAft>
                <a:spcPts val="600"/>
              </a:spcAft>
              <a:buClr>
                <a:srgbClr val="7D7D7D"/>
              </a:buClr>
              <a:buSzTx/>
              <a:buFont typeface="Wingdings" pitchFamily="2" charset="2"/>
              <a:buNone/>
              <a:tabLst/>
              <a:defRPr/>
            </a:pPr>
            <a:endParaRPr kumimoji="0" lang="en-US" i="0" u="none" strike="noStrike" kern="0" cap="none" spc="0" normalizeH="0" baseline="0" noProof="0" dirty="0">
              <a:ln>
                <a:noFill/>
              </a:ln>
              <a:solidFill>
                <a:srgbClr val="000000">
                  <a:lumMod val="85000"/>
                  <a:lumOff val="15000"/>
                </a:srgbClr>
              </a:solidFill>
              <a:effectLst/>
              <a:uLnTx/>
              <a:uFillTx/>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9856B0FB-A8DD-4CBB-9358-E566F6CB8168}"/>
              </a:ext>
            </a:extLst>
          </p:cNvPr>
          <p:cNvSpPr txBox="1"/>
          <p:nvPr/>
        </p:nvSpPr>
        <p:spPr>
          <a:xfrm>
            <a:off x="547644" y="3337382"/>
            <a:ext cx="2635959" cy="834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20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If not, decompose your business scenario into single interfaces for custom-built integration </a:t>
            </a:r>
          </a:p>
        </p:txBody>
      </p:sp>
      <p:sp>
        <p:nvSpPr>
          <p:cNvPr id="76" name="Rectangle 75">
            <a:extLst>
              <a:ext uri="{FF2B5EF4-FFF2-40B4-BE49-F238E27FC236}">
                <a16:creationId xmlns:a16="http://schemas.microsoft.com/office/drawing/2014/main" id="{A5A01BD0-C605-42BB-A7CB-657B1AA7296C}"/>
              </a:ext>
            </a:extLst>
          </p:cNvPr>
          <p:cNvSpPr/>
          <p:nvPr/>
        </p:nvSpPr>
        <p:spPr bwMode="gray">
          <a:xfrm>
            <a:off x="419426" y="3142517"/>
            <a:ext cx="3022808" cy="1249743"/>
          </a:xfrm>
          <a:prstGeom prst="rect">
            <a:avLst/>
          </a:prstGeom>
          <a:solidFill>
            <a:srgbClr val="FFFFFF">
              <a:lumMod val="95000"/>
            </a:srgbClr>
          </a:solidFill>
          <a:ln w="6350" algn="ctr">
            <a:noFill/>
            <a:miter lim="800000"/>
            <a:headEnd/>
            <a:tailEnd/>
          </a:ln>
        </p:spPr>
        <p:txBody>
          <a:bodyPr lIns="36000" tIns="36000" rIns="36000" bIns="36000" rtlCol="0" anchor="t"/>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000000"/>
                </a:solidFill>
                <a:effectLst/>
                <a:uLnTx/>
                <a:uFillTx/>
                <a:latin typeface="Arial" panose="020B0604020202020204" pitchFamily="34" charset="0"/>
                <a:ea typeface="Arial Unicode MS" pitchFamily="34" charset="-128"/>
                <a:cs typeface="Arial" panose="020B0604020202020204" pitchFamily="34" charset="0"/>
              </a:rPr>
              <a:t>Business Scenario</a:t>
            </a:r>
          </a:p>
        </p:txBody>
      </p:sp>
      <p:sp>
        <p:nvSpPr>
          <p:cNvPr id="77" name="Rectangle 76">
            <a:extLst>
              <a:ext uri="{FF2B5EF4-FFF2-40B4-BE49-F238E27FC236}">
                <a16:creationId xmlns:a16="http://schemas.microsoft.com/office/drawing/2014/main" id="{CEDDE9FB-D69F-424F-9967-066FBF26952F}"/>
              </a:ext>
            </a:extLst>
          </p:cNvPr>
          <p:cNvSpPr/>
          <p:nvPr/>
        </p:nvSpPr>
        <p:spPr bwMode="gray">
          <a:xfrm>
            <a:off x="492350" y="3443893"/>
            <a:ext cx="933738" cy="853771"/>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Application 1</a:t>
            </a:r>
          </a:p>
        </p:txBody>
      </p:sp>
      <p:sp>
        <p:nvSpPr>
          <p:cNvPr id="84" name="Rectangle 83">
            <a:extLst>
              <a:ext uri="{FF2B5EF4-FFF2-40B4-BE49-F238E27FC236}">
                <a16:creationId xmlns:a16="http://schemas.microsoft.com/office/drawing/2014/main" id="{07420776-D37C-45E7-A5BB-60E6CE3BE5F0}"/>
              </a:ext>
            </a:extLst>
          </p:cNvPr>
          <p:cNvSpPr/>
          <p:nvPr/>
        </p:nvSpPr>
        <p:spPr bwMode="gray">
          <a:xfrm>
            <a:off x="2424157" y="3443625"/>
            <a:ext cx="933738" cy="853771"/>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Application 2</a:t>
            </a:r>
          </a:p>
        </p:txBody>
      </p:sp>
      <p:cxnSp>
        <p:nvCxnSpPr>
          <p:cNvPr id="85" name="Straight Connector 84">
            <a:extLst>
              <a:ext uri="{FF2B5EF4-FFF2-40B4-BE49-F238E27FC236}">
                <a16:creationId xmlns:a16="http://schemas.microsoft.com/office/drawing/2014/main" id="{33C50F79-134F-4B23-9D2F-ED023AFAC339}"/>
              </a:ext>
            </a:extLst>
          </p:cNvPr>
          <p:cNvCxnSpPr>
            <a:stCxn id="77" idx="3"/>
          </p:cNvCxnSpPr>
          <p:nvPr/>
        </p:nvCxnSpPr>
        <p:spPr>
          <a:xfrm>
            <a:off x="1426088" y="3870779"/>
            <a:ext cx="1076315" cy="3946"/>
          </a:xfrm>
          <a:prstGeom prst="line">
            <a:avLst/>
          </a:prstGeom>
          <a:noFill/>
          <a:ln w="38100" cap="flat" cmpd="sng" algn="ctr">
            <a:solidFill>
              <a:srgbClr val="FFFFFF">
                <a:lumMod val="65000"/>
              </a:srgbClr>
            </a:solidFill>
            <a:prstDash val="solid"/>
            <a:headEnd type="triangle" w="lg" len="lg"/>
            <a:tailEnd type="triangle" w="lg" len="lg"/>
          </a:ln>
          <a:effectLst/>
        </p:spPr>
      </p:cxnSp>
      <p:sp>
        <p:nvSpPr>
          <p:cNvPr id="86" name="Oval 85">
            <a:extLst>
              <a:ext uri="{FF2B5EF4-FFF2-40B4-BE49-F238E27FC236}">
                <a16:creationId xmlns:a16="http://schemas.microsoft.com/office/drawing/2014/main" id="{993F32C0-15C3-48B1-A56F-2E46614F1CBA}"/>
              </a:ext>
            </a:extLst>
          </p:cNvPr>
          <p:cNvSpPr/>
          <p:nvPr/>
        </p:nvSpPr>
        <p:spPr bwMode="gray">
          <a:xfrm>
            <a:off x="1727053" y="3642292"/>
            <a:ext cx="456142" cy="475491"/>
          </a:xfrm>
          <a:prstGeom prst="ellipse">
            <a:avLst/>
          </a:prstGeom>
          <a:solidFill>
            <a:srgbClr val="E35500"/>
          </a:solidFill>
        </p:spPr>
        <p:txBody>
          <a:bodyPr wrap="square" lIns="0" tIns="0" rIns="0" bIns="0" rtlCol="0" anchor="ctr">
            <a:no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2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t>
            </a:r>
          </a:p>
        </p:txBody>
      </p:sp>
      <p:grpSp>
        <p:nvGrpSpPr>
          <p:cNvPr id="88" name="Group 87">
            <a:extLst>
              <a:ext uri="{FF2B5EF4-FFF2-40B4-BE49-F238E27FC236}">
                <a16:creationId xmlns:a16="http://schemas.microsoft.com/office/drawing/2014/main" id="{5F4CE322-51EA-4CD2-B3F4-02D184ADB766}"/>
              </a:ext>
            </a:extLst>
          </p:cNvPr>
          <p:cNvGrpSpPr/>
          <p:nvPr/>
        </p:nvGrpSpPr>
        <p:grpSpPr>
          <a:xfrm>
            <a:off x="427809" y="2642468"/>
            <a:ext cx="2945229" cy="330065"/>
            <a:chOff x="424575" y="2642468"/>
            <a:chExt cx="3065909" cy="330065"/>
          </a:xfrm>
        </p:grpSpPr>
        <p:sp>
          <p:nvSpPr>
            <p:cNvPr id="89" name="Rechteck 52">
              <a:extLst>
                <a:ext uri="{FF2B5EF4-FFF2-40B4-BE49-F238E27FC236}">
                  <a16:creationId xmlns:a16="http://schemas.microsoft.com/office/drawing/2014/main" id="{428755D2-9907-4172-AF7B-E6B473FECFDC}"/>
                </a:ext>
              </a:extLst>
            </p:cNvPr>
            <p:cNvSpPr/>
            <p:nvPr/>
          </p:nvSpPr>
          <p:spPr bwMode="gray">
            <a:xfrm>
              <a:off x="1463759" y="2644850"/>
              <a:ext cx="2026725" cy="325302"/>
            </a:xfrm>
            <a:prstGeom prst="rect">
              <a:avLst/>
            </a:prstGeom>
            <a:solidFill>
              <a:srgbClr val="FFFFFF"/>
            </a:solidFill>
            <a:ln w="12700">
              <a:solidFill>
                <a:srgbClr val="C0C0C0"/>
              </a:solidFill>
              <a:miter lim="800000"/>
              <a:headEnd/>
              <a:tailEnd/>
            </a:ln>
            <a:effectLst/>
          </p:spPr>
          <p:txBody>
            <a:bodyPr lIns="72000" tIns="72000" rIns="36000" bIns="72000" anchor="ctr" anchorCtr="0"/>
            <a:lstStyle/>
            <a:p>
              <a:pPr marL="0" marR="0" lvl="0" indent="0" defTabSz="913573" eaLnBrk="1" fontAlgn="auto" latinLnBrk="0" hangingPunct="1">
                <a:lnSpc>
                  <a:spcPct val="95000"/>
                </a:lnSpc>
                <a:spcBef>
                  <a:spcPts val="0"/>
                </a:spcBef>
                <a:spcAft>
                  <a:spcPts val="800"/>
                </a:spcAft>
                <a:buClr>
                  <a:srgbClr val="969696"/>
                </a:buClr>
                <a:buSzTx/>
                <a:buFontTx/>
                <a:buNone/>
                <a:tabLst/>
                <a:defRPr/>
              </a:pPr>
              <a:r>
                <a:rPr kumimoji="0" lang="en-US" sz="120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OnPremise2Cloud</a:t>
              </a:r>
            </a:p>
          </p:txBody>
        </p:sp>
        <p:sp>
          <p:nvSpPr>
            <p:cNvPr id="90" name="Rechteck 52">
              <a:extLst>
                <a:ext uri="{FF2B5EF4-FFF2-40B4-BE49-F238E27FC236}">
                  <a16:creationId xmlns:a16="http://schemas.microsoft.com/office/drawing/2014/main" id="{89579797-3602-4C21-8F77-0429534F6A17}"/>
                </a:ext>
              </a:extLst>
            </p:cNvPr>
            <p:cNvSpPr/>
            <p:nvPr/>
          </p:nvSpPr>
          <p:spPr bwMode="gray">
            <a:xfrm>
              <a:off x="424575" y="2642468"/>
              <a:ext cx="1039184" cy="330065"/>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Dom</a:t>
              </a:r>
              <a:r>
                <a:rPr lang="en-US" sz="1200" kern="0" dirty="0">
                  <a:solidFill>
                    <a:srgbClr val="FFFFFF"/>
                  </a:solidFill>
                  <a:latin typeface="Arial" panose="020B0604020202020204" pitchFamily="34" charset="0"/>
                  <a:ea typeface="Arial Unicode MS" pitchFamily="34" charset="-128"/>
                  <a:cs typeface="Arial" panose="020B0604020202020204" pitchFamily="34" charset="0"/>
                </a:rPr>
                <a:t>ain</a:t>
              </a:r>
              <a:endParaRPr kumimoji="0" lang="en-US" sz="1200" i="0" u="none" strike="noStrike" kern="0" cap="none" spc="0" normalizeH="0" baseline="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endParaRPr>
            </a:p>
          </p:txBody>
        </p:sp>
      </p:grpSp>
      <p:sp>
        <p:nvSpPr>
          <p:cNvPr id="91" name="Freeform 48" descr="© INSCALE GmbH, 21.06.2010">
            <a:extLst>
              <a:ext uri="{FF2B5EF4-FFF2-40B4-BE49-F238E27FC236}">
                <a16:creationId xmlns:a16="http://schemas.microsoft.com/office/drawing/2014/main" id="{7F001AA1-A4B3-4465-ACF7-DF5460F18782}"/>
              </a:ext>
            </a:extLst>
          </p:cNvPr>
          <p:cNvSpPr>
            <a:spLocks/>
          </p:cNvSpPr>
          <p:nvPr/>
        </p:nvSpPr>
        <p:spPr bwMode="gray">
          <a:xfrm>
            <a:off x="3172843" y="2636413"/>
            <a:ext cx="212861" cy="226364"/>
          </a:xfrm>
          <a:custGeom>
            <a:avLst/>
            <a:gdLst/>
            <a:ahLst/>
            <a:cxnLst>
              <a:cxn ang="0">
                <a:pos x="143" y="0"/>
              </a:cxn>
              <a:cxn ang="0">
                <a:pos x="147" y="5"/>
              </a:cxn>
              <a:cxn ang="0">
                <a:pos x="97" y="58"/>
              </a:cxn>
              <a:cxn ang="0">
                <a:pos x="54" y="124"/>
              </a:cxn>
              <a:cxn ang="0">
                <a:pos x="46" y="129"/>
              </a:cxn>
              <a:cxn ang="0">
                <a:pos x="33" y="139"/>
              </a:cxn>
              <a:cxn ang="0">
                <a:pos x="27" y="123"/>
              </a:cxn>
              <a:cxn ang="0">
                <a:pos x="24" y="116"/>
              </a:cxn>
              <a:cxn ang="0">
                <a:pos x="12" y="94"/>
              </a:cxn>
              <a:cxn ang="0">
                <a:pos x="0" y="85"/>
              </a:cxn>
              <a:cxn ang="0">
                <a:pos x="21" y="73"/>
              </a:cxn>
              <a:cxn ang="0">
                <a:pos x="39" y="95"/>
              </a:cxn>
              <a:cxn ang="0">
                <a:pos x="43" y="102"/>
              </a:cxn>
              <a:cxn ang="0">
                <a:pos x="89" y="44"/>
              </a:cxn>
              <a:cxn ang="0">
                <a:pos x="143" y="0"/>
              </a:cxn>
            </a:cxnLst>
            <a:rect l="0" t="0" r="r" b="b"/>
            <a:pathLst>
              <a:path w="147" h="139">
                <a:moveTo>
                  <a:pt x="143" y="0"/>
                </a:moveTo>
                <a:cubicBezTo>
                  <a:pt x="147" y="5"/>
                  <a:pt x="147" y="5"/>
                  <a:pt x="147" y="5"/>
                </a:cubicBezTo>
                <a:cubicBezTo>
                  <a:pt x="132" y="16"/>
                  <a:pt x="115" y="34"/>
                  <a:pt x="97" y="58"/>
                </a:cubicBezTo>
                <a:cubicBezTo>
                  <a:pt x="78" y="81"/>
                  <a:pt x="64" y="103"/>
                  <a:pt x="54" y="124"/>
                </a:cubicBezTo>
                <a:cubicBezTo>
                  <a:pt x="46" y="129"/>
                  <a:pt x="46" y="129"/>
                  <a:pt x="46" y="129"/>
                </a:cubicBezTo>
                <a:cubicBezTo>
                  <a:pt x="40" y="134"/>
                  <a:pt x="36" y="137"/>
                  <a:pt x="33" y="139"/>
                </a:cubicBezTo>
                <a:cubicBezTo>
                  <a:pt x="32" y="136"/>
                  <a:pt x="30" y="131"/>
                  <a:pt x="27" y="123"/>
                </a:cubicBezTo>
                <a:cubicBezTo>
                  <a:pt x="24" y="116"/>
                  <a:pt x="24" y="116"/>
                  <a:pt x="24" y="116"/>
                </a:cubicBezTo>
                <a:cubicBezTo>
                  <a:pt x="20" y="106"/>
                  <a:pt x="16" y="99"/>
                  <a:pt x="12" y="94"/>
                </a:cubicBezTo>
                <a:cubicBezTo>
                  <a:pt x="9" y="89"/>
                  <a:pt x="5" y="86"/>
                  <a:pt x="0" y="85"/>
                </a:cubicBezTo>
                <a:cubicBezTo>
                  <a:pt x="8" y="77"/>
                  <a:pt x="15" y="73"/>
                  <a:pt x="21" y="73"/>
                </a:cubicBezTo>
                <a:cubicBezTo>
                  <a:pt x="27" y="73"/>
                  <a:pt x="33" y="80"/>
                  <a:pt x="39" y="95"/>
                </a:cubicBezTo>
                <a:cubicBezTo>
                  <a:pt x="43" y="102"/>
                  <a:pt x="43" y="102"/>
                  <a:pt x="43" y="102"/>
                </a:cubicBezTo>
                <a:cubicBezTo>
                  <a:pt x="54" y="82"/>
                  <a:pt x="70" y="63"/>
                  <a:pt x="89" y="44"/>
                </a:cubicBezTo>
                <a:cubicBezTo>
                  <a:pt x="107" y="25"/>
                  <a:pt x="126" y="10"/>
                  <a:pt x="143" y="0"/>
                </a:cubicBezTo>
                <a:close/>
              </a:path>
            </a:pathLst>
          </a:custGeom>
          <a:solidFill>
            <a:srgbClr val="FFFFFF"/>
          </a:solidFill>
          <a:ln w="6350">
            <a:noFill/>
            <a:round/>
            <a:headEnd/>
            <a:tailEnd/>
          </a:ln>
        </p:spPr>
        <p:txBody>
          <a:bodyPr/>
          <a:lstStyle/>
          <a:p>
            <a:pPr marL="0" marR="0" lvl="0" indent="0" defTabSz="1088776"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nvGrpSpPr>
          <p:cNvPr id="92" name="Group 91">
            <a:extLst>
              <a:ext uri="{FF2B5EF4-FFF2-40B4-BE49-F238E27FC236}">
                <a16:creationId xmlns:a16="http://schemas.microsoft.com/office/drawing/2014/main" id="{AE187DB2-F8C3-4949-B1B9-FF8C96E648DE}"/>
              </a:ext>
            </a:extLst>
          </p:cNvPr>
          <p:cNvGrpSpPr/>
          <p:nvPr/>
        </p:nvGrpSpPr>
        <p:grpSpPr>
          <a:xfrm>
            <a:off x="395007" y="4549049"/>
            <a:ext cx="3047227" cy="1694027"/>
            <a:chOff x="395007" y="4549049"/>
            <a:chExt cx="3047227" cy="1694027"/>
          </a:xfrm>
        </p:grpSpPr>
        <p:sp>
          <p:nvSpPr>
            <p:cNvPr id="93" name="TextBox 92">
              <a:extLst>
                <a:ext uri="{FF2B5EF4-FFF2-40B4-BE49-F238E27FC236}">
                  <a16:creationId xmlns:a16="http://schemas.microsoft.com/office/drawing/2014/main" id="{004617B8-34BE-4CD9-90D2-D2ABA1061BCC}"/>
                </a:ext>
              </a:extLst>
            </p:cNvPr>
            <p:cNvSpPr txBox="1"/>
            <p:nvPr/>
          </p:nvSpPr>
          <p:spPr>
            <a:xfrm>
              <a:off x="551334" y="5057383"/>
              <a:ext cx="2635959" cy="834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20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If not, decompose your business scenario into single interfaces for custom-built integration </a:t>
              </a:r>
            </a:p>
          </p:txBody>
        </p:sp>
        <p:sp>
          <p:nvSpPr>
            <p:cNvPr id="97" name="Rectangle 96">
              <a:extLst>
                <a:ext uri="{FF2B5EF4-FFF2-40B4-BE49-F238E27FC236}">
                  <a16:creationId xmlns:a16="http://schemas.microsoft.com/office/drawing/2014/main" id="{CD487271-8975-42F7-82C6-F6BFA67C599C}"/>
                </a:ext>
              </a:extLst>
            </p:cNvPr>
            <p:cNvSpPr/>
            <p:nvPr/>
          </p:nvSpPr>
          <p:spPr bwMode="gray">
            <a:xfrm>
              <a:off x="395007" y="4549049"/>
              <a:ext cx="3047227" cy="1694027"/>
            </a:xfrm>
            <a:prstGeom prst="rect">
              <a:avLst/>
            </a:prstGeom>
            <a:solidFill>
              <a:srgbClr val="FFFFFF">
                <a:lumMod val="95000"/>
              </a:srgbClr>
            </a:solidFill>
            <a:ln w="6350" algn="ctr">
              <a:noFill/>
              <a:miter lim="800000"/>
              <a:headEnd/>
              <a:tailEnd/>
            </a:ln>
          </p:spPr>
          <p:txBody>
            <a:bodyPr lIns="36000" tIns="108000" rIns="36000" bIns="36000" rtlCol="0" anchor="t"/>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000000"/>
                  </a:solidFill>
                  <a:effectLst/>
                  <a:uLnTx/>
                  <a:uFillTx/>
                  <a:latin typeface="Arial" panose="020B0604020202020204" pitchFamily="34" charset="0"/>
                  <a:ea typeface="Arial Unicode MS" pitchFamily="34" charset="-128"/>
                  <a:cs typeface="Arial" panose="020B0604020202020204" pitchFamily="34" charset="0"/>
                </a:rPr>
                <a:t>Interface Decomposition</a:t>
              </a:r>
            </a:p>
          </p:txBody>
        </p:sp>
        <p:sp>
          <p:nvSpPr>
            <p:cNvPr id="98" name="Rectangle 97">
              <a:extLst>
                <a:ext uri="{FF2B5EF4-FFF2-40B4-BE49-F238E27FC236}">
                  <a16:creationId xmlns:a16="http://schemas.microsoft.com/office/drawing/2014/main" id="{B240F321-BE39-47F7-9A85-31DEE1B4F4B8}"/>
                </a:ext>
              </a:extLst>
            </p:cNvPr>
            <p:cNvSpPr/>
            <p:nvPr/>
          </p:nvSpPr>
          <p:spPr bwMode="gray">
            <a:xfrm>
              <a:off x="496040" y="5163895"/>
              <a:ext cx="933738" cy="853771"/>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Application 1</a:t>
              </a:r>
            </a:p>
          </p:txBody>
        </p:sp>
        <p:sp>
          <p:nvSpPr>
            <p:cNvPr id="99" name="Rectangle 98">
              <a:extLst>
                <a:ext uri="{FF2B5EF4-FFF2-40B4-BE49-F238E27FC236}">
                  <a16:creationId xmlns:a16="http://schemas.microsoft.com/office/drawing/2014/main" id="{95A6AC9A-E0AC-4C2F-9A4E-806248BA87CB}"/>
                </a:ext>
              </a:extLst>
            </p:cNvPr>
            <p:cNvSpPr/>
            <p:nvPr/>
          </p:nvSpPr>
          <p:spPr bwMode="gray">
            <a:xfrm>
              <a:off x="2427847" y="5163626"/>
              <a:ext cx="933738" cy="853771"/>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Application 2</a:t>
              </a:r>
            </a:p>
          </p:txBody>
        </p:sp>
        <p:cxnSp>
          <p:nvCxnSpPr>
            <p:cNvPr id="102" name="Straight Connector 101">
              <a:extLst>
                <a:ext uri="{FF2B5EF4-FFF2-40B4-BE49-F238E27FC236}">
                  <a16:creationId xmlns:a16="http://schemas.microsoft.com/office/drawing/2014/main" id="{6A9B7709-8078-4092-8311-7ACA2075C256}"/>
                </a:ext>
              </a:extLst>
            </p:cNvPr>
            <p:cNvCxnSpPr/>
            <p:nvPr/>
          </p:nvCxnSpPr>
          <p:spPr>
            <a:xfrm>
              <a:off x="1434788" y="5314480"/>
              <a:ext cx="1062970" cy="0"/>
            </a:xfrm>
            <a:prstGeom prst="line">
              <a:avLst/>
            </a:prstGeom>
            <a:noFill/>
            <a:ln w="38100" cap="flat" cmpd="sng" algn="ctr">
              <a:solidFill>
                <a:srgbClr val="F0AB00"/>
              </a:solidFill>
              <a:prstDash val="solid"/>
              <a:headEnd type="oval" w="med" len="med"/>
              <a:tailEnd type="triangle" w="lg" len="lg"/>
            </a:ln>
            <a:effectLst/>
          </p:spPr>
        </p:cxnSp>
        <p:cxnSp>
          <p:nvCxnSpPr>
            <p:cNvPr id="104" name="Straight Connector 103">
              <a:extLst>
                <a:ext uri="{FF2B5EF4-FFF2-40B4-BE49-F238E27FC236}">
                  <a16:creationId xmlns:a16="http://schemas.microsoft.com/office/drawing/2014/main" id="{3939AE23-7BDA-4BA2-9620-463F23170C3E}"/>
                </a:ext>
              </a:extLst>
            </p:cNvPr>
            <p:cNvCxnSpPr/>
            <p:nvPr/>
          </p:nvCxnSpPr>
          <p:spPr>
            <a:xfrm>
              <a:off x="1436666" y="5606078"/>
              <a:ext cx="1062970" cy="0"/>
            </a:xfrm>
            <a:prstGeom prst="line">
              <a:avLst/>
            </a:prstGeom>
            <a:noFill/>
            <a:ln w="38100" cap="flat" cmpd="sng" algn="ctr">
              <a:solidFill>
                <a:srgbClr val="FFFFFF">
                  <a:lumMod val="65000"/>
                </a:srgbClr>
              </a:solidFill>
              <a:prstDash val="solid"/>
              <a:headEnd type="oval" w="med" len="med"/>
              <a:tailEnd type="triangle" w="lg" len="lg"/>
            </a:ln>
            <a:effectLst/>
          </p:spPr>
        </p:cxnSp>
        <p:cxnSp>
          <p:nvCxnSpPr>
            <p:cNvPr id="106" name="Straight Connector 105">
              <a:extLst>
                <a:ext uri="{FF2B5EF4-FFF2-40B4-BE49-F238E27FC236}">
                  <a16:creationId xmlns:a16="http://schemas.microsoft.com/office/drawing/2014/main" id="{7CF6A581-8B0D-41AE-8C2F-E018C2D5A80A}"/>
                </a:ext>
              </a:extLst>
            </p:cNvPr>
            <p:cNvCxnSpPr/>
            <p:nvPr/>
          </p:nvCxnSpPr>
          <p:spPr>
            <a:xfrm flipH="1">
              <a:off x="1358541" y="5902484"/>
              <a:ext cx="1051562" cy="0"/>
            </a:xfrm>
            <a:prstGeom prst="line">
              <a:avLst/>
            </a:prstGeom>
            <a:noFill/>
            <a:ln w="38100" cap="flat" cmpd="sng" algn="ctr">
              <a:solidFill>
                <a:srgbClr val="FFFFFF">
                  <a:lumMod val="65000"/>
                </a:srgbClr>
              </a:solidFill>
              <a:prstDash val="solid"/>
              <a:headEnd type="oval" w="med" len="med"/>
              <a:tailEnd type="triangle" w="lg" len="lg"/>
            </a:ln>
            <a:effectLst/>
          </p:spPr>
        </p:cxnSp>
        <p:sp>
          <p:nvSpPr>
            <p:cNvPr id="107" name="Oval 106">
              <a:extLst>
                <a:ext uri="{FF2B5EF4-FFF2-40B4-BE49-F238E27FC236}">
                  <a16:creationId xmlns:a16="http://schemas.microsoft.com/office/drawing/2014/main" id="{4D999DB3-175F-4317-8A71-BD48C6C81273}"/>
                </a:ext>
              </a:extLst>
            </p:cNvPr>
            <p:cNvSpPr/>
            <p:nvPr/>
          </p:nvSpPr>
          <p:spPr bwMode="gray">
            <a:xfrm>
              <a:off x="1743898" y="5434813"/>
              <a:ext cx="376007" cy="376007"/>
            </a:xfrm>
            <a:prstGeom prst="ellipse">
              <a:avLst/>
            </a:prstGeom>
            <a:solidFill>
              <a:srgbClr val="E35500"/>
            </a:solidFill>
            <a:ln w="6350" algn="ctr">
              <a:noFill/>
              <a:miter lim="800000"/>
              <a:headEnd/>
              <a:tailEnd/>
            </a:ln>
            <a:effectLst/>
          </p:spPr>
          <p:txBody>
            <a:bodyPr lIns="0" tIns="0" rIns="0" bIns="0" rtlCol="0" anchor="ctr"/>
            <a:lstStyle/>
            <a:p>
              <a:pPr marL="0" marR="0" lvl="0" indent="0" algn="ctr" defTabSz="913573" eaLnBrk="1" fontAlgn="base" latinLnBrk="0" hangingPunct="1">
                <a:lnSpc>
                  <a:spcPct val="100000"/>
                </a:lnSpc>
                <a:spcBef>
                  <a:spcPct val="50000"/>
                </a:spcBef>
                <a:spcAft>
                  <a:spcPct val="0"/>
                </a:spcAft>
                <a:buClr>
                  <a:srgbClr val="F0AB00"/>
                </a:buClr>
                <a:buSzPct val="80000"/>
                <a:buFontTx/>
                <a:buNone/>
                <a:tabLst/>
                <a:defRPr/>
              </a:pPr>
              <a:r>
                <a:rPr kumimoji="0" lang="de-DE" sz="2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1</a:t>
              </a:r>
            </a:p>
          </p:txBody>
        </p:sp>
      </p:grpSp>
      <p:sp>
        <p:nvSpPr>
          <p:cNvPr id="109" name="Oval 108">
            <a:extLst>
              <a:ext uri="{FF2B5EF4-FFF2-40B4-BE49-F238E27FC236}">
                <a16:creationId xmlns:a16="http://schemas.microsoft.com/office/drawing/2014/main" id="{2A6B2A2D-C9F7-4498-9A52-178376B960CB}"/>
              </a:ext>
            </a:extLst>
          </p:cNvPr>
          <p:cNvSpPr/>
          <p:nvPr/>
        </p:nvSpPr>
        <p:spPr bwMode="gray">
          <a:xfrm>
            <a:off x="11570195" y="4498709"/>
            <a:ext cx="376007" cy="376007"/>
          </a:xfrm>
          <a:prstGeom prst="ellipse">
            <a:avLst/>
          </a:prstGeom>
          <a:solidFill>
            <a:srgbClr val="E35500"/>
          </a:solidFill>
          <a:ln w="6350" algn="ctr">
            <a:noFill/>
            <a:miter lim="800000"/>
            <a:headEnd/>
            <a:tailEnd/>
          </a:ln>
          <a:effectLst/>
        </p:spPr>
        <p:txBody>
          <a:bodyPr lIns="0" tIns="0" rIns="0" bIns="0" rtlCol="0" anchor="ctr"/>
          <a:lstStyle/>
          <a:p>
            <a:pPr marL="0" marR="0" lvl="0" indent="0" algn="ctr" defTabSz="913573" eaLnBrk="1" fontAlgn="base" latinLnBrk="0" hangingPunct="1">
              <a:lnSpc>
                <a:spcPct val="100000"/>
              </a:lnSpc>
              <a:spcBef>
                <a:spcPct val="50000"/>
              </a:spcBef>
              <a:spcAft>
                <a:spcPct val="0"/>
              </a:spcAft>
              <a:buClr>
                <a:srgbClr val="F0AB00"/>
              </a:buClr>
              <a:buSzPct val="80000"/>
              <a:buFontTx/>
              <a:buNone/>
              <a:tabLst/>
              <a:defRPr/>
            </a:pPr>
            <a:r>
              <a:rPr kumimoji="0" lang="de-DE" sz="2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3</a:t>
            </a:r>
          </a:p>
        </p:txBody>
      </p:sp>
      <p:pic>
        <p:nvPicPr>
          <p:cNvPr id="142" name="Picture 141">
            <a:extLst>
              <a:ext uri="{FF2B5EF4-FFF2-40B4-BE49-F238E27FC236}">
                <a16:creationId xmlns:a16="http://schemas.microsoft.com/office/drawing/2014/main" id="{1F737AE1-AA22-4B27-82FF-A2B8E5008436}"/>
              </a:ext>
            </a:extLst>
          </p:cNvPr>
          <p:cNvPicPr>
            <a:picLocks noChangeAspect="1"/>
          </p:cNvPicPr>
          <p:nvPr/>
        </p:nvPicPr>
        <p:blipFill>
          <a:blip r:embed="rId3"/>
          <a:stretch>
            <a:fillRect/>
          </a:stretch>
        </p:blipFill>
        <p:spPr>
          <a:xfrm>
            <a:off x="3830111" y="3218532"/>
            <a:ext cx="4583068" cy="2903005"/>
          </a:xfrm>
          <a:prstGeom prst="rect">
            <a:avLst/>
          </a:prstGeom>
        </p:spPr>
      </p:pic>
      <p:sp>
        <p:nvSpPr>
          <p:cNvPr id="63" name="Text Box 8" descr="© INSCALE GmbH, 26.05.2010&#10;http://www.presentationload.com/">
            <a:extLst>
              <a:ext uri="{FF2B5EF4-FFF2-40B4-BE49-F238E27FC236}">
                <a16:creationId xmlns:a16="http://schemas.microsoft.com/office/drawing/2014/main" id="{196308C4-6AF1-4808-83E4-E504B57C2C4B}"/>
              </a:ext>
            </a:extLst>
          </p:cNvPr>
          <p:cNvSpPr txBox="1">
            <a:spLocks noChangeArrowheads="1"/>
          </p:cNvSpPr>
          <p:nvPr/>
        </p:nvSpPr>
        <p:spPr bwMode="gray">
          <a:xfrm>
            <a:off x="3957443" y="3506564"/>
            <a:ext cx="992872" cy="352124"/>
          </a:xfrm>
          <a:prstGeom prst="rect">
            <a:avLst/>
          </a:prstGeom>
          <a:solidFill>
            <a:srgbClr val="4FB81C"/>
          </a:solidFill>
          <a:ln w="12700">
            <a:no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A2A</a:t>
            </a:r>
            <a:br>
              <a:rPr kumimoji="0" lang="en-US" sz="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Integration</a:t>
            </a:r>
          </a:p>
        </p:txBody>
      </p:sp>
      <p:sp>
        <p:nvSpPr>
          <p:cNvPr id="108" name="Oval 107">
            <a:extLst>
              <a:ext uri="{FF2B5EF4-FFF2-40B4-BE49-F238E27FC236}">
                <a16:creationId xmlns:a16="http://schemas.microsoft.com/office/drawing/2014/main" id="{F8AA6074-E850-435D-947F-50DBAAB00ACA}"/>
              </a:ext>
            </a:extLst>
          </p:cNvPr>
          <p:cNvSpPr/>
          <p:nvPr/>
        </p:nvSpPr>
        <p:spPr bwMode="gray">
          <a:xfrm>
            <a:off x="4741273" y="3670684"/>
            <a:ext cx="376007" cy="376007"/>
          </a:xfrm>
          <a:prstGeom prst="ellipse">
            <a:avLst/>
          </a:prstGeom>
          <a:solidFill>
            <a:srgbClr val="E35500"/>
          </a:solidFill>
          <a:ln w="6350" algn="ctr">
            <a:noFill/>
            <a:miter lim="800000"/>
            <a:headEnd/>
            <a:tailEnd/>
          </a:ln>
          <a:effectLst/>
        </p:spPr>
        <p:txBody>
          <a:bodyPr lIns="0" tIns="0" rIns="0" bIns="0" rtlCol="0" anchor="ctr"/>
          <a:lstStyle/>
          <a:p>
            <a:pPr marL="0" marR="0" lvl="0" indent="0" algn="ctr" defTabSz="913573" eaLnBrk="1" fontAlgn="base" latinLnBrk="0" hangingPunct="1">
              <a:lnSpc>
                <a:spcPct val="100000"/>
              </a:lnSpc>
              <a:spcBef>
                <a:spcPct val="50000"/>
              </a:spcBef>
              <a:spcAft>
                <a:spcPct val="0"/>
              </a:spcAft>
              <a:buClr>
                <a:srgbClr val="F0AB00"/>
              </a:buClr>
              <a:buSzPct val="80000"/>
              <a:buFontTx/>
              <a:buNone/>
              <a:tabLst/>
              <a:defRPr/>
            </a:pPr>
            <a:r>
              <a:rPr kumimoji="0" lang="de-DE" sz="2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2</a:t>
            </a:r>
          </a:p>
        </p:txBody>
      </p:sp>
      <p:sp>
        <p:nvSpPr>
          <p:cNvPr id="87" name="Pfeil nach unten 34">
            <a:extLst>
              <a:ext uri="{FF2B5EF4-FFF2-40B4-BE49-F238E27FC236}">
                <a16:creationId xmlns:a16="http://schemas.microsoft.com/office/drawing/2014/main" id="{E1E76BC5-C605-4C3C-9308-4F154A5F7408}"/>
              </a:ext>
            </a:extLst>
          </p:cNvPr>
          <p:cNvSpPr/>
          <p:nvPr/>
        </p:nvSpPr>
        <p:spPr bwMode="auto">
          <a:xfrm>
            <a:off x="1757516" y="4222469"/>
            <a:ext cx="387015" cy="393618"/>
          </a:xfrm>
          <a:prstGeom prst="downArrow">
            <a:avLst/>
          </a:prstGeom>
          <a:gradFill flip="none" rotWithShape="1">
            <a:gsLst>
              <a:gs pos="0">
                <a:srgbClr val="FFFFFF"/>
              </a:gs>
              <a:gs pos="100000">
                <a:srgbClr val="DDDDDD"/>
              </a:gs>
            </a:gsLst>
            <a:lin ang="5400000" scaled="1"/>
            <a:tileRect/>
          </a:gradFill>
          <a:ln w="12700" algn="ctr">
            <a:solidFill>
              <a:srgbClr val="C0C0C0"/>
            </a:solidFill>
            <a:miter lim="800000"/>
            <a:headEnd/>
            <a:tailEnd/>
          </a:ln>
          <a:effectLst/>
        </p:spPr>
        <p:txBody>
          <a:bodyPr lIns="288000" tIns="0" rIns="0" bIns="0" anchor="ctr"/>
          <a:lstStyle/>
          <a:p>
            <a:pPr marL="0" marR="0" lvl="0" indent="0" defTabSz="801688" eaLnBrk="0" fontAlgn="auto" latinLnBrk="0" hangingPunct="0">
              <a:lnSpc>
                <a:spcPct val="100000"/>
              </a:lnSpc>
              <a:spcBef>
                <a:spcPts val="0"/>
              </a:spcBef>
              <a:spcAft>
                <a:spcPts val="0"/>
              </a:spcAft>
              <a:buClrTx/>
              <a:buSzTx/>
              <a:buFontTx/>
              <a:buNone/>
              <a:tabLst/>
              <a:defRPr/>
            </a:pPr>
            <a:endParaRPr kumimoji="0" lang="de-DE" sz="120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64352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 Box 8" descr="© INSCALE GmbH, 26.05.2010&#10;http://www.presentationload.com/">
            <a:extLst>
              <a:ext uri="{FF2B5EF4-FFF2-40B4-BE49-F238E27FC236}">
                <a16:creationId xmlns:a16="http://schemas.microsoft.com/office/drawing/2014/main" id="{9FB8D158-F0EA-4973-8543-0B8B9EEDAC22}"/>
              </a:ext>
            </a:extLst>
          </p:cNvPr>
          <p:cNvSpPr txBox="1">
            <a:spLocks noChangeArrowheads="1"/>
          </p:cNvSpPr>
          <p:nvPr/>
        </p:nvSpPr>
        <p:spPr bwMode="gray">
          <a:xfrm>
            <a:off x="323999" y="2436188"/>
            <a:ext cx="3198170" cy="3966181"/>
          </a:xfrm>
          <a:prstGeom prst="rect">
            <a:avLst/>
          </a:prstGeom>
          <a:solidFill>
            <a:srgbClr val="FFFFFF"/>
          </a:solidFill>
          <a:ln w="12700">
            <a:solidFill>
              <a:srgbClr val="C0C0C0"/>
            </a:solidFill>
            <a:miter lim="800000"/>
            <a:headEnd/>
            <a:tailEnd/>
          </a:ln>
          <a:effectLst>
            <a:outerShdw blurRad="50800" dist="38100" dir="2700000" algn="tl" rotWithShape="0">
              <a:prstClr val="black">
                <a:alpha val="40000"/>
              </a:prstClr>
            </a:outerShdw>
          </a:effectLst>
        </p:spPr>
        <p:txBody>
          <a:bodyPr lIns="36000" tIns="108000" rIns="36000" bIns="72000" anchor="t" anchorCtr="0"/>
          <a:lstStyle>
            <a:defPPr>
              <a:defRPr lang="de-DE"/>
            </a:defPPr>
            <a:lvl1pPr marL="182563" indent="-182563">
              <a:spcAft>
                <a:spcPts val="1000"/>
              </a:spcAft>
              <a:buClr>
                <a:srgbClr val="7D7D7D"/>
              </a:buClr>
              <a:buFont typeface="Wingdings" pitchFamily="2" charset="2"/>
              <a:buChar char="§"/>
              <a:defRPr sz="1200">
                <a:solidFill>
                  <a:schemeClr val="tx1">
                    <a:lumMod val="85000"/>
                    <a:lumOff val="15000"/>
                  </a:schemeClr>
                </a:solidFill>
              </a:defRPr>
            </a:lvl1pPr>
          </a:lstStyle>
          <a:p>
            <a:pPr marL="0" marR="0" lvl="0" indent="0" algn="ctr" defTabSz="1088776" eaLnBrk="1" fontAlgn="auto" latinLnBrk="0" hangingPunct="1">
              <a:lnSpc>
                <a:spcPct val="100000"/>
              </a:lnSpc>
              <a:spcBef>
                <a:spcPts val="0"/>
              </a:spcBef>
              <a:spcAft>
                <a:spcPts val="600"/>
              </a:spcAft>
              <a:buClr>
                <a:srgbClr val="7D7D7D"/>
              </a:buClr>
              <a:buSzTx/>
              <a:buFont typeface="Wingdings" pitchFamily="2" charset="2"/>
              <a:buNone/>
              <a:tabLst/>
              <a:defRPr/>
            </a:pPr>
            <a:endParaRPr kumimoji="0" lang="en-US" i="0" u="none" strike="noStrike" kern="0" cap="none" spc="0" normalizeH="0" baseline="0" noProof="0" dirty="0">
              <a:ln>
                <a:noFill/>
              </a:ln>
              <a:solidFill>
                <a:srgbClr val="000000">
                  <a:lumMod val="85000"/>
                  <a:lumOff val="15000"/>
                </a:srgbClr>
              </a:solidFill>
              <a:effectLst/>
              <a:uLnTx/>
              <a:uFillTx/>
              <a:latin typeface="Arial" panose="020B0604020202020204" pitchFamily="34" charset="0"/>
              <a:cs typeface="Arial" panose="020B0604020202020204" pitchFamily="34" charset="0"/>
            </a:endParaRPr>
          </a:p>
        </p:txBody>
      </p:sp>
      <p:sp>
        <p:nvSpPr>
          <p:cNvPr id="16" name="Title 3">
            <a:extLst>
              <a:ext uri="{FF2B5EF4-FFF2-40B4-BE49-F238E27FC236}">
                <a16:creationId xmlns:a16="http://schemas.microsoft.com/office/drawing/2014/main" id="{44623F31-1968-4441-B077-63F863B519D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Interface Assessment </a:t>
            </a:r>
            <a:br>
              <a:rPr lang="en-US" dirty="0">
                <a:solidFill>
                  <a:srgbClr val="000000"/>
                </a:solidFill>
                <a:latin typeface="Arial"/>
              </a:rPr>
            </a:br>
            <a:r>
              <a:rPr lang="en-US" sz="2000" b="0" dirty="0">
                <a:solidFill>
                  <a:srgbClr val="000000"/>
                </a:solidFill>
                <a:latin typeface="Arial"/>
              </a:rPr>
              <a:t>Sample Interface 3: Mobile Integration</a:t>
            </a:r>
            <a:endParaRPr lang="de-DE" b="0" dirty="0">
              <a:solidFill>
                <a:srgbClr val="000000"/>
              </a:solidFill>
              <a:latin typeface="Arial"/>
            </a:endParaRPr>
          </a:p>
        </p:txBody>
      </p:sp>
      <p:sp>
        <p:nvSpPr>
          <p:cNvPr id="5" name="Slide Number Placeholder 4">
            <a:extLst>
              <a:ext uri="{FF2B5EF4-FFF2-40B4-BE49-F238E27FC236}">
                <a16:creationId xmlns:a16="http://schemas.microsoft.com/office/drawing/2014/main" id="{2272113A-2B70-4E0B-AA27-C5A5603E4284}"/>
              </a:ext>
            </a:extLst>
          </p:cNvPr>
          <p:cNvSpPr>
            <a:spLocks noGrp="1"/>
          </p:cNvSpPr>
          <p:nvPr>
            <p:ph type="sldNum" sz="quarter" idx="12"/>
          </p:nvPr>
        </p:nvSpPr>
        <p:spPr/>
        <p:txBody>
          <a:bodyPr/>
          <a:lstStyle/>
          <a:p>
            <a:fld id="{DB6A9238-A6DB-4432-B073-8C8D0256CD0B}" type="slidenum">
              <a:rPr lang="de-DE" sz="1000" smtClean="0"/>
              <a:pPr/>
              <a:t>79</a:t>
            </a:fld>
            <a:endParaRPr lang="de-DE" sz="1000" dirty="0"/>
          </a:p>
        </p:txBody>
      </p:sp>
      <p:sp>
        <p:nvSpPr>
          <p:cNvPr id="8" name="Rectangle 7">
            <a:extLst>
              <a:ext uri="{FF2B5EF4-FFF2-40B4-BE49-F238E27FC236}">
                <a16:creationId xmlns:a16="http://schemas.microsoft.com/office/drawing/2014/main" id="{A944CACF-893B-4BB1-8B35-44369D26A8ED}"/>
              </a:ext>
            </a:extLst>
          </p:cNvPr>
          <p:cNvSpPr/>
          <p:nvPr/>
        </p:nvSpPr>
        <p:spPr bwMode="gray">
          <a:xfrm>
            <a:off x="10579472" y="467378"/>
            <a:ext cx="1192701" cy="700782"/>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defRPr/>
            </a:pPr>
            <a:r>
              <a:rPr lang="en-US" sz="1000" kern="0" dirty="0">
                <a:solidFill>
                  <a:srgbClr val="FFFFFF"/>
                </a:solidFill>
                <a:latin typeface="Arial" panose="020B0604020202020204" pitchFamily="34" charset="0"/>
                <a:cs typeface="Arial" panose="020B0604020202020204" pitchFamily="34" charset="0"/>
              </a:rPr>
              <a:t>Interface Assessment</a:t>
            </a:r>
          </a:p>
        </p:txBody>
      </p:sp>
      <p:grpSp>
        <p:nvGrpSpPr>
          <p:cNvPr id="43" name="Group 42">
            <a:extLst>
              <a:ext uri="{FF2B5EF4-FFF2-40B4-BE49-F238E27FC236}">
                <a16:creationId xmlns:a16="http://schemas.microsoft.com/office/drawing/2014/main" id="{7EE828BB-714D-46F7-9DE4-E24056389801}"/>
              </a:ext>
            </a:extLst>
          </p:cNvPr>
          <p:cNvGrpSpPr/>
          <p:nvPr/>
        </p:nvGrpSpPr>
        <p:grpSpPr>
          <a:xfrm>
            <a:off x="3763395" y="2436188"/>
            <a:ext cx="4702628" cy="3966180"/>
            <a:chOff x="3763395" y="2436188"/>
            <a:chExt cx="4702628" cy="3966180"/>
          </a:xfrm>
        </p:grpSpPr>
        <p:sp>
          <p:nvSpPr>
            <p:cNvPr id="45" name="Text Box 8" descr="© INSCALE GmbH, 26.05.2010&#10;http://www.presentationload.com/">
              <a:extLst>
                <a:ext uri="{FF2B5EF4-FFF2-40B4-BE49-F238E27FC236}">
                  <a16:creationId xmlns:a16="http://schemas.microsoft.com/office/drawing/2014/main" id="{09C5E7E0-D494-4D04-84B6-D566476B4851}"/>
                </a:ext>
              </a:extLst>
            </p:cNvPr>
            <p:cNvSpPr txBox="1">
              <a:spLocks noChangeArrowheads="1"/>
            </p:cNvSpPr>
            <p:nvPr/>
          </p:nvSpPr>
          <p:spPr bwMode="gray">
            <a:xfrm>
              <a:off x="3763395" y="2436188"/>
              <a:ext cx="4702628" cy="3966180"/>
            </a:xfrm>
            <a:prstGeom prst="rect">
              <a:avLst/>
            </a:prstGeom>
            <a:solidFill>
              <a:srgbClr val="FFFFFF"/>
            </a:solidFill>
            <a:ln w="12700">
              <a:solidFill>
                <a:srgbClr val="C0C0C0"/>
              </a:solidFill>
              <a:miter lim="800000"/>
              <a:headEnd/>
              <a:tailEnd/>
            </a:ln>
            <a:effectLst>
              <a:outerShdw blurRad="50800" dist="38100" dir="2700000" algn="tl" rotWithShape="0">
                <a:prstClr val="black">
                  <a:alpha val="40000"/>
                </a:prstClr>
              </a:outerShdw>
            </a:effectLst>
          </p:spPr>
          <p:txBody>
            <a:bodyPr lIns="36000" tIns="108000" rIns="36000" bIns="72000" anchor="t" anchorCtr="0"/>
            <a:lstStyle>
              <a:defPPr>
                <a:defRPr lang="de-DE"/>
              </a:defPPr>
              <a:lvl1pPr marL="182563" indent="-182563">
                <a:spcAft>
                  <a:spcPts val="1000"/>
                </a:spcAft>
                <a:buClr>
                  <a:srgbClr val="7D7D7D"/>
                </a:buClr>
                <a:buFont typeface="Wingdings" pitchFamily="2" charset="2"/>
                <a:buChar char="§"/>
                <a:defRPr sz="1200">
                  <a:solidFill>
                    <a:schemeClr val="tx1">
                      <a:lumMod val="85000"/>
                      <a:lumOff val="15000"/>
                    </a:schemeClr>
                  </a:solidFill>
                </a:defRPr>
              </a:lvl1pPr>
            </a:lstStyle>
            <a:p>
              <a:pPr marL="0" marR="0" lvl="0" indent="0" algn="ctr" defTabSz="1088776" eaLnBrk="1" fontAlgn="auto" latinLnBrk="0" hangingPunct="1">
                <a:lnSpc>
                  <a:spcPct val="100000"/>
                </a:lnSpc>
                <a:spcBef>
                  <a:spcPts val="0"/>
                </a:spcBef>
                <a:spcAft>
                  <a:spcPts val="600"/>
                </a:spcAft>
                <a:buClr>
                  <a:srgbClr val="7D7D7D"/>
                </a:buClr>
                <a:buSzTx/>
                <a:buFont typeface="Wingdings" pitchFamily="2" charset="2"/>
                <a:buNone/>
                <a:tabLst/>
                <a:defRPr/>
              </a:pPr>
              <a:endParaRPr kumimoji="0" lang="en-US" i="0" u="none" strike="noStrike" kern="0" cap="none" spc="0" normalizeH="0" baseline="0" noProof="0" dirty="0">
                <a:ln>
                  <a:noFill/>
                </a:ln>
                <a:solidFill>
                  <a:srgbClr val="000000">
                    <a:lumMod val="85000"/>
                    <a:lumOff val="15000"/>
                  </a:srgbClr>
                </a:solidFill>
                <a:effectLst/>
                <a:uLnTx/>
                <a:uFillTx/>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43E4100E-F9AF-42C7-B6C7-A5A89D402005}"/>
                </a:ext>
              </a:extLst>
            </p:cNvPr>
            <p:cNvSpPr/>
            <p:nvPr/>
          </p:nvSpPr>
          <p:spPr bwMode="gray">
            <a:xfrm>
              <a:off x="3838576" y="2639531"/>
              <a:ext cx="4491259" cy="302046"/>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Integration Style &amp; Use Case Pattern Matrix</a:t>
              </a:r>
            </a:p>
          </p:txBody>
        </p:sp>
      </p:grpSp>
      <p:sp>
        <p:nvSpPr>
          <p:cNvPr id="47" name="AutoShape 7">
            <a:extLst>
              <a:ext uri="{FF2B5EF4-FFF2-40B4-BE49-F238E27FC236}">
                <a16:creationId xmlns:a16="http://schemas.microsoft.com/office/drawing/2014/main" id="{535A047F-DD1D-431F-BFFC-EB9A2E353F8E}"/>
              </a:ext>
            </a:extLst>
          </p:cNvPr>
          <p:cNvSpPr>
            <a:spLocks noChangeArrowheads="1"/>
          </p:cNvSpPr>
          <p:nvPr/>
        </p:nvSpPr>
        <p:spPr bwMode="gray">
          <a:xfrm>
            <a:off x="316511" y="1538894"/>
            <a:ext cx="3329214" cy="622347"/>
          </a:xfrm>
          <a:prstGeom prst="homePlate">
            <a:avLst>
              <a:gd name="adj" fmla="val 17533"/>
            </a:avLst>
          </a:prstGeom>
          <a:solidFill>
            <a:srgbClr val="CCCCCC">
              <a:lumMod val="50000"/>
            </a:srgbClr>
          </a:soli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marL="0" marR="0" lvl="0" indent="0" algn="ctr" defTabSz="914400" eaLnBrk="1" fontAlgn="auto" latinLnBrk="0" hangingPunct="1">
              <a:lnSpc>
                <a:spcPct val="95000"/>
              </a:lnSpc>
              <a:spcBef>
                <a:spcPts val="0"/>
              </a:spcBef>
              <a:spcAft>
                <a:spcPts val="800"/>
              </a:spcAft>
              <a:buClr>
                <a:srgbClr val="969696"/>
              </a:buClr>
              <a:buSzTx/>
              <a:buFontTx/>
              <a:buNone/>
              <a:tabLst/>
              <a:defRPr/>
            </a:pPr>
            <a: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t>Analyze </a:t>
            </a:r>
            <a:b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br>
            <a: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t>Business Scenario</a:t>
            </a:r>
          </a:p>
        </p:txBody>
      </p:sp>
      <p:sp>
        <p:nvSpPr>
          <p:cNvPr id="48" name="AutoShape 9">
            <a:extLst>
              <a:ext uri="{FF2B5EF4-FFF2-40B4-BE49-F238E27FC236}">
                <a16:creationId xmlns:a16="http://schemas.microsoft.com/office/drawing/2014/main" id="{95E849EE-14EE-423B-94CA-BA86E6502F9F}"/>
              </a:ext>
            </a:extLst>
          </p:cNvPr>
          <p:cNvSpPr>
            <a:spLocks noChangeArrowheads="1"/>
          </p:cNvSpPr>
          <p:nvPr/>
        </p:nvSpPr>
        <p:spPr bwMode="gray">
          <a:xfrm>
            <a:off x="3763395" y="1530071"/>
            <a:ext cx="4702628" cy="622347"/>
          </a:xfrm>
          <a:prstGeom prst="chevron">
            <a:avLst>
              <a:gd name="adj" fmla="val 17533"/>
            </a:avLst>
          </a:prstGeom>
          <a:solidFill>
            <a:srgbClr val="CCCCCC">
              <a:lumMod val="50000"/>
            </a:srgbClr>
          </a:soli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marL="0" marR="0" lvl="0" indent="0" algn="ctr" defTabSz="914400" eaLnBrk="1" fontAlgn="auto" latinLnBrk="0" hangingPunct="1">
              <a:lnSpc>
                <a:spcPct val="95000"/>
              </a:lnSpc>
              <a:spcBef>
                <a:spcPts val="0"/>
              </a:spcBef>
              <a:spcAft>
                <a:spcPts val="800"/>
              </a:spcAft>
              <a:buClr>
                <a:srgbClr val="969696"/>
              </a:buClr>
              <a:buSzTx/>
              <a:buFontTx/>
              <a:buNone/>
              <a:tabLst/>
              <a:defRPr/>
            </a:pPr>
            <a: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t>Identify Integration </a:t>
            </a:r>
            <a:b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br>
            <a: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t>Style and Pattern</a:t>
            </a:r>
          </a:p>
        </p:txBody>
      </p:sp>
      <p:sp>
        <p:nvSpPr>
          <p:cNvPr id="49" name="AutoShape 6">
            <a:extLst>
              <a:ext uri="{FF2B5EF4-FFF2-40B4-BE49-F238E27FC236}">
                <a16:creationId xmlns:a16="http://schemas.microsoft.com/office/drawing/2014/main" id="{215A7320-C925-4579-BC94-35323A2825C6}"/>
              </a:ext>
            </a:extLst>
          </p:cNvPr>
          <p:cNvSpPr>
            <a:spLocks noChangeArrowheads="1"/>
          </p:cNvSpPr>
          <p:nvPr/>
        </p:nvSpPr>
        <p:spPr bwMode="gray">
          <a:xfrm>
            <a:off x="8617867" y="1538894"/>
            <a:ext cx="3316834" cy="622347"/>
          </a:xfrm>
          <a:prstGeom prst="chevron">
            <a:avLst>
              <a:gd name="adj" fmla="val 17533"/>
            </a:avLst>
          </a:prstGeom>
          <a:solidFill>
            <a:srgbClr val="CCCCCC">
              <a:lumMod val="50000"/>
            </a:srgbClr>
          </a:solidFill>
          <a:ln w="12700">
            <a:solidFill>
              <a:srgbClr val="C0C0C0"/>
            </a:solidFill>
            <a:miter lim="800000"/>
            <a:headEnd/>
            <a:tailEnd/>
          </a:ln>
          <a:effectLst>
            <a:outerShdw blurRad="127000" dist="63500" dir="2700000" algn="tl" rotWithShape="0">
              <a:prstClr val="black">
                <a:alpha val="40000"/>
              </a:prstClr>
            </a:outerShdw>
          </a:effectLst>
        </p:spPr>
        <p:txBody>
          <a:bodyPr lIns="0" tIns="0" rIns="0" bIns="0" anchor="ctr" anchorCtr="0"/>
          <a:lstStyle/>
          <a:p>
            <a:pPr marL="0" marR="0" lvl="0" indent="0" algn="ctr" defTabSz="914400" eaLnBrk="1" fontAlgn="auto" latinLnBrk="0" hangingPunct="1">
              <a:lnSpc>
                <a:spcPct val="95000"/>
              </a:lnSpc>
              <a:spcBef>
                <a:spcPts val="0"/>
              </a:spcBef>
              <a:spcAft>
                <a:spcPts val="800"/>
              </a:spcAft>
              <a:buClr>
                <a:srgbClr val="969696"/>
              </a:buClr>
              <a:buSzTx/>
              <a:buFontTx/>
              <a:buNone/>
              <a:tabLst/>
              <a:defRPr/>
            </a:pPr>
            <a: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t>Choose Integration </a:t>
            </a:r>
            <a:b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br>
            <a:r>
              <a:rPr kumimoji="0" lang="en-US" sz="1200" i="0" u="none" strike="noStrike" kern="0" cap="none" spc="0" normalizeH="0" baseline="0" noProof="0" dirty="0">
                <a:ln>
                  <a:noFill/>
                </a:ln>
                <a:solidFill>
                  <a:sysClr val="window" lastClr="FFFFFF"/>
                </a:solidFill>
                <a:effectLst/>
                <a:uLnTx/>
                <a:uFillTx/>
                <a:latin typeface="Arial" panose="020B0604020202020204" pitchFamily="34" charset="0"/>
                <a:cs typeface="Arial" panose="020B0604020202020204" pitchFamily="34" charset="0"/>
              </a:rPr>
              <a:t>Technology</a:t>
            </a:r>
          </a:p>
        </p:txBody>
      </p:sp>
      <p:sp>
        <p:nvSpPr>
          <p:cNvPr id="50" name="Text Box 8" descr="© INSCALE GmbH, 26.05.2010&#10;http://www.presentationload.com/">
            <a:extLst>
              <a:ext uri="{FF2B5EF4-FFF2-40B4-BE49-F238E27FC236}">
                <a16:creationId xmlns:a16="http://schemas.microsoft.com/office/drawing/2014/main" id="{E81F17E5-2B6D-4D68-86BD-8DD896B0B381}"/>
              </a:ext>
            </a:extLst>
          </p:cNvPr>
          <p:cNvSpPr txBox="1">
            <a:spLocks noChangeArrowheads="1"/>
          </p:cNvSpPr>
          <p:nvPr/>
        </p:nvSpPr>
        <p:spPr bwMode="gray">
          <a:xfrm>
            <a:off x="8617867" y="2436188"/>
            <a:ext cx="3247102" cy="3966181"/>
          </a:xfrm>
          <a:prstGeom prst="rect">
            <a:avLst/>
          </a:prstGeom>
          <a:solidFill>
            <a:srgbClr val="FFFFFF"/>
          </a:solidFill>
          <a:ln w="12700">
            <a:solidFill>
              <a:srgbClr val="C0C0C0"/>
            </a:solidFill>
            <a:miter lim="800000"/>
            <a:headEnd/>
            <a:tailEnd/>
          </a:ln>
          <a:effectLst>
            <a:outerShdw blurRad="50800" dist="38100" dir="2700000" algn="tl" rotWithShape="0">
              <a:prstClr val="black">
                <a:alpha val="40000"/>
              </a:prstClr>
            </a:outerShdw>
          </a:effectLst>
        </p:spPr>
        <p:txBody>
          <a:bodyPr lIns="36000" tIns="108000" rIns="36000" bIns="72000" anchor="t" anchorCtr="0"/>
          <a:lstStyle>
            <a:defPPr>
              <a:defRPr lang="de-DE"/>
            </a:defPPr>
            <a:lvl1pPr marL="182563" indent="-182563">
              <a:spcAft>
                <a:spcPts val="1000"/>
              </a:spcAft>
              <a:buClr>
                <a:srgbClr val="7D7D7D"/>
              </a:buClr>
              <a:buFont typeface="Wingdings" pitchFamily="2" charset="2"/>
              <a:buChar char="§"/>
              <a:defRPr sz="1200">
                <a:solidFill>
                  <a:schemeClr val="tx1">
                    <a:lumMod val="85000"/>
                    <a:lumOff val="15000"/>
                  </a:schemeClr>
                </a:solidFill>
              </a:defRPr>
            </a:lvl1pPr>
          </a:lstStyle>
          <a:p>
            <a:pPr marL="0" marR="0" lvl="0" indent="0" algn="ctr" defTabSz="1088776" eaLnBrk="1" fontAlgn="auto" latinLnBrk="0" hangingPunct="1">
              <a:lnSpc>
                <a:spcPct val="100000"/>
              </a:lnSpc>
              <a:spcBef>
                <a:spcPts val="0"/>
              </a:spcBef>
              <a:spcAft>
                <a:spcPts val="600"/>
              </a:spcAft>
              <a:buClr>
                <a:srgbClr val="7D7D7D"/>
              </a:buClr>
              <a:buSzTx/>
              <a:buFont typeface="Wingdings" pitchFamily="2" charset="2"/>
              <a:buNone/>
              <a:tabLst/>
              <a:defRPr/>
            </a:pPr>
            <a:endParaRPr kumimoji="0" lang="en-US" i="0" u="none" strike="noStrike" kern="0" cap="none" spc="0" normalizeH="0" baseline="0" noProof="0" dirty="0">
              <a:ln>
                <a:noFill/>
              </a:ln>
              <a:solidFill>
                <a:srgbClr val="000000">
                  <a:lumMod val="85000"/>
                  <a:lumOff val="15000"/>
                </a:srgbClr>
              </a:solidFill>
              <a:effectLst/>
              <a:uLnTx/>
              <a:uFillTx/>
              <a:latin typeface="Arial" panose="020B0604020202020204" pitchFamily="34" charset="0"/>
              <a:cs typeface="Arial" panose="020B0604020202020204" pitchFamily="34" charset="0"/>
            </a:endParaRPr>
          </a:p>
        </p:txBody>
      </p:sp>
      <p:graphicFrame>
        <p:nvGraphicFramePr>
          <p:cNvPr id="58" name="Table 57">
            <a:extLst>
              <a:ext uri="{FF2B5EF4-FFF2-40B4-BE49-F238E27FC236}">
                <a16:creationId xmlns:a16="http://schemas.microsoft.com/office/drawing/2014/main" id="{A18FB91D-0DD8-4112-A064-2F11C39168EF}"/>
              </a:ext>
            </a:extLst>
          </p:cNvPr>
          <p:cNvGraphicFramePr>
            <a:graphicFrameLocks noGrp="1"/>
          </p:cNvGraphicFramePr>
          <p:nvPr>
            <p:extLst>
              <p:ext uri="{D42A27DB-BD31-4B8C-83A1-F6EECF244321}">
                <p14:modId xmlns:p14="http://schemas.microsoft.com/office/powerpoint/2010/main" val="3278716332"/>
              </p:ext>
            </p:extLst>
          </p:nvPr>
        </p:nvGraphicFramePr>
        <p:xfrm>
          <a:off x="8750910" y="4120684"/>
          <a:ext cx="2916639" cy="1200711"/>
        </p:xfrm>
        <a:graphic>
          <a:graphicData uri="http://schemas.openxmlformats.org/drawingml/2006/table">
            <a:tbl>
              <a:tblPr firstRow="1" bandRow="1"/>
              <a:tblGrid>
                <a:gridCol w="606220">
                  <a:extLst>
                    <a:ext uri="{9D8B030D-6E8A-4147-A177-3AD203B41FA5}">
                      <a16:colId xmlns:a16="http://schemas.microsoft.com/office/drawing/2014/main" val="20000"/>
                    </a:ext>
                  </a:extLst>
                </a:gridCol>
                <a:gridCol w="2310419">
                  <a:extLst>
                    <a:ext uri="{9D8B030D-6E8A-4147-A177-3AD203B41FA5}">
                      <a16:colId xmlns:a16="http://schemas.microsoft.com/office/drawing/2014/main" val="20001"/>
                    </a:ext>
                  </a:extLst>
                </a:gridCol>
              </a:tblGrid>
              <a:tr h="351247">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l"/>
                      <a:r>
                        <a:rPr lang="en-US" sz="1000" b="0" noProof="0" dirty="0">
                          <a:solidFill>
                            <a:schemeClr val="bg1"/>
                          </a:solidFill>
                        </a:rPr>
                        <a:t>Option </a:t>
                      </a:r>
                    </a:p>
                  </a:txBody>
                  <a:tcPr marL="36000" marR="36000" marT="45783" marB="457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6CB"/>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l"/>
                      <a:r>
                        <a:rPr lang="en-US" sz="1000" b="0" noProof="0" dirty="0">
                          <a:solidFill>
                            <a:schemeClr val="bg1"/>
                          </a:solidFill>
                        </a:rPr>
                        <a:t> Integration Technology </a:t>
                      </a:r>
                    </a:p>
                  </a:txBody>
                  <a:tcPr marL="36000" marR="36000" marT="45783" marB="4578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6CB"/>
                    </a:solidFill>
                  </a:tcPr>
                </a:tc>
                <a:extLst>
                  <a:ext uri="{0D108BD9-81ED-4DB2-BD59-A6C34878D82A}">
                    <a16:rowId xmlns:a16="http://schemas.microsoft.com/office/drawing/2014/main" val="10000"/>
                  </a:ext>
                </a:extLst>
              </a:tr>
              <a:tr h="424732">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b="0" noProof="0" dirty="0">
                          <a:solidFill>
                            <a:schemeClr val="tx1"/>
                          </a:solidFill>
                        </a:rPr>
                        <a:t>1</a:t>
                      </a:r>
                      <a:endParaRPr lang="en-US" sz="1000" b="0" baseline="0" noProof="0" dirty="0">
                        <a:solidFill>
                          <a:schemeClr val="tx1"/>
                        </a:solidFill>
                      </a:endParaRPr>
                    </a:p>
                  </a:txBody>
                  <a:tcPr marL="36000" marR="36000" marT="45783" marB="457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6CB">
                        <a:alpha val="26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l"/>
                      <a:r>
                        <a:rPr lang="en-US" sz="1000" b="0" baseline="0" noProof="0" dirty="0">
                          <a:solidFill>
                            <a:schemeClr val="tx1"/>
                          </a:solidFill>
                        </a:rPr>
                        <a:t> </a:t>
                      </a:r>
                      <a:r>
                        <a:rPr lang="en-US" sz="1000" b="0" noProof="0" dirty="0">
                          <a:solidFill>
                            <a:schemeClr val="tx1"/>
                          </a:solidFill>
                        </a:rPr>
                        <a:t>SAP Cloud</a:t>
                      </a:r>
                      <a:r>
                        <a:rPr lang="en-US" sz="1000" b="0" baseline="0" noProof="0" dirty="0">
                          <a:solidFill>
                            <a:schemeClr val="tx1"/>
                          </a:solidFill>
                        </a:rPr>
                        <a:t> Platform Mobile Services</a:t>
                      </a:r>
                    </a:p>
                  </a:txBody>
                  <a:tcPr marL="36000" marR="36000" marT="45783" marB="457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6CB">
                        <a:alpha val="26000"/>
                      </a:srgbClr>
                    </a:solidFill>
                  </a:tcPr>
                </a:tc>
                <a:extLst>
                  <a:ext uri="{0D108BD9-81ED-4DB2-BD59-A6C34878D82A}">
                    <a16:rowId xmlns:a16="http://schemas.microsoft.com/office/drawing/2014/main" val="10001"/>
                  </a:ext>
                </a:extLst>
              </a:tr>
              <a:tr h="424732">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ctr"/>
                      <a:r>
                        <a:rPr lang="en-US" sz="1000" b="0" baseline="0" noProof="0" dirty="0">
                          <a:solidFill>
                            <a:schemeClr val="tx1"/>
                          </a:solidFill>
                        </a:rPr>
                        <a:t>2</a:t>
                      </a:r>
                    </a:p>
                  </a:txBody>
                  <a:tcPr marL="36000" marR="36000" marT="45783" marB="457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6CB">
                        <a:alpha val="26000"/>
                      </a:srgbClr>
                    </a:solidFill>
                  </a:tcPr>
                </a:tc>
                <a:tc>
                  <a:txBody>
                    <a:bodyPr/>
                    <a:lstStyle>
                      <a:lvl1pPr marL="0" algn="l" defTabSz="1220084" rtl="0" eaLnBrk="1" latinLnBrk="0" hangingPunct="1">
                        <a:defRPr sz="2400" kern="1200">
                          <a:solidFill>
                            <a:schemeClr val="tx1"/>
                          </a:solidFill>
                          <a:latin typeface="Arial"/>
                          <a:ea typeface=""/>
                          <a:cs typeface=""/>
                        </a:defRPr>
                      </a:lvl1pPr>
                      <a:lvl2pPr marL="610042" algn="l" defTabSz="1220084" rtl="0" eaLnBrk="1" latinLnBrk="0" hangingPunct="1">
                        <a:defRPr sz="2400" kern="1200">
                          <a:solidFill>
                            <a:schemeClr val="tx1"/>
                          </a:solidFill>
                          <a:latin typeface="Arial"/>
                          <a:ea typeface=""/>
                          <a:cs typeface=""/>
                        </a:defRPr>
                      </a:lvl2pPr>
                      <a:lvl3pPr marL="1220084" algn="l" defTabSz="1220084" rtl="0" eaLnBrk="1" latinLnBrk="0" hangingPunct="1">
                        <a:defRPr sz="2400" kern="1200">
                          <a:solidFill>
                            <a:schemeClr val="tx1"/>
                          </a:solidFill>
                          <a:latin typeface="Arial"/>
                          <a:ea typeface=""/>
                          <a:cs typeface=""/>
                        </a:defRPr>
                      </a:lvl3pPr>
                      <a:lvl4pPr marL="1830126" algn="l" defTabSz="1220084" rtl="0" eaLnBrk="1" latinLnBrk="0" hangingPunct="1">
                        <a:defRPr sz="2400" kern="1200">
                          <a:solidFill>
                            <a:schemeClr val="tx1"/>
                          </a:solidFill>
                          <a:latin typeface="Arial"/>
                          <a:ea typeface=""/>
                          <a:cs typeface=""/>
                        </a:defRPr>
                      </a:lvl4pPr>
                      <a:lvl5pPr marL="2440168" algn="l" defTabSz="1220084" rtl="0" eaLnBrk="1" latinLnBrk="0" hangingPunct="1">
                        <a:defRPr sz="2400" kern="1200">
                          <a:solidFill>
                            <a:schemeClr val="tx1"/>
                          </a:solidFill>
                          <a:latin typeface="Arial"/>
                          <a:ea typeface=""/>
                          <a:cs typeface=""/>
                        </a:defRPr>
                      </a:lvl5pPr>
                      <a:lvl6pPr marL="3050210" algn="l" defTabSz="1220084" rtl="0" eaLnBrk="1" latinLnBrk="0" hangingPunct="1">
                        <a:defRPr sz="2400" kern="1200">
                          <a:solidFill>
                            <a:schemeClr val="tx1"/>
                          </a:solidFill>
                          <a:latin typeface="Arial"/>
                          <a:ea typeface=""/>
                          <a:cs typeface=""/>
                        </a:defRPr>
                      </a:lvl6pPr>
                      <a:lvl7pPr marL="3660252" algn="l" defTabSz="1220084" rtl="0" eaLnBrk="1" latinLnBrk="0" hangingPunct="1">
                        <a:defRPr sz="2400" kern="1200">
                          <a:solidFill>
                            <a:schemeClr val="tx1"/>
                          </a:solidFill>
                          <a:latin typeface="Arial"/>
                          <a:ea typeface=""/>
                          <a:cs typeface=""/>
                        </a:defRPr>
                      </a:lvl7pPr>
                      <a:lvl8pPr marL="4270294" algn="l" defTabSz="1220084" rtl="0" eaLnBrk="1" latinLnBrk="0" hangingPunct="1">
                        <a:defRPr sz="2400" kern="1200">
                          <a:solidFill>
                            <a:schemeClr val="tx1"/>
                          </a:solidFill>
                          <a:latin typeface="Arial"/>
                          <a:ea typeface=""/>
                          <a:cs typeface=""/>
                        </a:defRPr>
                      </a:lvl8pPr>
                      <a:lvl9pPr marL="4880336" algn="l" defTabSz="1220084" rtl="0" eaLnBrk="1" latinLnBrk="0" hangingPunct="1">
                        <a:defRPr sz="2400" kern="1200">
                          <a:solidFill>
                            <a:schemeClr val="tx1"/>
                          </a:solidFill>
                          <a:latin typeface="Arial"/>
                          <a:ea typeface=""/>
                          <a:cs typeface=""/>
                        </a:defRPr>
                      </a:lvl9pPr>
                    </a:lstStyle>
                    <a:p>
                      <a:pPr algn="l"/>
                      <a:r>
                        <a:rPr lang="en-US" sz="1000" b="0" noProof="0" dirty="0">
                          <a:solidFill>
                            <a:schemeClr val="tx1"/>
                          </a:solidFill>
                        </a:rPr>
                        <a:t> …</a:t>
                      </a:r>
                      <a:endParaRPr lang="en-US" sz="1000" b="0" baseline="0" noProof="0" dirty="0">
                        <a:solidFill>
                          <a:schemeClr val="tx1"/>
                        </a:solidFill>
                      </a:endParaRPr>
                    </a:p>
                  </a:txBody>
                  <a:tcPr marL="36000" marR="36000" marT="45783" marB="45783"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76CB">
                        <a:alpha val="26000"/>
                      </a:srgbClr>
                    </a:solidFill>
                  </a:tcPr>
                </a:tc>
                <a:extLst>
                  <a:ext uri="{0D108BD9-81ED-4DB2-BD59-A6C34878D82A}">
                    <a16:rowId xmlns:a16="http://schemas.microsoft.com/office/drawing/2014/main" val="10002"/>
                  </a:ext>
                </a:extLst>
              </a:tr>
            </a:tbl>
          </a:graphicData>
        </a:graphic>
      </p:graphicFrame>
      <p:sp>
        <p:nvSpPr>
          <p:cNvPr id="60" name="Rectangle 59">
            <a:extLst>
              <a:ext uri="{FF2B5EF4-FFF2-40B4-BE49-F238E27FC236}">
                <a16:creationId xmlns:a16="http://schemas.microsoft.com/office/drawing/2014/main" id="{419E0397-AD12-4C67-AD91-87AF625D7B48}"/>
              </a:ext>
            </a:extLst>
          </p:cNvPr>
          <p:cNvSpPr/>
          <p:nvPr/>
        </p:nvSpPr>
        <p:spPr bwMode="gray">
          <a:xfrm>
            <a:off x="8743689" y="2644545"/>
            <a:ext cx="2970522" cy="559700"/>
          </a:xfrm>
          <a:prstGeom prst="rect">
            <a:avLst/>
          </a:prstGeom>
          <a:solidFill>
            <a:srgbClr val="0076CB"/>
          </a:solidFill>
          <a:ln w="6350" algn="ctr">
            <a:no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Decision Table *</a:t>
            </a:r>
            <a:b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b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(Based on </a:t>
            </a:r>
            <a:r>
              <a:rPr lang="en-US" sz="1200" kern="0" dirty="0">
                <a:solidFill>
                  <a:srgbClr val="FFFFFF"/>
                </a:solidFill>
                <a:latin typeface="Arial" panose="020B0604020202020204" pitchFamily="34" charset="0"/>
                <a:ea typeface="Arial Unicode MS" pitchFamily="34" charset="-128"/>
                <a:cs typeface="Arial" panose="020B0604020202020204" pitchFamily="34" charset="0"/>
              </a:rPr>
              <a:t>C</a:t>
            </a:r>
            <a:r>
              <a:rPr kumimoji="0" lang="en-US" sz="1200" i="0" u="none" strike="noStrike" kern="0" cap="none" spc="0" normalizeH="0" baseline="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ustomer</a:t>
            </a:r>
            <a:r>
              <a:rPr kumimoji="0" lang="en-US" sz="1200" i="0" u="none" strike="noStrike" kern="0" cap="none" spc="0" normalizeH="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 Context)</a:t>
            </a:r>
            <a:endPar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endParaRPr>
          </a:p>
        </p:txBody>
      </p:sp>
      <p:sp>
        <p:nvSpPr>
          <p:cNvPr id="62" name="Chevron 56">
            <a:extLst>
              <a:ext uri="{FF2B5EF4-FFF2-40B4-BE49-F238E27FC236}">
                <a16:creationId xmlns:a16="http://schemas.microsoft.com/office/drawing/2014/main" id="{895894D8-5C61-44EA-A258-4450007043FC}"/>
              </a:ext>
            </a:extLst>
          </p:cNvPr>
          <p:cNvSpPr/>
          <p:nvPr/>
        </p:nvSpPr>
        <p:spPr bwMode="gray">
          <a:xfrm rot="5400000">
            <a:off x="10034445" y="2474870"/>
            <a:ext cx="440781" cy="2342687"/>
          </a:xfrm>
          <a:prstGeom prst="chevron">
            <a:avLst>
              <a:gd name="adj" fmla="val 78850"/>
            </a:avLst>
          </a:prstGeom>
          <a:solidFill>
            <a:srgbClr val="0076CB"/>
          </a:solidFill>
          <a:ln w="6350" algn="ctr">
            <a:noFill/>
            <a:miter lim="800000"/>
            <a:headEnd/>
            <a:tailEnd/>
          </a:ln>
        </p:spPr>
        <p:txBody>
          <a:bodyPr lIns="107163" tIns="85730" rIns="107163" bIns="85730" rtlCol="0" anchor="ct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endParaRPr kumimoji="0" lang="en-US" sz="1200" i="0" u="none" strike="noStrike" kern="0" cap="none" spc="0" normalizeH="0" baseline="0" noProof="0" dirty="0">
              <a:ln>
                <a:noFill/>
              </a:ln>
              <a:solidFill>
                <a:srgbClr val="000000"/>
              </a:solidFill>
              <a:effectLst/>
              <a:uLnTx/>
              <a:uFillTx/>
              <a:latin typeface="Arial"/>
              <a:ea typeface="Arial Unicode MS" pitchFamily="34" charset="-128"/>
              <a:cs typeface="Arial Unicode MS" pitchFamily="34" charset="-128"/>
            </a:endParaRPr>
          </a:p>
        </p:txBody>
      </p:sp>
      <p:sp>
        <p:nvSpPr>
          <p:cNvPr id="66" name="TextBox 65">
            <a:extLst>
              <a:ext uri="{FF2B5EF4-FFF2-40B4-BE49-F238E27FC236}">
                <a16:creationId xmlns:a16="http://schemas.microsoft.com/office/drawing/2014/main" id="{9856B0FB-A8DD-4CBB-9358-E566F6CB8168}"/>
              </a:ext>
            </a:extLst>
          </p:cNvPr>
          <p:cNvSpPr txBox="1"/>
          <p:nvPr/>
        </p:nvSpPr>
        <p:spPr>
          <a:xfrm>
            <a:off x="547644" y="3337382"/>
            <a:ext cx="2635959" cy="834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20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If not, decompose your business scenario into single interfaces for custom-built integration </a:t>
            </a:r>
          </a:p>
        </p:txBody>
      </p:sp>
      <p:sp>
        <p:nvSpPr>
          <p:cNvPr id="76" name="Rectangle 75">
            <a:extLst>
              <a:ext uri="{FF2B5EF4-FFF2-40B4-BE49-F238E27FC236}">
                <a16:creationId xmlns:a16="http://schemas.microsoft.com/office/drawing/2014/main" id="{A5A01BD0-C605-42BB-A7CB-657B1AA7296C}"/>
              </a:ext>
            </a:extLst>
          </p:cNvPr>
          <p:cNvSpPr/>
          <p:nvPr/>
        </p:nvSpPr>
        <p:spPr bwMode="gray">
          <a:xfrm>
            <a:off x="419426" y="3142517"/>
            <a:ext cx="3022808" cy="1249743"/>
          </a:xfrm>
          <a:prstGeom prst="rect">
            <a:avLst/>
          </a:prstGeom>
          <a:solidFill>
            <a:srgbClr val="FFFFFF">
              <a:lumMod val="95000"/>
            </a:srgbClr>
          </a:solidFill>
          <a:ln w="6350" algn="ctr">
            <a:noFill/>
            <a:miter lim="800000"/>
            <a:headEnd/>
            <a:tailEnd/>
          </a:ln>
        </p:spPr>
        <p:txBody>
          <a:bodyPr lIns="36000" tIns="36000" rIns="36000" bIns="36000" rtlCol="0" anchor="t"/>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000000"/>
                </a:solidFill>
                <a:effectLst/>
                <a:uLnTx/>
                <a:uFillTx/>
                <a:latin typeface="Arial" panose="020B0604020202020204" pitchFamily="34" charset="0"/>
                <a:ea typeface="Arial Unicode MS" pitchFamily="34" charset="-128"/>
                <a:cs typeface="Arial" panose="020B0604020202020204" pitchFamily="34" charset="0"/>
              </a:rPr>
              <a:t>Business Scenario</a:t>
            </a:r>
          </a:p>
        </p:txBody>
      </p:sp>
      <p:sp>
        <p:nvSpPr>
          <p:cNvPr id="77" name="Rectangle 76">
            <a:extLst>
              <a:ext uri="{FF2B5EF4-FFF2-40B4-BE49-F238E27FC236}">
                <a16:creationId xmlns:a16="http://schemas.microsoft.com/office/drawing/2014/main" id="{CEDDE9FB-D69F-424F-9967-066FBF26952F}"/>
              </a:ext>
            </a:extLst>
          </p:cNvPr>
          <p:cNvSpPr/>
          <p:nvPr/>
        </p:nvSpPr>
        <p:spPr bwMode="gray">
          <a:xfrm>
            <a:off x="492350" y="3443893"/>
            <a:ext cx="933738" cy="853771"/>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Application 1</a:t>
            </a:r>
          </a:p>
        </p:txBody>
      </p:sp>
      <p:sp>
        <p:nvSpPr>
          <p:cNvPr id="84" name="Rectangle 83">
            <a:extLst>
              <a:ext uri="{FF2B5EF4-FFF2-40B4-BE49-F238E27FC236}">
                <a16:creationId xmlns:a16="http://schemas.microsoft.com/office/drawing/2014/main" id="{07420776-D37C-45E7-A5BB-60E6CE3BE5F0}"/>
              </a:ext>
            </a:extLst>
          </p:cNvPr>
          <p:cNvSpPr/>
          <p:nvPr/>
        </p:nvSpPr>
        <p:spPr bwMode="gray">
          <a:xfrm>
            <a:off x="2424157" y="3443625"/>
            <a:ext cx="933738" cy="853771"/>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Application 2</a:t>
            </a:r>
          </a:p>
        </p:txBody>
      </p:sp>
      <p:cxnSp>
        <p:nvCxnSpPr>
          <p:cNvPr id="85" name="Straight Connector 84">
            <a:extLst>
              <a:ext uri="{FF2B5EF4-FFF2-40B4-BE49-F238E27FC236}">
                <a16:creationId xmlns:a16="http://schemas.microsoft.com/office/drawing/2014/main" id="{33C50F79-134F-4B23-9D2F-ED023AFAC339}"/>
              </a:ext>
            </a:extLst>
          </p:cNvPr>
          <p:cNvCxnSpPr>
            <a:stCxn id="77" idx="3"/>
          </p:cNvCxnSpPr>
          <p:nvPr/>
        </p:nvCxnSpPr>
        <p:spPr>
          <a:xfrm>
            <a:off x="1426088" y="3870779"/>
            <a:ext cx="1076315" cy="3946"/>
          </a:xfrm>
          <a:prstGeom prst="line">
            <a:avLst/>
          </a:prstGeom>
          <a:noFill/>
          <a:ln w="38100" cap="flat" cmpd="sng" algn="ctr">
            <a:solidFill>
              <a:srgbClr val="FFFFFF">
                <a:lumMod val="65000"/>
              </a:srgbClr>
            </a:solidFill>
            <a:prstDash val="solid"/>
            <a:headEnd type="triangle" w="lg" len="lg"/>
            <a:tailEnd type="triangle" w="lg" len="lg"/>
          </a:ln>
          <a:effectLst/>
        </p:spPr>
      </p:cxnSp>
      <p:sp>
        <p:nvSpPr>
          <p:cNvPr id="86" name="Oval 85">
            <a:extLst>
              <a:ext uri="{FF2B5EF4-FFF2-40B4-BE49-F238E27FC236}">
                <a16:creationId xmlns:a16="http://schemas.microsoft.com/office/drawing/2014/main" id="{993F32C0-15C3-48B1-A56F-2E46614F1CBA}"/>
              </a:ext>
            </a:extLst>
          </p:cNvPr>
          <p:cNvSpPr/>
          <p:nvPr/>
        </p:nvSpPr>
        <p:spPr bwMode="gray">
          <a:xfrm>
            <a:off x="1727053" y="3642292"/>
            <a:ext cx="456142" cy="475491"/>
          </a:xfrm>
          <a:prstGeom prst="ellipse">
            <a:avLst/>
          </a:prstGeom>
          <a:solidFill>
            <a:srgbClr val="E35500"/>
          </a:solidFill>
        </p:spPr>
        <p:txBody>
          <a:bodyPr wrap="square" lIns="0" tIns="0" rIns="0" bIns="0" rtlCol="0" anchor="ctr">
            <a:no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2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t>
            </a:r>
          </a:p>
        </p:txBody>
      </p:sp>
      <p:grpSp>
        <p:nvGrpSpPr>
          <p:cNvPr id="88" name="Group 87">
            <a:extLst>
              <a:ext uri="{FF2B5EF4-FFF2-40B4-BE49-F238E27FC236}">
                <a16:creationId xmlns:a16="http://schemas.microsoft.com/office/drawing/2014/main" id="{5F4CE322-51EA-4CD2-B3F4-02D184ADB766}"/>
              </a:ext>
            </a:extLst>
          </p:cNvPr>
          <p:cNvGrpSpPr/>
          <p:nvPr/>
        </p:nvGrpSpPr>
        <p:grpSpPr>
          <a:xfrm>
            <a:off x="427809" y="2642468"/>
            <a:ext cx="2945229" cy="330065"/>
            <a:chOff x="424575" y="2642468"/>
            <a:chExt cx="3065909" cy="330065"/>
          </a:xfrm>
        </p:grpSpPr>
        <p:sp>
          <p:nvSpPr>
            <p:cNvPr id="89" name="Rechteck 52">
              <a:extLst>
                <a:ext uri="{FF2B5EF4-FFF2-40B4-BE49-F238E27FC236}">
                  <a16:creationId xmlns:a16="http://schemas.microsoft.com/office/drawing/2014/main" id="{428755D2-9907-4172-AF7B-E6B473FECFDC}"/>
                </a:ext>
              </a:extLst>
            </p:cNvPr>
            <p:cNvSpPr/>
            <p:nvPr/>
          </p:nvSpPr>
          <p:spPr bwMode="gray">
            <a:xfrm>
              <a:off x="1463759" y="2644850"/>
              <a:ext cx="2026725" cy="325302"/>
            </a:xfrm>
            <a:prstGeom prst="rect">
              <a:avLst/>
            </a:prstGeom>
            <a:solidFill>
              <a:srgbClr val="FFFFFF"/>
            </a:solidFill>
            <a:ln w="12700">
              <a:solidFill>
                <a:srgbClr val="C0C0C0"/>
              </a:solidFill>
              <a:miter lim="800000"/>
              <a:headEnd/>
              <a:tailEnd/>
            </a:ln>
            <a:effectLst/>
          </p:spPr>
          <p:txBody>
            <a:bodyPr lIns="72000" tIns="72000" rIns="36000" bIns="72000" anchor="ctr" anchorCtr="0"/>
            <a:lstStyle/>
            <a:p>
              <a:pPr marL="0" marR="0" lvl="0" indent="0" defTabSz="913573" eaLnBrk="1" fontAlgn="auto" latinLnBrk="0" hangingPunct="1">
                <a:lnSpc>
                  <a:spcPct val="95000"/>
                </a:lnSpc>
                <a:spcBef>
                  <a:spcPts val="0"/>
                </a:spcBef>
                <a:spcAft>
                  <a:spcPts val="800"/>
                </a:spcAft>
                <a:buClr>
                  <a:srgbClr val="969696"/>
                </a:buClr>
                <a:buSzTx/>
                <a:buFontTx/>
                <a:buNone/>
                <a:tabLst/>
                <a:defRPr/>
              </a:pPr>
              <a:r>
                <a:rPr kumimoji="0" lang="en-US" sz="1200" i="0" u="none" strike="noStrike" kern="0" cap="none" spc="0" normalizeH="0" baseline="0" noProof="0" dirty="0">
                  <a:ln>
                    <a:noFill/>
                  </a:ln>
                  <a:solidFill>
                    <a:srgbClr val="000000">
                      <a:lumMod val="75000"/>
                      <a:lumOff val="25000"/>
                    </a:srgbClr>
                  </a:solidFill>
                  <a:effectLst/>
                  <a:uLnTx/>
                  <a:uFillTx/>
                  <a:latin typeface="Arial" panose="020B0604020202020204" pitchFamily="34" charset="0"/>
                  <a:cs typeface="Arial" panose="020B0604020202020204" pitchFamily="34" charset="0"/>
                </a:rPr>
                <a:t>OnPremise2Cloud</a:t>
              </a:r>
            </a:p>
          </p:txBody>
        </p:sp>
        <p:sp>
          <p:nvSpPr>
            <p:cNvPr id="90" name="Rechteck 52">
              <a:extLst>
                <a:ext uri="{FF2B5EF4-FFF2-40B4-BE49-F238E27FC236}">
                  <a16:creationId xmlns:a16="http://schemas.microsoft.com/office/drawing/2014/main" id="{89579797-3602-4C21-8F77-0429534F6A17}"/>
                </a:ext>
              </a:extLst>
            </p:cNvPr>
            <p:cNvSpPr/>
            <p:nvPr/>
          </p:nvSpPr>
          <p:spPr bwMode="gray">
            <a:xfrm>
              <a:off x="424575" y="2642468"/>
              <a:ext cx="1039184" cy="330065"/>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Dom</a:t>
              </a:r>
              <a:r>
                <a:rPr lang="en-US" sz="1200" kern="0" dirty="0">
                  <a:solidFill>
                    <a:srgbClr val="FFFFFF"/>
                  </a:solidFill>
                  <a:latin typeface="Arial" panose="020B0604020202020204" pitchFamily="34" charset="0"/>
                  <a:ea typeface="Arial Unicode MS" pitchFamily="34" charset="-128"/>
                  <a:cs typeface="Arial" panose="020B0604020202020204" pitchFamily="34" charset="0"/>
                </a:rPr>
                <a:t>ain</a:t>
              </a:r>
              <a:endParaRPr kumimoji="0" lang="en-US" sz="1200" i="0" u="none" strike="noStrike" kern="0" cap="none" spc="0" normalizeH="0" baseline="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endParaRPr>
            </a:p>
          </p:txBody>
        </p:sp>
      </p:grpSp>
      <p:sp>
        <p:nvSpPr>
          <p:cNvPr id="91" name="Freeform 48" descr="© INSCALE GmbH, 21.06.2010">
            <a:extLst>
              <a:ext uri="{FF2B5EF4-FFF2-40B4-BE49-F238E27FC236}">
                <a16:creationId xmlns:a16="http://schemas.microsoft.com/office/drawing/2014/main" id="{7F001AA1-A4B3-4465-ACF7-DF5460F18782}"/>
              </a:ext>
            </a:extLst>
          </p:cNvPr>
          <p:cNvSpPr>
            <a:spLocks/>
          </p:cNvSpPr>
          <p:nvPr/>
        </p:nvSpPr>
        <p:spPr bwMode="gray">
          <a:xfrm>
            <a:off x="3172843" y="2636413"/>
            <a:ext cx="212861" cy="226364"/>
          </a:xfrm>
          <a:custGeom>
            <a:avLst/>
            <a:gdLst/>
            <a:ahLst/>
            <a:cxnLst>
              <a:cxn ang="0">
                <a:pos x="143" y="0"/>
              </a:cxn>
              <a:cxn ang="0">
                <a:pos x="147" y="5"/>
              </a:cxn>
              <a:cxn ang="0">
                <a:pos x="97" y="58"/>
              </a:cxn>
              <a:cxn ang="0">
                <a:pos x="54" y="124"/>
              </a:cxn>
              <a:cxn ang="0">
                <a:pos x="46" y="129"/>
              </a:cxn>
              <a:cxn ang="0">
                <a:pos x="33" y="139"/>
              </a:cxn>
              <a:cxn ang="0">
                <a:pos x="27" y="123"/>
              </a:cxn>
              <a:cxn ang="0">
                <a:pos x="24" y="116"/>
              </a:cxn>
              <a:cxn ang="0">
                <a:pos x="12" y="94"/>
              </a:cxn>
              <a:cxn ang="0">
                <a:pos x="0" y="85"/>
              </a:cxn>
              <a:cxn ang="0">
                <a:pos x="21" y="73"/>
              </a:cxn>
              <a:cxn ang="0">
                <a:pos x="39" y="95"/>
              </a:cxn>
              <a:cxn ang="0">
                <a:pos x="43" y="102"/>
              </a:cxn>
              <a:cxn ang="0">
                <a:pos x="89" y="44"/>
              </a:cxn>
              <a:cxn ang="0">
                <a:pos x="143" y="0"/>
              </a:cxn>
            </a:cxnLst>
            <a:rect l="0" t="0" r="r" b="b"/>
            <a:pathLst>
              <a:path w="147" h="139">
                <a:moveTo>
                  <a:pt x="143" y="0"/>
                </a:moveTo>
                <a:cubicBezTo>
                  <a:pt x="147" y="5"/>
                  <a:pt x="147" y="5"/>
                  <a:pt x="147" y="5"/>
                </a:cubicBezTo>
                <a:cubicBezTo>
                  <a:pt x="132" y="16"/>
                  <a:pt x="115" y="34"/>
                  <a:pt x="97" y="58"/>
                </a:cubicBezTo>
                <a:cubicBezTo>
                  <a:pt x="78" y="81"/>
                  <a:pt x="64" y="103"/>
                  <a:pt x="54" y="124"/>
                </a:cubicBezTo>
                <a:cubicBezTo>
                  <a:pt x="46" y="129"/>
                  <a:pt x="46" y="129"/>
                  <a:pt x="46" y="129"/>
                </a:cubicBezTo>
                <a:cubicBezTo>
                  <a:pt x="40" y="134"/>
                  <a:pt x="36" y="137"/>
                  <a:pt x="33" y="139"/>
                </a:cubicBezTo>
                <a:cubicBezTo>
                  <a:pt x="32" y="136"/>
                  <a:pt x="30" y="131"/>
                  <a:pt x="27" y="123"/>
                </a:cubicBezTo>
                <a:cubicBezTo>
                  <a:pt x="24" y="116"/>
                  <a:pt x="24" y="116"/>
                  <a:pt x="24" y="116"/>
                </a:cubicBezTo>
                <a:cubicBezTo>
                  <a:pt x="20" y="106"/>
                  <a:pt x="16" y="99"/>
                  <a:pt x="12" y="94"/>
                </a:cubicBezTo>
                <a:cubicBezTo>
                  <a:pt x="9" y="89"/>
                  <a:pt x="5" y="86"/>
                  <a:pt x="0" y="85"/>
                </a:cubicBezTo>
                <a:cubicBezTo>
                  <a:pt x="8" y="77"/>
                  <a:pt x="15" y="73"/>
                  <a:pt x="21" y="73"/>
                </a:cubicBezTo>
                <a:cubicBezTo>
                  <a:pt x="27" y="73"/>
                  <a:pt x="33" y="80"/>
                  <a:pt x="39" y="95"/>
                </a:cubicBezTo>
                <a:cubicBezTo>
                  <a:pt x="43" y="102"/>
                  <a:pt x="43" y="102"/>
                  <a:pt x="43" y="102"/>
                </a:cubicBezTo>
                <a:cubicBezTo>
                  <a:pt x="54" y="82"/>
                  <a:pt x="70" y="63"/>
                  <a:pt x="89" y="44"/>
                </a:cubicBezTo>
                <a:cubicBezTo>
                  <a:pt x="107" y="25"/>
                  <a:pt x="126" y="10"/>
                  <a:pt x="143" y="0"/>
                </a:cubicBezTo>
                <a:close/>
              </a:path>
            </a:pathLst>
          </a:custGeom>
          <a:solidFill>
            <a:srgbClr val="FFFFFF"/>
          </a:solidFill>
          <a:ln w="6350">
            <a:noFill/>
            <a:round/>
            <a:headEnd/>
            <a:tailEnd/>
          </a:ln>
        </p:spPr>
        <p:txBody>
          <a:bodyPr/>
          <a:lstStyle/>
          <a:p>
            <a:pPr marL="0" marR="0" lvl="0" indent="0" defTabSz="1088776"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CD487271-8975-42F7-82C6-F6BFA67C599C}"/>
              </a:ext>
            </a:extLst>
          </p:cNvPr>
          <p:cNvSpPr/>
          <p:nvPr/>
        </p:nvSpPr>
        <p:spPr bwMode="gray">
          <a:xfrm>
            <a:off x="395007" y="4549049"/>
            <a:ext cx="3047227" cy="1694027"/>
          </a:xfrm>
          <a:prstGeom prst="rect">
            <a:avLst/>
          </a:prstGeom>
          <a:solidFill>
            <a:srgbClr val="FFFFFF">
              <a:lumMod val="95000"/>
            </a:srgbClr>
          </a:solidFill>
          <a:ln w="6350" algn="ctr">
            <a:noFill/>
            <a:miter lim="800000"/>
            <a:headEnd/>
            <a:tailEnd/>
          </a:ln>
        </p:spPr>
        <p:txBody>
          <a:bodyPr lIns="36000" tIns="108000" rIns="36000" bIns="36000" rtlCol="0" anchor="t"/>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000000"/>
                </a:solidFill>
                <a:effectLst/>
                <a:uLnTx/>
                <a:uFillTx/>
                <a:latin typeface="Arial" panose="020B0604020202020204" pitchFamily="34" charset="0"/>
                <a:ea typeface="Arial Unicode MS" pitchFamily="34" charset="-128"/>
                <a:cs typeface="Arial" panose="020B0604020202020204" pitchFamily="34" charset="0"/>
              </a:rPr>
              <a:t>Interface Decomposition</a:t>
            </a:r>
          </a:p>
        </p:txBody>
      </p:sp>
      <p:sp>
        <p:nvSpPr>
          <p:cNvPr id="93" name="TextBox 92">
            <a:extLst>
              <a:ext uri="{FF2B5EF4-FFF2-40B4-BE49-F238E27FC236}">
                <a16:creationId xmlns:a16="http://schemas.microsoft.com/office/drawing/2014/main" id="{004617B8-34BE-4CD9-90D2-D2ABA1061BCC}"/>
              </a:ext>
            </a:extLst>
          </p:cNvPr>
          <p:cNvSpPr txBox="1"/>
          <p:nvPr/>
        </p:nvSpPr>
        <p:spPr>
          <a:xfrm>
            <a:off x="551334" y="5057383"/>
            <a:ext cx="2635959" cy="834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20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98" name="Rectangle 97">
            <a:extLst>
              <a:ext uri="{FF2B5EF4-FFF2-40B4-BE49-F238E27FC236}">
                <a16:creationId xmlns:a16="http://schemas.microsoft.com/office/drawing/2014/main" id="{B240F321-BE39-47F7-9A85-31DEE1B4F4B8}"/>
              </a:ext>
            </a:extLst>
          </p:cNvPr>
          <p:cNvSpPr/>
          <p:nvPr/>
        </p:nvSpPr>
        <p:spPr bwMode="gray">
          <a:xfrm>
            <a:off x="496040" y="5163895"/>
            <a:ext cx="933738" cy="853771"/>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Application 1</a:t>
            </a:r>
          </a:p>
        </p:txBody>
      </p:sp>
      <p:sp>
        <p:nvSpPr>
          <p:cNvPr id="99" name="Rectangle 98">
            <a:extLst>
              <a:ext uri="{FF2B5EF4-FFF2-40B4-BE49-F238E27FC236}">
                <a16:creationId xmlns:a16="http://schemas.microsoft.com/office/drawing/2014/main" id="{95A6AC9A-E0AC-4C2F-9A4E-806248BA87CB}"/>
              </a:ext>
            </a:extLst>
          </p:cNvPr>
          <p:cNvSpPr/>
          <p:nvPr/>
        </p:nvSpPr>
        <p:spPr bwMode="gray">
          <a:xfrm>
            <a:off x="2427847" y="5190842"/>
            <a:ext cx="933738" cy="503176"/>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Application 2</a:t>
            </a:r>
          </a:p>
        </p:txBody>
      </p:sp>
      <p:cxnSp>
        <p:nvCxnSpPr>
          <p:cNvPr id="102" name="Straight Connector 101">
            <a:extLst>
              <a:ext uri="{FF2B5EF4-FFF2-40B4-BE49-F238E27FC236}">
                <a16:creationId xmlns:a16="http://schemas.microsoft.com/office/drawing/2014/main" id="{6A9B7709-8078-4092-8311-7ACA2075C256}"/>
              </a:ext>
            </a:extLst>
          </p:cNvPr>
          <p:cNvCxnSpPr/>
          <p:nvPr/>
        </p:nvCxnSpPr>
        <p:spPr>
          <a:xfrm>
            <a:off x="1434788" y="5314480"/>
            <a:ext cx="1062970" cy="0"/>
          </a:xfrm>
          <a:prstGeom prst="line">
            <a:avLst/>
          </a:prstGeom>
          <a:noFill/>
          <a:ln w="38100" cap="flat" cmpd="sng" algn="ctr">
            <a:solidFill>
              <a:srgbClr val="F0AB00"/>
            </a:solidFill>
            <a:prstDash val="solid"/>
            <a:headEnd type="oval" w="med" len="med"/>
            <a:tailEnd type="triangle" w="lg" len="lg"/>
          </a:ln>
          <a:effectLst/>
        </p:spPr>
      </p:cxnSp>
      <p:cxnSp>
        <p:nvCxnSpPr>
          <p:cNvPr id="104" name="Straight Connector 103">
            <a:extLst>
              <a:ext uri="{FF2B5EF4-FFF2-40B4-BE49-F238E27FC236}">
                <a16:creationId xmlns:a16="http://schemas.microsoft.com/office/drawing/2014/main" id="{3939AE23-7BDA-4BA2-9620-463F23170C3E}"/>
              </a:ext>
            </a:extLst>
          </p:cNvPr>
          <p:cNvCxnSpPr/>
          <p:nvPr/>
        </p:nvCxnSpPr>
        <p:spPr>
          <a:xfrm>
            <a:off x="1436666" y="5606078"/>
            <a:ext cx="1062970" cy="0"/>
          </a:xfrm>
          <a:prstGeom prst="line">
            <a:avLst/>
          </a:prstGeom>
          <a:noFill/>
          <a:ln w="38100" cap="flat" cmpd="sng" algn="ctr">
            <a:solidFill>
              <a:srgbClr val="4FB81C"/>
            </a:solidFill>
            <a:prstDash val="solid"/>
            <a:headEnd type="oval" w="med" len="med"/>
            <a:tailEnd type="triangle" w="lg" len="lg"/>
          </a:ln>
          <a:effectLst/>
        </p:spPr>
      </p:cxnSp>
      <p:sp>
        <p:nvSpPr>
          <p:cNvPr id="109" name="Oval 108">
            <a:extLst>
              <a:ext uri="{FF2B5EF4-FFF2-40B4-BE49-F238E27FC236}">
                <a16:creationId xmlns:a16="http://schemas.microsoft.com/office/drawing/2014/main" id="{2A6B2A2D-C9F7-4498-9A52-178376B960CB}"/>
              </a:ext>
            </a:extLst>
          </p:cNvPr>
          <p:cNvSpPr/>
          <p:nvPr/>
        </p:nvSpPr>
        <p:spPr bwMode="gray">
          <a:xfrm>
            <a:off x="11570195" y="4498709"/>
            <a:ext cx="376007" cy="376007"/>
          </a:xfrm>
          <a:prstGeom prst="ellipse">
            <a:avLst/>
          </a:prstGeom>
          <a:solidFill>
            <a:srgbClr val="E35500"/>
          </a:solidFill>
          <a:ln w="6350" algn="ctr">
            <a:noFill/>
            <a:miter lim="800000"/>
            <a:headEnd/>
            <a:tailEnd/>
          </a:ln>
          <a:effectLst/>
        </p:spPr>
        <p:txBody>
          <a:bodyPr lIns="0" tIns="0" rIns="0" bIns="0" rtlCol="0" anchor="ctr"/>
          <a:lstStyle/>
          <a:p>
            <a:pPr marL="0" marR="0" lvl="0" indent="0" algn="ctr" defTabSz="913573" eaLnBrk="1" fontAlgn="base" latinLnBrk="0" hangingPunct="1">
              <a:lnSpc>
                <a:spcPct val="100000"/>
              </a:lnSpc>
              <a:spcBef>
                <a:spcPct val="50000"/>
              </a:spcBef>
              <a:spcAft>
                <a:spcPct val="0"/>
              </a:spcAft>
              <a:buClr>
                <a:srgbClr val="F0AB00"/>
              </a:buClr>
              <a:buSzPct val="80000"/>
              <a:buFontTx/>
              <a:buNone/>
              <a:tabLst/>
              <a:defRPr/>
            </a:pPr>
            <a:r>
              <a:rPr kumimoji="0" lang="de-DE" sz="2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3</a:t>
            </a:r>
          </a:p>
        </p:txBody>
      </p:sp>
      <p:pic>
        <p:nvPicPr>
          <p:cNvPr id="142" name="Picture 141">
            <a:extLst>
              <a:ext uri="{FF2B5EF4-FFF2-40B4-BE49-F238E27FC236}">
                <a16:creationId xmlns:a16="http://schemas.microsoft.com/office/drawing/2014/main" id="{1F737AE1-AA22-4B27-82FF-A2B8E5008436}"/>
              </a:ext>
            </a:extLst>
          </p:cNvPr>
          <p:cNvPicPr>
            <a:picLocks noChangeAspect="1"/>
          </p:cNvPicPr>
          <p:nvPr/>
        </p:nvPicPr>
        <p:blipFill>
          <a:blip r:embed="rId3"/>
          <a:stretch>
            <a:fillRect/>
          </a:stretch>
        </p:blipFill>
        <p:spPr>
          <a:xfrm>
            <a:off x="3830111" y="3218532"/>
            <a:ext cx="4583068" cy="2903005"/>
          </a:xfrm>
          <a:prstGeom prst="rect">
            <a:avLst/>
          </a:prstGeom>
        </p:spPr>
      </p:pic>
      <p:sp>
        <p:nvSpPr>
          <p:cNvPr id="63" name="Text Box 8" descr="© INSCALE GmbH, 26.05.2010&#10;http://www.presentationload.com/">
            <a:extLst>
              <a:ext uri="{FF2B5EF4-FFF2-40B4-BE49-F238E27FC236}">
                <a16:creationId xmlns:a16="http://schemas.microsoft.com/office/drawing/2014/main" id="{196308C4-6AF1-4808-83E4-E504B57C2C4B}"/>
              </a:ext>
            </a:extLst>
          </p:cNvPr>
          <p:cNvSpPr txBox="1">
            <a:spLocks noChangeArrowheads="1"/>
          </p:cNvSpPr>
          <p:nvPr/>
        </p:nvSpPr>
        <p:spPr bwMode="gray">
          <a:xfrm>
            <a:off x="6179643" y="3902541"/>
            <a:ext cx="992872" cy="352124"/>
          </a:xfrm>
          <a:prstGeom prst="rect">
            <a:avLst/>
          </a:prstGeom>
          <a:solidFill>
            <a:srgbClr val="0076CB"/>
          </a:solidFill>
          <a:ln w="12700">
            <a:noFill/>
            <a:miter lim="800000"/>
            <a:headEnd/>
            <a:tailEnd/>
          </a:ln>
          <a:effectLst>
            <a:outerShdw blurRad="127000" dist="63500" dir="2700000" algn="tl" rotWithShape="0">
              <a:prstClr val="black">
                <a:alpha val="40000"/>
              </a:prstClr>
            </a:outerShdw>
          </a:effectLst>
        </p:spPr>
        <p:txBody>
          <a:bodyPr lIns="72000" tIns="72000" rIns="72000" bIns="72000" anchor="ctr" anchorCtr="0"/>
          <a:lstStyle>
            <a:defPPr>
              <a:defRPr lang="de-DE"/>
            </a:defPPr>
            <a:lvl1pPr marR="0" lvl="0" indent="0" algn="ctr" defTabSz="913573" fontAlgn="auto">
              <a:lnSpc>
                <a:spcPct val="95000"/>
              </a:lnSpc>
              <a:spcBef>
                <a:spcPts val="0"/>
              </a:spcBef>
              <a:spcAft>
                <a:spcPts val="800"/>
              </a:spcAft>
              <a:buClr>
                <a:srgbClr val="969696"/>
              </a:buClr>
              <a:buSzTx/>
              <a:buFontTx/>
              <a:buNone/>
              <a:tabLst/>
              <a:defRPr kumimoji="0" sz="1300" b="1" i="0" u="none" strike="noStrike" kern="0" cap="none" spc="0" normalizeH="0" baseline="0">
                <a:ln>
                  <a:noFill/>
                </a:ln>
                <a:solidFill>
                  <a:srgbClr val="FFFFFF"/>
                </a:solidFill>
                <a:effectLst/>
                <a:uLnTx/>
                <a:uFillTx/>
                <a:latin typeface="Arial" panose="020B0604020202020204" pitchFamily="34" charset="0"/>
                <a:cs typeface="Arial" panose="020B0604020202020204" pitchFamily="34" charset="0"/>
              </a:defRPr>
            </a:lvl1pPr>
          </a:lstStyle>
          <a:p>
            <a:pPr marL="0" marR="0" lvl="0" indent="0" algn="ctr" defTabSz="913573" eaLnBrk="1" fontAlgn="auto" latinLnBrk="0" hangingPunct="1">
              <a:lnSpc>
                <a:spcPct val="95000"/>
              </a:lnSpc>
              <a:spcBef>
                <a:spcPts val="0"/>
              </a:spcBef>
              <a:spcAft>
                <a:spcPts val="800"/>
              </a:spcAft>
              <a:buClr>
                <a:srgbClr val="969696"/>
              </a:buClr>
              <a:buSzTx/>
              <a:buFontTx/>
              <a:buNone/>
              <a:tabLst/>
              <a:defRPr/>
            </a:pPr>
            <a:r>
              <a:rPr kumimoji="0" lang="en-US" sz="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Mobile</a:t>
            </a:r>
            <a:br>
              <a:rPr kumimoji="0" lang="en-US" sz="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br>
            <a:r>
              <a:rPr kumimoji="0" lang="en-US" sz="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Integration</a:t>
            </a:r>
          </a:p>
        </p:txBody>
      </p:sp>
      <p:sp>
        <p:nvSpPr>
          <p:cNvPr id="108" name="Oval 107">
            <a:extLst>
              <a:ext uri="{FF2B5EF4-FFF2-40B4-BE49-F238E27FC236}">
                <a16:creationId xmlns:a16="http://schemas.microsoft.com/office/drawing/2014/main" id="{F8AA6074-E850-435D-947F-50DBAAB00ACA}"/>
              </a:ext>
            </a:extLst>
          </p:cNvPr>
          <p:cNvSpPr/>
          <p:nvPr/>
        </p:nvSpPr>
        <p:spPr bwMode="gray">
          <a:xfrm>
            <a:off x="6963473" y="4066661"/>
            <a:ext cx="376007" cy="376007"/>
          </a:xfrm>
          <a:prstGeom prst="ellipse">
            <a:avLst/>
          </a:prstGeom>
          <a:solidFill>
            <a:srgbClr val="E35500"/>
          </a:solidFill>
          <a:ln w="6350" algn="ctr">
            <a:noFill/>
            <a:miter lim="800000"/>
            <a:headEnd/>
            <a:tailEnd/>
          </a:ln>
          <a:effectLst/>
        </p:spPr>
        <p:txBody>
          <a:bodyPr lIns="0" tIns="0" rIns="0" bIns="0" rtlCol="0" anchor="ctr"/>
          <a:lstStyle/>
          <a:p>
            <a:pPr marL="0" marR="0" lvl="0" indent="0" algn="ctr" defTabSz="913573" eaLnBrk="1" fontAlgn="base" latinLnBrk="0" hangingPunct="1">
              <a:lnSpc>
                <a:spcPct val="100000"/>
              </a:lnSpc>
              <a:spcBef>
                <a:spcPct val="50000"/>
              </a:spcBef>
              <a:spcAft>
                <a:spcPct val="0"/>
              </a:spcAft>
              <a:buClr>
                <a:srgbClr val="F0AB00"/>
              </a:buClr>
              <a:buSzPct val="80000"/>
              <a:buFontTx/>
              <a:buNone/>
              <a:tabLst/>
              <a:defRPr/>
            </a:pPr>
            <a:r>
              <a:rPr kumimoji="0" lang="de-DE" sz="2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2</a:t>
            </a:r>
          </a:p>
        </p:txBody>
      </p:sp>
      <p:sp>
        <p:nvSpPr>
          <p:cNvPr id="40" name="Rectangle 39">
            <a:extLst>
              <a:ext uri="{FF2B5EF4-FFF2-40B4-BE49-F238E27FC236}">
                <a16:creationId xmlns:a16="http://schemas.microsoft.com/office/drawing/2014/main" id="{5BF865BD-ED3E-4E45-8C5D-AABCBFD6F167}"/>
              </a:ext>
            </a:extLst>
          </p:cNvPr>
          <p:cNvSpPr/>
          <p:nvPr/>
        </p:nvSpPr>
        <p:spPr bwMode="gray">
          <a:xfrm>
            <a:off x="2425179" y="5762868"/>
            <a:ext cx="936406" cy="279105"/>
          </a:xfrm>
          <a:prstGeom prst="rect">
            <a:avLst/>
          </a:prstGeom>
          <a:solidFill>
            <a:srgbClr val="000000">
              <a:lumMod val="65000"/>
              <a:lumOff val="35000"/>
            </a:srgbClr>
          </a:solidFill>
          <a:ln w="6350" algn="ctr">
            <a:solidFill>
              <a:srgbClr val="000000"/>
            </a:solidFill>
            <a:miter lim="800000"/>
            <a:headEnd/>
            <a:tailEnd/>
          </a:ln>
        </p:spPr>
        <p:txBody>
          <a:bodyPr lIns="36000" tIns="72000" rIns="36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20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Mobile</a:t>
            </a:r>
          </a:p>
        </p:txBody>
      </p:sp>
      <p:cxnSp>
        <p:nvCxnSpPr>
          <p:cNvPr id="106" name="Straight Connector 105">
            <a:extLst>
              <a:ext uri="{FF2B5EF4-FFF2-40B4-BE49-F238E27FC236}">
                <a16:creationId xmlns:a16="http://schemas.microsoft.com/office/drawing/2014/main" id="{7CF6A581-8B0D-41AE-8C2F-E018C2D5A80A}"/>
              </a:ext>
            </a:extLst>
          </p:cNvPr>
          <p:cNvCxnSpPr/>
          <p:nvPr/>
        </p:nvCxnSpPr>
        <p:spPr>
          <a:xfrm flipH="1">
            <a:off x="1358541" y="5902484"/>
            <a:ext cx="1051562" cy="0"/>
          </a:xfrm>
          <a:prstGeom prst="line">
            <a:avLst/>
          </a:prstGeom>
          <a:noFill/>
          <a:ln w="38100" cap="flat" cmpd="sng" algn="ctr">
            <a:solidFill>
              <a:srgbClr val="0076CB"/>
            </a:solidFill>
            <a:prstDash val="solid"/>
            <a:headEnd type="oval" w="med" len="med"/>
            <a:tailEnd type="triangle" w="lg" len="lg"/>
          </a:ln>
          <a:effectLst/>
        </p:spPr>
      </p:cxnSp>
      <p:sp>
        <p:nvSpPr>
          <p:cNvPr id="107" name="Oval 106">
            <a:extLst>
              <a:ext uri="{FF2B5EF4-FFF2-40B4-BE49-F238E27FC236}">
                <a16:creationId xmlns:a16="http://schemas.microsoft.com/office/drawing/2014/main" id="{4D999DB3-175F-4317-8A71-BD48C6C81273}"/>
              </a:ext>
            </a:extLst>
          </p:cNvPr>
          <p:cNvSpPr/>
          <p:nvPr/>
        </p:nvSpPr>
        <p:spPr bwMode="gray">
          <a:xfrm>
            <a:off x="1743898" y="5722845"/>
            <a:ext cx="376007" cy="376007"/>
          </a:xfrm>
          <a:prstGeom prst="ellipse">
            <a:avLst/>
          </a:prstGeom>
          <a:solidFill>
            <a:srgbClr val="E35500"/>
          </a:solidFill>
          <a:ln w="6350" algn="ctr">
            <a:noFill/>
            <a:miter lim="800000"/>
            <a:headEnd/>
            <a:tailEnd/>
          </a:ln>
          <a:effectLst/>
        </p:spPr>
        <p:txBody>
          <a:bodyPr lIns="0" tIns="0" rIns="0" bIns="0" rtlCol="0" anchor="ctr"/>
          <a:lstStyle/>
          <a:p>
            <a:pPr marL="0" marR="0" lvl="0" indent="0" algn="ctr" defTabSz="913573" eaLnBrk="1" fontAlgn="base" latinLnBrk="0" hangingPunct="1">
              <a:lnSpc>
                <a:spcPct val="100000"/>
              </a:lnSpc>
              <a:spcBef>
                <a:spcPct val="50000"/>
              </a:spcBef>
              <a:spcAft>
                <a:spcPct val="0"/>
              </a:spcAft>
              <a:buClr>
                <a:srgbClr val="F0AB00"/>
              </a:buClr>
              <a:buSzPct val="80000"/>
              <a:buFontTx/>
              <a:buNone/>
              <a:tabLst/>
              <a:defRPr/>
            </a:pPr>
            <a:r>
              <a:rPr kumimoji="0" lang="de-DE" sz="2000" b="1"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rPr>
              <a:t>1</a:t>
            </a:r>
          </a:p>
        </p:txBody>
      </p:sp>
      <p:sp>
        <p:nvSpPr>
          <p:cNvPr id="87" name="Pfeil nach unten 34">
            <a:extLst>
              <a:ext uri="{FF2B5EF4-FFF2-40B4-BE49-F238E27FC236}">
                <a16:creationId xmlns:a16="http://schemas.microsoft.com/office/drawing/2014/main" id="{E1E76BC5-C605-4C3C-9308-4F154A5F7408}"/>
              </a:ext>
            </a:extLst>
          </p:cNvPr>
          <p:cNvSpPr/>
          <p:nvPr/>
        </p:nvSpPr>
        <p:spPr bwMode="auto">
          <a:xfrm>
            <a:off x="1757516" y="4222469"/>
            <a:ext cx="387015" cy="393618"/>
          </a:xfrm>
          <a:prstGeom prst="downArrow">
            <a:avLst/>
          </a:prstGeom>
          <a:gradFill flip="none" rotWithShape="1">
            <a:gsLst>
              <a:gs pos="0">
                <a:srgbClr val="FFFFFF"/>
              </a:gs>
              <a:gs pos="100000">
                <a:srgbClr val="DDDDDD"/>
              </a:gs>
            </a:gsLst>
            <a:lin ang="5400000" scaled="1"/>
            <a:tileRect/>
          </a:gradFill>
          <a:ln w="12700" algn="ctr">
            <a:solidFill>
              <a:srgbClr val="C0C0C0"/>
            </a:solidFill>
            <a:miter lim="800000"/>
            <a:headEnd/>
            <a:tailEnd/>
          </a:ln>
          <a:effectLst/>
        </p:spPr>
        <p:txBody>
          <a:bodyPr lIns="288000" tIns="0" rIns="0" bIns="0" anchor="ctr"/>
          <a:lstStyle/>
          <a:p>
            <a:pPr marL="0" marR="0" lvl="0" indent="0" defTabSz="801688" eaLnBrk="0" fontAlgn="auto" latinLnBrk="0" hangingPunct="0">
              <a:lnSpc>
                <a:spcPct val="100000"/>
              </a:lnSpc>
              <a:spcBef>
                <a:spcPts val="0"/>
              </a:spcBef>
              <a:spcAft>
                <a:spcPts val="0"/>
              </a:spcAft>
              <a:buClrTx/>
              <a:buSzTx/>
              <a:buFontTx/>
              <a:buNone/>
              <a:tabLst/>
              <a:defRPr/>
            </a:pPr>
            <a:endParaRPr kumimoji="0" lang="de-DE" sz="120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1704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44623F31-1968-4441-B077-63F863B519D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Intelligent Enterprises are Integrated Enterprises</a:t>
            </a:r>
            <a:br>
              <a:rPr lang="en-US" dirty="0">
                <a:solidFill>
                  <a:srgbClr val="000000"/>
                </a:solidFill>
                <a:latin typeface="Arial"/>
              </a:rPr>
            </a:br>
            <a:r>
              <a:rPr lang="en-US" sz="2000" b="0" dirty="0">
                <a:solidFill>
                  <a:srgbClr val="000000"/>
                </a:solidFill>
                <a:latin typeface="Arial"/>
              </a:rPr>
              <a:t>SAP’s Integration Strategy for the Intelligent Enterprise </a:t>
            </a:r>
            <a:endParaRPr lang="de-DE" b="0" dirty="0">
              <a:solidFill>
                <a:srgbClr val="000000"/>
              </a:solidFill>
              <a:latin typeface="Arial"/>
            </a:endParaRPr>
          </a:p>
        </p:txBody>
      </p:sp>
      <p:sp>
        <p:nvSpPr>
          <p:cNvPr id="5" name="Slide Number Placeholder 4">
            <a:extLst>
              <a:ext uri="{FF2B5EF4-FFF2-40B4-BE49-F238E27FC236}">
                <a16:creationId xmlns:a16="http://schemas.microsoft.com/office/drawing/2014/main" id="{2272113A-2B70-4E0B-AA27-C5A5603E4284}"/>
              </a:ext>
            </a:extLst>
          </p:cNvPr>
          <p:cNvSpPr>
            <a:spLocks noGrp="1"/>
          </p:cNvSpPr>
          <p:nvPr>
            <p:ph type="sldNum" sz="quarter" idx="12"/>
          </p:nvPr>
        </p:nvSpPr>
        <p:spPr/>
        <p:txBody>
          <a:bodyPr/>
          <a:lstStyle/>
          <a:p>
            <a:fld id="{DB6A9238-A6DB-4432-B073-8C8D0256CD0B}" type="slidenum">
              <a:rPr lang="de-DE" sz="1000" smtClean="0"/>
              <a:pPr/>
              <a:t>8</a:t>
            </a:fld>
            <a:endParaRPr lang="de-DE" sz="1000" dirty="0"/>
          </a:p>
        </p:txBody>
      </p:sp>
      <p:sp>
        <p:nvSpPr>
          <p:cNvPr id="18" name="Rectangle 17">
            <a:extLst>
              <a:ext uri="{FF2B5EF4-FFF2-40B4-BE49-F238E27FC236}">
                <a16:creationId xmlns:a16="http://schemas.microsoft.com/office/drawing/2014/main" id="{A8164A5D-3B24-4963-9E23-5BA9A2A57220}"/>
              </a:ext>
            </a:extLst>
          </p:cNvPr>
          <p:cNvSpPr/>
          <p:nvPr/>
        </p:nvSpPr>
        <p:spPr bwMode="gray">
          <a:xfrm>
            <a:off x="10579472" y="467378"/>
            <a:ext cx="1192701" cy="700782"/>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defRPr/>
            </a:pPr>
            <a:r>
              <a:rPr lang="en-US" sz="1000" kern="0" dirty="0">
                <a:solidFill>
                  <a:srgbClr val="FFFFFF"/>
                </a:solidFill>
                <a:latin typeface="Arial" panose="020B0604020202020204" pitchFamily="34" charset="0"/>
                <a:cs typeface="Arial" panose="020B0604020202020204" pitchFamily="34" charset="0"/>
              </a:rPr>
              <a:t>Overview</a:t>
            </a:r>
          </a:p>
        </p:txBody>
      </p:sp>
      <p:pic>
        <p:nvPicPr>
          <p:cNvPr id="3" name="Picture 2">
            <a:extLst>
              <a:ext uri="{FF2B5EF4-FFF2-40B4-BE49-F238E27FC236}">
                <a16:creationId xmlns:a16="http://schemas.microsoft.com/office/drawing/2014/main" id="{A8578CF6-5C42-48D6-AAFC-7B35B1B01E45}"/>
              </a:ext>
            </a:extLst>
          </p:cNvPr>
          <p:cNvPicPr>
            <a:picLocks noChangeAspect="1"/>
          </p:cNvPicPr>
          <p:nvPr/>
        </p:nvPicPr>
        <p:blipFill>
          <a:blip r:embed="rId3"/>
          <a:stretch>
            <a:fillRect/>
          </a:stretch>
        </p:blipFill>
        <p:spPr>
          <a:xfrm>
            <a:off x="1119348" y="1387301"/>
            <a:ext cx="9289032" cy="4399439"/>
          </a:xfrm>
          <a:prstGeom prst="rect">
            <a:avLst/>
          </a:prstGeom>
        </p:spPr>
      </p:pic>
      <p:grpSp>
        <p:nvGrpSpPr>
          <p:cNvPr id="7" name="Group 6">
            <a:extLst>
              <a:ext uri="{FF2B5EF4-FFF2-40B4-BE49-F238E27FC236}">
                <a16:creationId xmlns:a16="http://schemas.microsoft.com/office/drawing/2014/main" id="{D717EC20-BAD9-43E6-B43E-17D54AD8D323}"/>
              </a:ext>
            </a:extLst>
          </p:cNvPr>
          <p:cNvGrpSpPr/>
          <p:nvPr/>
        </p:nvGrpSpPr>
        <p:grpSpPr>
          <a:xfrm>
            <a:off x="397106" y="5936543"/>
            <a:ext cx="11101081" cy="642701"/>
            <a:chOff x="504001" y="6109900"/>
            <a:chExt cx="11101081" cy="642701"/>
          </a:xfrm>
        </p:grpSpPr>
        <p:sp>
          <p:nvSpPr>
            <p:cNvPr id="8" name="TextBox 7">
              <a:extLst>
                <a:ext uri="{FF2B5EF4-FFF2-40B4-BE49-F238E27FC236}">
                  <a16:creationId xmlns:a16="http://schemas.microsoft.com/office/drawing/2014/main" id="{FE45255A-1FE9-43E5-BA15-9CA4A3829A12}"/>
                </a:ext>
              </a:extLst>
            </p:cNvPr>
            <p:cNvSpPr txBox="1"/>
            <p:nvPr/>
          </p:nvSpPr>
          <p:spPr>
            <a:xfrm>
              <a:off x="2029562" y="6133454"/>
              <a:ext cx="9575520" cy="619147"/>
            </a:xfrm>
            <a:prstGeom prst="rect">
              <a:avLst/>
            </a:prstGeom>
            <a:solidFill>
              <a:schemeClr val="bg1">
                <a:lumMod val="85000"/>
              </a:schemeClr>
            </a:solidFill>
          </p:spPr>
          <p:txBody>
            <a:bodyPr wrap="square" lIns="72000" tIns="36000" rIns="72000" bIns="36000" rtlCol="0" anchor="ctr">
              <a:noAutofit/>
            </a:bodyPr>
            <a:lstStyle/>
            <a:p>
              <a:pPr marL="0" marR="0" lvl="0" indent="0" algn="just" defTabSz="661988" eaLnBrk="0" fontAlgn="base" latinLnBrk="0" hangingPunct="0">
                <a:lnSpc>
                  <a:spcPct val="100000"/>
                </a:lnSpc>
                <a:spcBef>
                  <a:spcPts val="600"/>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a:rPr>
                <a:t>Integration is a key enabler for intelligent enterprises. SAP’s integration strategy for the intelligent enterprise is based on four core principles. ISA-M </a:t>
              </a:r>
              <a:r>
                <a:rPr lang="en-US" sz="1100" kern="0" dirty="0">
                  <a:solidFill>
                    <a:srgbClr val="000000"/>
                  </a:solidFill>
                  <a:latin typeface="Arial"/>
                </a:rPr>
                <a:t>complements SAP’s technology portfolio by a methodology that helps enterprise architects to shape their integration strategy. ISA-M provides a holistic view on integration including all types of integration use cases needed for full E2E integration.  </a:t>
              </a:r>
              <a:endParaRPr kumimoji="0" lang="en-US" sz="1100" b="0" i="0" u="none" strike="noStrike" kern="0" cap="none" spc="0" normalizeH="0" baseline="0" noProof="0" dirty="0">
                <a:ln>
                  <a:noFill/>
                </a:ln>
                <a:solidFill>
                  <a:srgbClr val="000000"/>
                </a:solidFill>
                <a:effectLst/>
                <a:uLnTx/>
                <a:uFillTx/>
                <a:latin typeface="Arial"/>
              </a:endParaRPr>
            </a:p>
          </p:txBody>
        </p:sp>
        <p:grpSp>
          <p:nvGrpSpPr>
            <p:cNvPr id="9" name="Group 8">
              <a:extLst>
                <a:ext uri="{FF2B5EF4-FFF2-40B4-BE49-F238E27FC236}">
                  <a16:creationId xmlns:a16="http://schemas.microsoft.com/office/drawing/2014/main" id="{28E7ECF1-F6B0-4B64-A0CF-65F217D0EA60}"/>
                </a:ext>
              </a:extLst>
            </p:cNvPr>
            <p:cNvGrpSpPr/>
            <p:nvPr/>
          </p:nvGrpSpPr>
          <p:grpSpPr>
            <a:xfrm>
              <a:off x="590093" y="6137243"/>
              <a:ext cx="1457118" cy="615357"/>
              <a:chOff x="539890" y="5608167"/>
              <a:chExt cx="1457118" cy="1120882"/>
            </a:xfrm>
          </p:grpSpPr>
          <p:sp>
            <p:nvSpPr>
              <p:cNvPr id="13" name="TextBox 12">
                <a:extLst>
                  <a:ext uri="{FF2B5EF4-FFF2-40B4-BE49-F238E27FC236}">
                    <a16:creationId xmlns:a16="http://schemas.microsoft.com/office/drawing/2014/main" id="{60DBB067-33AA-4388-8378-A49187669D58}"/>
                  </a:ext>
                </a:extLst>
              </p:cNvPr>
              <p:cNvSpPr txBox="1"/>
              <p:nvPr/>
            </p:nvSpPr>
            <p:spPr>
              <a:xfrm>
                <a:off x="890339" y="5608169"/>
                <a:ext cx="1106669" cy="1120880"/>
              </a:xfrm>
              <a:prstGeom prst="rect">
                <a:avLst/>
              </a:prstGeom>
              <a:solidFill>
                <a:schemeClr val="tx1"/>
              </a:solidFill>
            </p:spPr>
            <p:txBody>
              <a:bodyPr wrap="square" lIns="72000" tIns="288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Explanation</a:t>
                </a:r>
              </a:p>
            </p:txBody>
          </p:sp>
          <p:sp>
            <p:nvSpPr>
              <p:cNvPr id="14" name="TextBox 13">
                <a:extLst>
                  <a:ext uri="{FF2B5EF4-FFF2-40B4-BE49-F238E27FC236}">
                    <a16:creationId xmlns:a16="http://schemas.microsoft.com/office/drawing/2014/main" id="{564C9CE4-1EE1-4614-8E5E-38252E69B1E1}"/>
                  </a:ext>
                </a:extLst>
              </p:cNvPr>
              <p:cNvSpPr txBox="1"/>
              <p:nvPr/>
            </p:nvSpPr>
            <p:spPr>
              <a:xfrm>
                <a:off x="539890" y="5608167"/>
                <a:ext cx="432191" cy="1120869"/>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grpSp>
        <p:cxnSp>
          <p:nvCxnSpPr>
            <p:cNvPr id="10" name="Straight Connector 9">
              <a:extLst>
                <a:ext uri="{FF2B5EF4-FFF2-40B4-BE49-F238E27FC236}">
                  <a16:creationId xmlns:a16="http://schemas.microsoft.com/office/drawing/2014/main" id="{E1868B1F-D8D7-4044-9AB7-01C91A8C1C6F}"/>
                </a:ext>
              </a:extLst>
            </p:cNvPr>
            <p:cNvCxnSpPr>
              <a:cxnSpLocks/>
            </p:cNvCxnSpPr>
            <p:nvPr/>
          </p:nvCxnSpPr>
          <p:spPr>
            <a:xfrm>
              <a:off x="1028137" y="6109900"/>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B6CEA9F-F50C-49AD-BEA8-FC5C31D4ED96}"/>
                </a:ext>
              </a:extLst>
            </p:cNvPr>
            <p:cNvCxnSpPr>
              <a:cxnSpLocks/>
            </p:cNvCxnSpPr>
            <p:nvPr/>
          </p:nvCxnSpPr>
          <p:spPr>
            <a:xfrm flipH="1">
              <a:off x="976006" y="6674916"/>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DA0A0A2-995E-451E-BEAB-83C7AE579E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001" y="6133454"/>
              <a:ext cx="615347" cy="615347"/>
            </a:xfrm>
            <a:prstGeom prst="rect">
              <a:avLst/>
            </a:prstGeom>
          </p:spPr>
        </p:pic>
      </p:grpSp>
    </p:spTree>
    <p:extLst>
      <p:ext uri="{BB962C8B-B14F-4D97-AF65-F5344CB8AC3E}">
        <p14:creationId xmlns:p14="http://schemas.microsoft.com/office/powerpoint/2010/main" val="20007924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a:extLst>
              <a:ext uri="{FF2B5EF4-FFF2-40B4-BE49-F238E27FC236}">
                <a16:creationId xmlns:a16="http://schemas.microsoft.com/office/drawing/2014/main" id="{602A34CA-36C5-4807-B35E-B955E885C08D}"/>
              </a:ext>
            </a:extLst>
          </p:cNvPr>
          <p:cNvSpPr txBox="1">
            <a:spLocks/>
          </p:cNvSpPr>
          <p:nvPr/>
        </p:nvSpPr>
        <p:spPr bwMode="gray">
          <a:xfrm>
            <a:off x="408955" y="670376"/>
            <a:ext cx="11257200" cy="1107996"/>
          </a:xfrm>
          <a:prstGeom prst="rect">
            <a:avLst/>
          </a:prstGeom>
        </p:spPr>
        <p:txBody>
          <a:bodyPr vert="horz" lIns="0" tIns="0" rIns="0" bIns="0" rtlCol="0" anchor="t" anchorCtr="0">
            <a:noAutofit/>
          </a:bodyPr>
          <a:lstStyle>
            <a:lvl1pPr algn="l" defTabSz="1087795" rtl="0" eaLnBrk="1" latinLnBrk="0" hangingPunct="1">
              <a:spcBef>
                <a:spcPct val="0"/>
              </a:spcBef>
              <a:buNone/>
              <a:defRPr sz="3600" b="1" kern="1200">
                <a:solidFill>
                  <a:sysClr val="windowText" lastClr="000000"/>
                </a:solidFill>
                <a:latin typeface="+mj-lt"/>
                <a:ea typeface="+mj-ea"/>
                <a:cs typeface="+mj-cs"/>
              </a:defRPr>
            </a:lvl1pPr>
          </a:lstStyle>
          <a:p>
            <a:pPr marL="0" marR="0" lvl="0" indent="0" algn="l" defTabSz="1087795" rtl="0" eaLnBrk="1" fontAlgn="auto" latinLnBrk="0" hangingPunct="1">
              <a:lnSpc>
                <a:spcPct val="90000"/>
              </a:lnSpc>
              <a:spcBef>
                <a:spcPts val="60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Arial"/>
              </a:rPr>
              <a:t>ISA-M Template</a:t>
            </a:r>
          </a:p>
          <a:p>
            <a:pPr>
              <a:lnSpc>
                <a:spcPct val="90000"/>
              </a:lnSpc>
              <a:spcBef>
                <a:spcPts val="600"/>
              </a:spcBef>
              <a:defRPr/>
            </a:pPr>
            <a:r>
              <a:rPr lang="en-US" sz="2400" b="0" dirty="0">
                <a:latin typeface="Arial"/>
              </a:rPr>
              <a:t>Overview</a:t>
            </a:r>
          </a:p>
        </p:txBody>
      </p:sp>
      <p:pic>
        <p:nvPicPr>
          <p:cNvPr id="54" name="Picture 53">
            <a:extLst>
              <a:ext uri="{FF2B5EF4-FFF2-40B4-BE49-F238E27FC236}">
                <a16:creationId xmlns:a16="http://schemas.microsoft.com/office/drawing/2014/main" id="{07EF86B8-4B2A-4E25-8482-5C572F08D725}"/>
              </a:ext>
            </a:extLst>
          </p:cNvPr>
          <p:cNvPicPr>
            <a:picLocks noChangeAspect="1"/>
          </p:cNvPicPr>
          <p:nvPr/>
        </p:nvPicPr>
        <p:blipFill>
          <a:blip r:embed="rId3"/>
          <a:stretch>
            <a:fillRect/>
          </a:stretch>
        </p:blipFill>
        <p:spPr>
          <a:xfrm>
            <a:off x="8860077" y="484564"/>
            <a:ext cx="2926143" cy="2901449"/>
          </a:xfrm>
          <a:prstGeom prst="rect">
            <a:avLst/>
          </a:prstGeom>
        </p:spPr>
      </p:pic>
      <p:sp>
        <p:nvSpPr>
          <p:cNvPr id="29" name="Rectangle 28">
            <a:extLst>
              <a:ext uri="{FF2B5EF4-FFF2-40B4-BE49-F238E27FC236}">
                <a16:creationId xmlns:a16="http://schemas.microsoft.com/office/drawing/2014/main" id="{A123BC6A-1615-4BDA-96C4-759D58359AC2}"/>
              </a:ext>
            </a:extLst>
          </p:cNvPr>
          <p:cNvSpPr/>
          <p:nvPr/>
        </p:nvSpPr>
        <p:spPr bwMode="gray">
          <a:xfrm>
            <a:off x="0" y="4722927"/>
            <a:ext cx="12195175" cy="2168013"/>
          </a:xfrm>
          <a:prstGeom prst="rect">
            <a:avLst/>
          </a:prstGeom>
          <a:solidFill>
            <a:srgbClr val="CCCCCC">
              <a:lumMod val="10000"/>
            </a:srgbClr>
          </a:solidFill>
          <a:ln w="25400" algn="ctr">
            <a:noFill/>
            <a:miter lim="800000"/>
            <a:headEnd/>
            <a:tailEnd/>
          </a:ln>
        </p:spPr>
        <p:txBody>
          <a:bodyPr lIns="90000" tIns="72000" rIns="90000" bIns="72000" rtlCol="0" anchor="ct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endParaRPr kumimoji="0" lang="de-DE" sz="1800" b="0" i="0" u="none" strike="noStrike" kern="0" cap="none" spc="0" normalizeH="0" baseline="0" noProof="0" dirty="0" err="1">
              <a:ln>
                <a:noFill/>
              </a:ln>
              <a:solidFill>
                <a:srgbClr val="000000"/>
              </a:solidFill>
              <a:effectLst/>
              <a:uLnTx/>
              <a:uFillTx/>
              <a:latin typeface="Arial"/>
              <a:ea typeface="Arial Unicode MS" pitchFamily="34" charset="-128"/>
              <a:cs typeface="Arial Unicode MS" pitchFamily="34" charset="-128"/>
            </a:endParaRPr>
          </a:p>
        </p:txBody>
      </p:sp>
      <p:grpSp>
        <p:nvGrpSpPr>
          <p:cNvPr id="30" name="Group 29">
            <a:extLst>
              <a:ext uri="{FF2B5EF4-FFF2-40B4-BE49-F238E27FC236}">
                <a16:creationId xmlns:a16="http://schemas.microsoft.com/office/drawing/2014/main" id="{8AEBE82F-BBE1-4C1C-A33F-2BFEC8E963AA}"/>
              </a:ext>
            </a:extLst>
          </p:cNvPr>
          <p:cNvGrpSpPr/>
          <p:nvPr/>
        </p:nvGrpSpPr>
        <p:grpSpPr>
          <a:xfrm>
            <a:off x="264939" y="4946724"/>
            <a:ext cx="1440160" cy="1613483"/>
            <a:chOff x="504001" y="4907899"/>
            <a:chExt cx="1506180" cy="1732187"/>
          </a:xfrm>
          <a:solidFill>
            <a:schemeClr val="bg1">
              <a:lumMod val="65000"/>
            </a:schemeClr>
          </a:solidFill>
        </p:grpSpPr>
        <p:sp>
          <p:nvSpPr>
            <p:cNvPr id="31" name="Rectangle 30">
              <a:extLst>
                <a:ext uri="{FF2B5EF4-FFF2-40B4-BE49-F238E27FC236}">
                  <a16:creationId xmlns:a16="http://schemas.microsoft.com/office/drawing/2014/main" id="{E51733D7-5DF2-4750-8951-C8E5E73F063B}"/>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Overview &amp; Terms of Use</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32" name="TextBox 31">
              <a:extLst>
                <a:ext uri="{FF2B5EF4-FFF2-40B4-BE49-F238E27FC236}">
                  <a16:creationId xmlns:a16="http://schemas.microsoft.com/office/drawing/2014/main" id="{BEE2537D-784C-4AE8-8D1C-3419EF792F9D}"/>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1</a:t>
              </a:r>
            </a:p>
          </p:txBody>
        </p:sp>
        <p:cxnSp>
          <p:nvCxnSpPr>
            <p:cNvPr id="33" name="Straight Connector 32">
              <a:extLst>
                <a:ext uri="{FF2B5EF4-FFF2-40B4-BE49-F238E27FC236}">
                  <a16:creationId xmlns:a16="http://schemas.microsoft.com/office/drawing/2014/main" id="{2DF2A5A3-A26C-4D1F-9B8D-BCC74618D595}"/>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34" name="Group 33">
            <a:extLst>
              <a:ext uri="{FF2B5EF4-FFF2-40B4-BE49-F238E27FC236}">
                <a16:creationId xmlns:a16="http://schemas.microsoft.com/office/drawing/2014/main" id="{062C22FB-C067-4DF3-9EB0-B93AA746B043}"/>
              </a:ext>
            </a:extLst>
          </p:cNvPr>
          <p:cNvGrpSpPr/>
          <p:nvPr/>
        </p:nvGrpSpPr>
        <p:grpSpPr>
          <a:xfrm>
            <a:off x="1961860" y="4946724"/>
            <a:ext cx="1440160" cy="1613483"/>
            <a:chOff x="504001" y="4907899"/>
            <a:chExt cx="1506180" cy="1732187"/>
          </a:xfrm>
          <a:solidFill>
            <a:schemeClr val="bg1">
              <a:lumMod val="65000"/>
            </a:schemeClr>
          </a:solidFill>
        </p:grpSpPr>
        <p:sp>
          <p:nvSpPr>
            <p:cNvPr id="35" name="Rectangle 34">
              <a:extLst>
                <a:ext uri="{FF2B5EF4-FFF2-40B4-BE49-F238E27FC236}">
                  <a16:creationId xmlns:a16="http://schemas.microsoft.com/office/drawing/2014/main" id="{3C8867EF-B5C7-473A-B605-D3B939B702AA}"/>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Roles</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36" name="TextBox 35">
              <a:extLst>
                <a:ext uri="{FF2B5EF4-FFF2-40B4-BE49-F238E27FC236}">
                  <a16:creationId xmlns:a16="http://schemas.microsoft.com/office/drawing/2014/main" id="{89FEB8E6-CE4D-4860-A1B5-BFBEE03B85B0}"/>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2</a:t>
              </a:r>
            </a:p>
          </p:txBody>
        </p:sp>
        <p:cxnSp>
          <p:nvCxnSpPr>
            <p:cNvPr id="37" name="Straight Connector 36">
              <a:extLst>
                <a:ext uri="{FF2B5EF4-FFF2-40B4-BE49-F238E27FC236}">
                  <a16:creationId xmlns:a16="http://schemas.microsoft.com/office/drawing/2014/main" id="{1B8226BE-D56D-4D49-B676-524FE1B70172}"/>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38" name="Group 37">
            <a:extLst>
              <a:ext uri="{FF2B5EF4-FFF2-40B4-BE49-F238E27FC236}">
                <a16:creationId xmlns:a16="http://schemas.microsoft.com/office/drawing/2014/main" id="{EF497D30-B157-4BCF-8B04-AAFEACF41428}"/>
              </a:ext>
            </a:extLst>
          </p:cNvPr>
          <p:cNvGrpSpPr/>
          <p:nvPr/>
        </p:nvGrpSpPr>
        <p:grpSpPr>
          <a:xfrm>
            <a:off x="3658781" y="4946724"/>
            <a:ext cx="1440160" cy="1613483"/>
            <a:chOff x="504001" y="4907899"/>
            <a:chExt cx="1506180" cy="1732187"/>
          </a:xfrm>
          <a:solidFill>
            <a:schemeClr val="bg1">
              <a:lumMod val="65000"/>
            </a:schemeClr>
          </a:solidFill>
        </p:grpSpPr>
        <p:sp>
          <p:nvSpPr>
            <p:cNvPr id="39" name="Rectangle 38">
              <a:extLst>
                <a:ext uri="{FF2B5EF4-FFF2-40B4-BE49-F238E27FC236}">
                  <a16:creationId xmlns:a16="http://schemas.microsoft.com/office/drawing/2014/main" id="{C6BD0DD5-B80D-4D33-A866-9F47C1023B4C}"/>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Domains</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0" name="TextBox 39">
              <a:extLst>
                <a:ext uri="{FF2B5EF4-FFF2-40B4-BE49-F238E27FC236}">
                  <a16:creationId xmlns:a16="http://schemas.microsoft.com/office/drawing/2014/main" id="{F427AC56-ECD5-4A5C-A237-055BE17A944F}"/>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3</a:t>
              </a:r>
            </a:p>
          </p:txBody>
        </p:sp>
        <p:cxnSp>
          <p:nvCxnSpPr>
            <p:cNvPr id="41" name="Straight Connector 40">
              <a:extLst>
                <a:ext uri="{FF2B5EF4-FFF2-40B4-BE49-F238E27FC236}">
                  <a16:creationId xmlns:a16="http://schemas.microsoft.com/office/drawing/2014/main" id="{D3A9B39A-3EAF-43D5-9F49-05BE617AF14B}"/>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42" name="Group 41">
            <a:extLst>
              <a:ext uri="{FF2B5EF4-FFF2-40B4-BE49-F238E27FC236}">
                <a16:creationId xmlns:a16="http://schemas.microsoft.com/office/drawing/2014/main" id="{D6055B81-8FBE-4453-8449-38CA7B8FA8ED}"/>
              </a:ext>
            </a:extLst>
          </p:cNvPr>
          <p:cNvGrpSpPr/>
          <p:nvPr/>
        </p:nvGrpSpPr>
        <p:grpSpPr>
          <a:xfrm>
            <a:off x="5355702" y="4946724"/>
            <a:ext cx="1440160" cy="1613483"/>
            <a:chOff x="504001" y="4907899"/>
            <a:chExt cx="1506180" cy="1732187"/>
          </a:xfrm>
          <a:solidFill>
            <a:schemeClr val="bg1">
              <a:lumMod val="65000"/>
            </a:schemeClr>
          </a:solidFill>
        </p:grpSpPr>
        <p:sp>
          <p:nvSpPr>
            <p:cNvPr id="43" name="Rectangle 42">
              <a:extLst>
                <a:ext uri="{FF2B5EF4-FFF2-40B4-BE49-F238E27FC236}">
                  <a16:creationId xmlns:a16="http://schemas.microsoft.com/office/drawing/2014/main" id="{357640EB-D44D-4E39-869E-2A44AF8C894B}"/>
                </a:ext>
              </a:extLst>
            </p:cNvPr>
            <p:cNvSpPr/>
            <p:nvPr/>
          </p:nvSpPr>
          <p:spPr bwMode="gray">
            <a:xfrm>
              <a:off x="504001" y="4907899"/>
              <a:ext cx="1506180" cy="1732187"/>
            </a:xfrm>
            <a:prstGeom prst="rect">
              <a:avLst/>
            </a:prstGeom>
            <a:grpFill/>
            <a:ln w="25400" algn="ctr">
              <a:noFill/>
              <a:miter lim="800000"/>
              <a:headEnd/>
              <a:tailEnd/>
            </a:ln>
          </p:spPr>
          <p:txBody>
            <a:bodyPr lIns="36000" tIns="792000" rIns="36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Integration Styles &amp; Use Cases Patterns</a:t>
              </a: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5" name="TextBox 44">
              <a:extLst>
                <a:ext uri="{FF2B5EF4-FFF2-40B4-BE49-F238E27FC236}">
                  <a16:creationId xmlns:a16="http://schemas.microsoft.com/office/drawing/2014/main" id="{261367DB-A12E-4F68-BD6A-EBE8384ECBE9}"/>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4</a:t>
              </a:r>
            </a:p>
          </p:txBody>
        </p:sp>
        <p:cxnSp>
          <p:nvCxnSpPr>
            <p:cNvPr id="46" name="Straight Connector 45">
              <a:extLst>
                <a:ext uri="{FF2B5EF4-FFF2-40B4-BE49-F238E27FC236}">
                  <a16:creationId xmlns:a16="http://schemas.microsoft.com/office/drawing/2014/main" id="{5466359C-46DA-4C86-ADFE-6160E4BF51D4}"/>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47" name="Group 46">
            <a:extLst>
              <a:ext uri="{FF2B5EF4-FFF2-40B4-BE49-F238E27FC236}">
                <a16:creationId xmlns:a16="http://schemas.microsoft.com/office/drawing/2014/main" id="{AD7968CE-5678-4CBF-929E-B7513402E746}"/>
              </a:ext>
            </a:extLst>
          </p:cNvPr>
          <p:cNvGrpSpPr/>
          <p:nvPr/>
        </p:nvGrpSpPr>
        <p:grpSpPr>
          <a:xfrm>
            <a:off x="7052623" y="4946724"/>
            <a:ext cx="1440160" cy="1613483"/>
            <a:chOff x="504001" y="4907899"/>
            <a:chExt cx="1506180" cy="1732187"/>
          </a:xfrm>
          <a:solidFill>
            <a:schemeClr val="bg1">
              <a:lumMod val="65000"/>
            </a:schemeClr>
          </a:solidFill>
        </p:grpSpPr>
        <p:sp>
          <p:nvSpPr>
            <p:cNvPr id="48" name="Rectangle 47">
              <a:extLst>
                <a:ext uri="{FF2B5EF4-FFF2-40B4-BE49-F238E27FC236}">
                  <a16:creationId xmlns:a16="http://schemas.microsoft.com/office/drawing/2014/main" id="{B6B0A7BA-95AE-4FCF-A9D7-1A65D4B98E57}"/>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Technology Mapping</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49" name="TextBox 48">
              <a:extLst>
                <a:ext uri="{FF2B5EF4-FFF2-40B4-BE49-F238E27FC236}">
                  <a16:creationId xmlns:a16="http://schemas.microsoft.com/office/drawing/2014/main" id="{CAB1FAC5-6D21-4D10-924D-1D935EF5866E}"/>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5</a:t>
              </a:r>
            </a:p>
          </p:txBody>
        </p:sp>
        <p:cxnSp>
          <p:nvCxnSpPr>
            <p:cNvPr id="50" name="Straight Connector 49">
              <a:extLst>
                <a:ext uri="{FF2B5EF4-FFF2-40B4-BE49-F238E27FC236}">
                  <a16:creationId xmlns:a16="http://schemas.microsoft.com/office/drawing/2014/main" id="{3A0951D8-3550-4403-BCD8-8BBBE3CDDFD2}"/>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51" name="Group 50">
            <a:extLst>
              <a:ext uri="{FF2B5EF4-FFF2-40B4-BE49-F238E27FC236}">
                <a16:creationId xmlns:a16="http://schemas.microsoft.com/office/drawing/2014/main" id="{F11B2642-628E-4A43-929F-676C6609AE0C}"/>
              </a:ext>
            </a:extLst>
          </p:cNvPr>
          <p:cNvGrpSpPr/>
          <p:nvPr/>
        </p:nvGrpSpPr>
        <p:grpSpPr>
          <a:xfrm>
            <a:off x="8749544" y="4946724"/>
            <a:ext cx="1440160" cy="1613483"/>
            <a:chOff x="504001" y="4907899"/>
            <a:chExt cx="1506180" cy="1732187"/>
          </a:xfrm>
          <a:solidFill>
            <a:schemeClr val="bg1">
              <a:lumMod val="65000"/>
            </a:schemeClr>
          </a:solidFill>
        </p:grpSpPr>
        <p:sp>
          <p:nvSpPr>
            <p:cNvPr id="52" name="Rectangle 51">
              <a:extLst>
                <a:ext uri="{FF2B5EF4-FFF2-40B4-BE49-F238E27FC236}">
                  <a16:creationId xmlns:a16="http://schemas.microsoft.com/office/drawing/2014/main" id="{B1989703-BBBF-4381-9364-6A82400B405A}"/>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Interface Assessment</a:t>
              </a:r>
              <a:br>
                <a:rPr lang="en-CA" sz="1500" kern="0" dirty="0">
                  <a:solidFill>
                    <a:srgbClr val="FFFFFF"/>
                  </a:solidFill>
                  <a:latin typeface="Arial"/>
                  <a:ea typeface="Arial Unicode MS" pitchFamily="34" charset="-128"/>
                  <a:cs typeface="Arial Unicode MS" pitchFamily="34" charset="-128"/>
                </a:rPr>
              </a:b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53" name="TextBox 52">
              <a:extLst>
                <a:ext uri="{FF2B5EF4-FFF2-40B4-BE49-F238E27FC236}">
                  <a16:creationId xmlns:a16="http://schemas.microsoft.com/office/drawing/2014/main" id="{7BD48A80-D6EE-44AD-B5A7-355A79994AC9}"/>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6</a:t>
              </a:r>
            </a:p>
          </p:txBody>
        </p:sp>
        <p:cxnSp>
          <p:nvCxnSpPr>
            <p:cNvPr id="55" name="Straight Connector 54">
              <a:extLst>
                <a:ext uri="{FF2B5EF4-FFF2-40B4-BE49-F238E27FC236}">
                  <a16:creationId xmlns:a16="http://schemas.microsoft.com/office/drawing/2014/main" id="{39144BA3-BD76-46D3-8A7A-908ECEC16175}"/>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grpSp>
        <p:nvGrpSpPr>
          <p:cNvPr id="56" name="Group 55">
            <a:extLst>
              <a:ext uri="{FF2B5EF4-FFF2-40B4-BE49-F238E27FC236}">
                <a16:creationId xmlns:a16="http://schemas.microsoft.com/office/drawing/2014/main" id="{A75FCA8E-62DC-4045-9641-31FF62529930}"/>
              </a:ext>
            </a:extLst>
          </p:cNvPr>
          <p:cNvGrpSpPr/>
          <p:nvPr/>
        </p:nvGrpSpPr>
        <p:grpSpPr>
          <a:xfrm>
            <a:off x="10446466" y="4946724"/>
            <a:ext cx="1440160" cy="1613483"/>
            <a:chOff x="504001" y="4907899"/>
            <a:chExt cx="1506180" cy="1732187"/>
          </a:xfrm>
          <a:solidFill>
            <a:srgbClr val="F0AB00"/>
          </a:solidFill>
        </p:grpSpPr>
        <p:sp>
          <p:nvSpPr>
            <p:cNvPr id="57" name="Rectangle 56">
              <a:extLst>
                <a:ext uri="{FF2B5EF4-FFF2-40B4-BE49-F238E27FC236}">
                  <a16:creationId xmlns:a16="http://schemas.microsoft.com/office/drawing/2014/main" id="{0173B61A-08EB-4DEB-926D-6D5D631463C3}"/>
                </a:ext>
              </a:extLst>
            </p:cNvPr>
            <p:cNvSpPr/>
            <p:nvPr/>
          </p:nvSpPr>
          <p:spPr bwMode="gray">
            <a:xfrm>
              <a:off x="504001" y="4907899"/>
              <a:ext cx="1506180" cy="1732187"/>
            </a:xfrm>
            <a:prstGeom prst="rect">
              <a:avLst/>
            </a:prstGeom>
            <a:grpFill/>
            <a:ln w="25400" algn="ctr">
              <a:noFill/>
              <a:miter lim="800000"/>
              <a:headEnd/>
              <a:tailEnd/>
            </a:ln>
          </p:spPr>
          <p:txBody>
            <a:bodyPr lIns="90000" tIns="792000" rIns="90000" bIns="72000" rtlCol="0" anchor="ctr"/>
            <a:lstStyle/>
            <a:p>
              <a:pPr lvl="0" algn="ctr" defTabSz="914400" fontAlgn="base">
                <a:spcBef>
                  <a:spcPct val="50000"/>
                </a:spcBef>
                <a:spcAft>
                  <a:spcPct val="0"/>
                </a:spcAft>
                <a:buClr>
                  <a:srgbClr val="F0AB00"/>
                </a:buClr>
                <a:buSzPct val="80000"/>
                <a:defRPr/>
              </a:pPr>
              <a:r>
                <a:rPr lang="en-CA" sz="1500" kern="0" dirty="0">
                  <a:solidFill>
                    <a:srgbClr val="FFFFFF"/>
                  </a:solidFill>
                  <a:latin typeface="Arial"/>
                  <a:ea typeface="Arial Unicode MS" pitchFamily="34" charset="-128"/>
                  <a:cs typeface="Arial Unicode MS" pitchFamily="34" charset="-128"/>
                </a:rPr>
                <a:t>CIO </a:t>
              </a:r>
              <a:br>
                <a:rPr lang="en-CA" sz="1500" kern="0" dirty="0">
                  <a:solidFill>
                    <a:srgbClr val="FFFFFF"/>
                  </a:solidFill>
                  <a:latin typeface="Arial"/>
                  <a:ea typeface="Arial Unicode MS" pitchFamily="34" charset="-128"/>
                  <a:cs typeface="Arial Unicode MS" pitchFamily="34" charset="-128"/>
                </a:rPr>
              </a:br>
              <a:r>
                <a:rPr lang="en-CA" sz="1500" kern="0" dirty="0">
                  <a:solidFill>
                    <a:srgbClr val="FFFFFF"/>
                  </a:solidFill>
                  <a:latin typeface="Arial"/>
                  <a:ea typeface="Arial Unicode MS" pitchFamily="34" charset="-128"/>
                  <a:cs typeface="Arial Unicode MS" pitchFamily="34" charset="-128"/>
                </a:rPr>
                <a:t>Guides</a:t>
              </a:r>
              <a:br>
                <a:rPr lang="en-CA" sz="1500" kern="0" dirty="0">
                  <a:solidFill>
                    <a:srgbClr val="FFFFFF"/>
                  </a:solidFill>
                  <a:latin typeface="Arial"/>
                  <a:ea typeface="Arial Unicode MS" pitchFamily="34" charset="-128"/>
                  <a:cs typeface="Arial Unicode MS" pitchFamily="34" charset="-128"/>
                </a:rPr>
              </a:br>
              <a:r>
                <a:rPr lang="en-CA" sz="1500" kern="0" dirty="0">
                  <a:solidFill>
                    <a:srgbClr val="FFFFFF"/>
                  </a:solidFill>
                  <a:latin typeface="Arial"/>
                  <a:ea typeface="Arial Unicode MS" pitchFamily="34" charset="-128"/>
                  <a:cs typeface="Arial Unicode MS" pitchFamily="34" charset="-128"/>
                </a:rPr>
                <a:t> </a:t>
              </a:r>
              <a:endParaRPr kumimoji="0" lang="en-CA" sz="1500" b="0" i="0" u="none" strike="noStrike" kern="0" cap="none" spc="0" normalizeH="0" baseline="0" dirty="0">
                <a:ln>
                  <a:noFill/>
                </a:ln>
                <a:solidFill>
                  <a:srgbClr val="FFFFFF"/>
                </a:solidFill>
                <a:effectLst/>
                <a:uLnTx/>
                <a:uFillTx/>
                <a:latin typeface="Arial"/>
                <a:ea typeface="Arial Unicode MS" pitchFamily="34" charset="-128"/>
                <a:cs typeface="Arial Unicode MS" pitchFamily="34" charset="-128"/>
              </a:endParaRPr>
            </a:p>
          </p:txBody>
        </p:sp>
        <p:sp>
          <p:nvSpPr>
            <p:cNvPr id="58" name="TextBox 57">
              <a:extLst>
                <a:ext uri="{FF2B5EF4-FFF2-40B4-BE49-F238E27FC236}">
                  <a16:creationId xmlns:a16="http://schemas.microsoft.com/office/drawing/2014/main" id="{89A7ED20-5045-406B-B9B8-E174043A8F9C}"/>
                </a:ext>
              </a:extLst>
            </p:cNvPr>
            <p:cNvSpPr txBox="1"/>
            <p:nvPr/>
          </p:nvSpPr>
          <p:spPr>
            <a:xfrm>
              <a:off x="1021117" y="4907899"/>
              <a:ext cx="471948" cy="726923"/>
            </a:xfrm>
            <a:prstGeom prst="rect">
              <a:avLst/>
            </a:prstGeom>
            <a:grpFill/>
          </p:spPr>
          <p:txBody>
            <a:bodyPr wrap="square" lIns="0" tIns="0" rIns="0" bIns="0" rtlCol="0">
              <a:spAutoFit/>
            </a:bodyPr>
            <a:lstStyle/>
            <a:p>
              <a:pPr marL="0" marR="0" lvl="0" indent="0" algn="ctr" defTabSz="1088776" eaLnBrk="1" fontAlgn="base" latinLnBrk="0" hangingPunct="1">
                <a:lnSpc>
                  <a:spcPct val="100000"/>
                </a:lnSpc>
                <a:spcBef>
                  <a:spcPct val="50000"/>
                </a:spcBef>
                <a:spcAft>
                  <a:spcPct val="0"/>
                </a:spcAft>
                <a:buClr>
                  <a:srgbClr val="F0AB00"/>
                </a:buClr>
                <a:buSzPct val="80000"/>
                <a:buFontTx/>
                <a:buNone/>
                <a:tabLst/>
                <a:defRPr/>
              </a:pPr>
              <a:r>
                <a:rPr kumimoji="0" lang="de-DE" sz="4400" b="1" i="0" u="none" strike="noStrike" kern="0" cap="none" spc="0" normalizeH="0" baseline="0" noProof="0" dirty="0">
                  <a:ln>
                    <a:noFill/>
                  </a:ln>
                  <a:solidFill>
                    <a:srgbClr val="FFFFFF"/>
                  </a:solidFill>
                  <a:effectLst/>
                  <a:uLnTx/>
                  <a:uFillTx/>
                  <a:latin typeface="Arial"/>
                  <a:ea typeface="Arial Unicode MS" pitchFamily="34" charset="-128"/>
                  <a:cs typeface="Arial Unicode MS" pitchFamily="34" charset="-128"/>
                </a:rPr>
                <a:t>7</a:t>
              </a:r>
            </a:p>
          </p:txBody>
        </p:sp>
        <p:cxnSp>
          <p:nvCxnSpPr>
            <p:cNvPr id="59" name="Straight Connector 58">
              <a:extLst>
                <a:ext uri="{FF2B5EF4-FFF2-40B4-BE49-F238E27FC236}">
                  <a16:creationId xmlns:a16="http://schemas.microsoft.com/office/drawing/2014/main" id="{306C3445-2682-48DE-90ED-21F51C8CBBF4}"/>
                </a:ext>
              </a:extLst>
            </p:cNvPr>
            <p:cNvCxnSpPr/>
            <p:nvPr/>
          </p:nvCxnSpPr>
          <p:spPr>
            <a:xfrm>
              <a:off x="643853" y="5626496"/>
              <a:ext cx="1226476" cy="0"/>
            </a:xfrm>
            <a:prstGeom prst="line">
              <a:avLst/>
            </a:prstGeom>
            <a:grpFill/>
            <a:ln w="38100" cap="flat" cmpd="sng" algn="ctr">
              <a:solidFill>
                <a:srgbClr val="FFFFFF"/>
              </a:solidFill>
              <a:prstDash val="solid"/>
              <a:headEnd type="none" w="med" len="med"/>
              <a:tailEnd type="none" w="med" len="med"/>
            </a:ln>
            <a:effectLst/>
          </p:spPr>
        </p:cxnSp>
      </p:grpSp>
    </p:spTree>
    <p:extLst>
      <p:ext uri="{BB962C8B-B14F-4D97-AF65-F5344CB8AC3E}">
        <p14:creationId xmlns:p14="http://schemas.microsoft.com/office/powerpoint/2010/main" val="41590586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3">
            <a:extLst>
              <a:ext uri="{FF2B5EF4-FFF2-40B4-BE49-F238E27FC236}">
                <a16:creationId xmlns:a16="http://schemas.microsoft.com/office/drawing/2014/main" id="{96BDC1FF-C57C-4223-8091-2A0222043A57}"/>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CIO Guides for Integration</a:t>
            </a:r>
            <a:br>
              <a:rPr lang="en-US" dirty="0">
                <a:solidFill>
                  <a:srgbClr val="000000"/>
                </a:solidFill>
                <a:latin typeface="Arial"/>
              </a:rPr>
            </a:br>
            <a:r>
              <a:rPr lang="en-US" sz="2000" b="0" dirty="0">
                <a:solidFill>
                  <a:srgbClr val="000000"/>
                </a:solidFill>
                <a:latin typeface="Arial"/>
              </a:rPr>
              <a:t>Complementary Guides for Enterprise Architects</a:t>
            </a:r>
            <a:endParaRPr lang="de-DE" b="0" dirty="0">
              <a:solidFill>
                <a:srgbClr val="000000"/>
              </a:solidFill>
              <a:latin typeface="Arial"/>
            </a:endParaRPr>
          </a:p>
        </p:txBody>
      </p:sp>
      <p:sp>
        <p:nvSpPr>
          <p:cNvPr id="94" name="Slide Number Placeholder 1">
            <a:extLst>
              <a:ext uri="{FF2B5EF4-FFF2-40B4-BE49-F238E27FC236}">
                <a16:creationId xmlns:a16="http://schemas.microsoft.com/office/drawing/2014/main" id="{C44FD71F-BFEA-4837-BBCF-425EBDB4397C}"/>
              </a:ext>
            </a:extLst>
          </p:cNvPr>
          <p:cNvSpPr>
            <a:spLocks noGrp="1"/>
          </p:cNvSpPr>
          <p:nvPr>
            <p:ph type="sldNum" sz="quarter" idx="12"/>
          </p:nvPr>
        </p:nvSpPr>
        <p:spPr>
          <a:xfrm>
            <a:off x="9156702" y="6386884"/>
            <a:ext cx="2845541" cy="365717"/>
          </a:xfrm>
        </p:spPr>
        <p:txBody>
          <a:bodyPr/>
          <a:lstStyle/>
          <a:p>
            <a:fld id="{DB6A9238-A6DB-4432-B073-8C8D0256CD0B}" type="slidenum">
              <a:rPr lang="de-DE" sz="1000" smtClean="0"/>
              <a:pPr/>
              <a:t>81</a:t>
            </a:fld>
            <a:endParaRPr lang="de-DE" sz="1000" dirty="0"/>
          </a:p>
        </p:txBody>
      </p:sp>
      <p:sp>
        <p:nvSpPr>
          <p:cNvPr id="106" name="TextBox 105">
            <a:extLst>
              <a:ext uri="{FF2B5EF4-FFF2-40B4-BE49-F238E27FC236}">
                <a16:creationId xmlns:a16="http://schemas.microsoft.com/office/drawing/2014/main" id="{B03470B3-1D07-495F-B1F2-EFB765D24F37}"/>
              </a:ext>
            </a:extLst>
          </p:cNvPr>
          <p:cNvSpPr txBox="1"/>
          <p:nvPr/>
        </p:nvSpPr>
        <p:spPr>
          <a:xfrm>
            <a:off x="10647246" y="6091233"/>
            <a:ext cx="960104" cy="189796"/>
          </a:xfrm>
          <a:prstGeom prst="rect">
            <a:avLst/>
          </a:prstGeom>
          <a:solidFill>
            <a:srgbClr val="008FD3"/>
          </a:solidFill>
          <a:ln w="12700" cap="flat">
            <a:noFill/>
            <a:miter lim="400000"/>
          </a:ln>
          <a:effectLst/>
          <a:sp3d/>
        </p:spPr>
        <p:txBody>
          <a:bodyPr rot="0" spcFirstLastPara="1" vertOverflow="overflow" horzOverflow="overflow" vert="horz" wrap="square" lIns="25400" tIns="25400" rIns="25400" bIns="25400" numCol="1" spcCol="38100" rtlCol="0" anchor="ctr">
            <a:spAutoFit/>
          </a:bodyPr>
          <a:lstStyle/>
          <a:p>
            <a:pPr marL="0" marR="0" lvl="0" indent="0" algn="ctr" defTabSz="41275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Scope</a:t>
            </a:r>
            <a:endParaRPr kumimoji="0" lang="en-US" sz="9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etica Neue"/>
            </a:endParaRPr>
          </a:p>
        </p:txBody>
      </p:sp>
      <p:grpSp>
        <p:nvGrpSpPr>
          <p:cNvPr id="107" name="Group 106">
            <a:extLst>
              <a:ext uri="{FF2B5EF4-FFF2-40B4-BE49-F238E27FC236}">
                <a16:creationId xmlns:a16="http://schemas.microsoft.com/office/drawing/2014/main" id="{B61DAFE6-DD9B-4D37-8FCF-F1289FF8F213}"/>
              </a:ext>
            </a:extLst>
          </p:cNvPr>
          <p:cNvGrpSpPr/>
          <p:nvPr/>
        </p:nvGrpSpPr>
        <p:grpSpPr>
          <a:xfrm>
            <a:off x="578126" y="1807397"/>
            <a:ext cx="2950165" cy="4233148"/>
            <a:chOff x="596599" y="1884342"/>
            <a:chExt cx="2672881" cy="3835277"/>
          </a:xfrm>
        </p:grpSpPr>
        <p:pic>
          <p:nvPicPr>
            <p:cNvPr id="108" name="Picture 107">
              <a:extLst>
                <a:ext uri="{FF2B5EF4-FFF2-40B4-BE49-F238E27FC236}">
                  <a16:creationId xmlns:a16="http://schemas.microsoft.com/office/drawing/2014/main" id="{8F8622E2-2C87-495A-9BD1-B765822031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6599" y="1884342"/>
              <a:ext cx="1725262" cy="2443781"/>
            </a:xfrm>
            <a:prstGeom prst="rect">
              <a:avLst/>
            </a:prstGeom>
            <a:ln>
              <a:solidFill>
                <a:srgbClr val="FFFFFF"/>
              </a:solidFill>
            </a:ln>
            <a:effectLst>
              <a:outerShdw blurRad="50800" dist="38100" dir="2700000" algn="tl" rotWithShape="0">
                <a:prstClr val="black">
                  <a:alpha val="40000"/>
                </a:prstClr>
              </a:outerShdw>
            </a:effectLst>
          </p:spPr>
        </p:pic>
        <p:pic>
          <p:nvPicPr>
            <p:cNvPr id="109" name="Picture 108">
              <a:extLst>
                <a:ext uri="{FF2B5EF4-FFF2-40B4-BE49-F238E27FC236}">
                  <a16:creationId xmlns:a16="http://schemas.microsoft.com/office/drawing/2014/main" id="{1218E4FF-B070-4360-9E56-E66CFB2D04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05474" y="2936114"/>
              <a:ext cx="1764006" cy="2443781"/>
            </a:xfrm>
            <a:prstGeom prst="rect">
              <a:avLst/>
            </a:prstGeom>
            <a:ln w="22225">
              <a:solidFill>
                <a:srgbClr val="FFFFFF"/>
              </a:solidFill>
            </a:ln>
            <a:effectLst>
              <a:outerShdw blurRad="50800" dist="38100" dir="2700000" algn="tl" rotWithShape="0">
                <a:prstClr val="black">
                  <a:alpha val="40000"/>
                </a:prstClr>
              </a:outerShdw>
            </a:effectLst>
          </p:spPr>
        </p:pic>
        <p:sp>
          <p:nvSpPr>
            <p:cNvPr id="110" name="Rectangle 109">
              <a:hlinkClick r:id="rId5"/>
              <a:extLst>
                <a:ext uri="{FF2B5EF4-FFF2-40B4-BE49-F238E27FC236}">
                  <a16:creationId xmlns:a16="http://schemas.microsoft.com/office/drawing/2014/main" id="{0E16C4EE-8CD0-4293-8CF5-E24C6AFF8A79}"/>
                </a:ext>
              </a:extLst>
            </p:cNvPr>
            <p:cNvSpPr/>
            <p:nvPr/>
          </p:nvSpPr>
          <p:spPr bwMode="gray">
            <a:xfrm>
              <a:off x="596599" y="4455109"/>
              <a:ext cx="773000" cy="247523"/>
            </a:xfrm>
            <a:prstGeom prst="rect">
              <a:avLst/>
            </a:prstGeom>
            <a:solidFill>
              <a:srgbClr val="F0AB00"/>
            </a:solidFill>
            <a:ln w="25400" algn="ctr">
              <a:noFill/>
              <a:miter lim="800000"/>
              <a:headEnd/>
              <a:tailEnd/>
            </a:ln>
          </p:spPr>
          <p:txBody>
            <a:bodyPr lIns="45000" tIns="36000" rIns="45000" bIns="36000" rtlCol="0" anchor="ctr"/>
            <a:lstStyle/>
            <a:p>
              <a:pPr marL="0" marR="0" lvl="0" indent="0" algn="ctr" defTabSz="457200" eaLnBrk="1" fontAlgn="base" latinLnBrk="0" hangingPunct="1">
                <a:lnSpc>
                  <a:spcPct val="100000"/>
                </a:lnSpc>
                <a:spcBef>
                  <a:spcPct val="50000"/>
                </a:spcBef>
                <a:spcAft>
                  <a:spcPct val="0"/>
                </a:spcAft>
                <a:buClr>
                  <a:srgbClr val="F0AB00"/>
                </a:buClr>
                <a:buSzPct val="80000"/>
                <a:buFontTx/>
                <a:buNone/>
                <a:tabLst/>
                <a:defRPr/>
              </a:pPr>
              <a:r>
                <a:rPr kumimoji="0" lang="en-US" sz="1100" b="0" i="0" u="sng" strike="noStrike" kern="0" cap="none" spc="0" normalizeH="0" baseline="0" noProof="0" dirty="0">
                  <a:ln>
                    <a:noFill/>
                  </a:ln>
                  <a:solidFill>
                    <a:srgbClr val="FFFFFF"/>
                  </a:solidFill>
                  <a:effectLst/>
                  <a:uLnTx/>
                  <a:uFillTx/>
                  <a:latin typeface="Helvetica Neue"/>
                  <a:ea typeface="Arial Unicode MS" pitchFamily="34" charset="-128"/>
                  <a:cs typeface="Arial Unicode MS" pitchFamily="34" charset="-128"/>
                  <a:sym typeface="Helvetica Neue"/>
                </a:rPr>
                <a:t>Download</a:t>
              </a:r>
            </a:p>
          </p:txBody>
        </p:sp>
        <p:sp>
          <p:nvSpPr>
            <p:cNvPr id="111" name="Rectangle 110">
              <a:hlinkClick r:id="rId6"/>
              <a:extLst>
                <a:ext uri="{FF2B5EF4-FFF2-40B4-BE49-F238E27FC236}">
                  <a16:creationId xmlns:a16="http://schemas.microsoft.com/office/drawing/2014/main" id="{F3990170-A599-40F0-A3EB-31FFE589FAA8}"/>
                </a:ext>
              </a:extLst>
            </p:cNvPr>
            <p:cNvSpPr/>
            <p:nvPr/>
          </p:nvSpPr>
          <p:spPr bwMode="gray">
            <a:xfrm>
              <a:off x="1505474" y="5472096"/>
              <a:ext cx="773000" cy="247523"/>
            </a:xfrm>
            <a:prstGeom prst="rect">
              <a:avLst/>
            </a:prstGeom>
            <a:solidFill>
              <a:srgbClr val="F0AB00"/>
            </a:solidFill>
            <a:ln w="25400" algn="ctr">
              <a:noFill/>
              <a:miter lim="800000"/>
              <a:headEnd/>
              <a:tailEnd/>
            </a:ln>
          </p:spPr>
          <p:txBody>
            <a:bodyPr lIns="45000" tIns="36000" rIns="45000" bIns="36000" rtlCol="0" anchor="ctr"/>
            <a:lstStyle/>
            <a:p>
              <a:pPr marL="0" marR="0" lvl="0" indent="0" algn="ctr" defTabSz="457200" eaLnBrk="1" fontAlgn="base" latinLnBrk="0" hangingPunct="1">
                <a:lnSpc>
                  <a:spcPct val="100000"/>
                </a:lnSpc>
                <a:spcBef>
                  <a:spcPct val="50000"/>
                </a:spcBef>
                <a:spcAft>
                  <a:spcPct val="0"/>
                </a:spcAft>
                <a:buClr>
                  <a:srgbClr val="F0AB00"/>
                </a:buClr>
                <a:buSzPct val="80000"/>
                <a:buFontTx/>
                <a:buNone/>
                <a:tabLst/>
                <a:defRPr/>
              </a:pPr>
              <a:r>
                <a:rPr kumimoji="0" lang="en-US" sz="1100" b="0" i="0" u="sng" strike="noStrike" kern="0" cap="none" spc="0" normalizeH="0" baseline="0" noProof="0" dirty="0">
                  <a:ln>
                    <a:noFill/>
                  </a:ln>
                  <a:solidFill>
                    <a:srgbClr val="FFFFFF"/>
                  </a:solidFill>
                  <a:effectLst/>
                  <a:uLnTx/>
                  <a:uFillTx/>
                  <a:latin typeface="Helvetica Neue"/>
                  <a:ea typeface="Arial Unicode MS" pitchFamily="34" charset="-128"/>
                  <a:cs typeface="Arial Unicode MS" pitchFamily="34" charset="-128"/>
                  <a:sym typeface="Helvetica Neue"/>
                </a:rPr>
                <a:t>Download</a:t>
              </a:r>
            </a:p>
          </p:txBody>
        </p:sp>
      </p:grpSp>
      <p:pic>
        <p:nvPicPr>
          <p:cNvPr id="112" name="Picture 111">
            <a:extLst>
              <a:ext uri="{FF2B5EF4-FFF2-40B4-BE49-F238E27FC236}">
                <a16:creationId xmlns:a16="http://schemas.microsoft.com/office/drawing/2014/main" id="{0BA8E6CE-A264-4479-962D-2FC0A91E6BD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17818" y="1807397"/>
            <a:ext cx="7672659" cy="4069390"/>
          </a:xfrm>
          <a:prstGeom prst="rect">
            <a:avLst/>
          </a:prstGeom>
        </p:spPr>
      </p:pic>
      <p:sp>
        <p:nvSpPr>
          <p:cNvPr id="113" name="Rectangle 112">
            <a:extLst>
              <a:ext uri="{FF2B5EF4-FFF2-40B4-BE49-F238E27FC236}">
                <a16:creationId xmlns:a16="http://schemas.microsoft.com/office/drawing/2014/main" id="{57882B39-8320-4061-841B-30B7B675AFDC}"/>
              </a:ext>
            </a:extLst>
          </p:cNvPr>
          <p:cNvSpPr/>
          <p:nvPr/>
        </p:nvSpPr>
        <p:spPr bwMode="gray">
          <a:xfrm rot="20700000">
            <a:off x="332859" y="1615150"/>
            <a:ext cx="1010428" cy="349208"/>
          </a:xfrm>
          <a:prstGeom prst="rect">
            <a:avLst/>
          </a:prstGeom>
          <a:solidFill>
            <a:srgbClr val="00A2FF"/>
          </a:solidFill>
          <a:ln w="25400" algn="ctr">
            <a:noFill/>
            <a:miter lim="800000"/>
            <a:headEnd/>
            <a:tailEnd/>
          </a:ln>
        </p:spPr>
        <p:txBody>
          <a:bodyPr lIns="45000" tIns="36000" rIns="45000" bIns="36000" rtlCol="0" anchor="ctr"/>
          <a:lstStyle/>
          <a:p>
            <a:pPr algn="ctr" defTabSz="457200" fontAlgn="base">
              <a:spcBef>
                <a:spcPct val="50000"/>
              </a:spcBef>
              <a:spcAft>
                <a:spcPct val="0"/>
              </a:spcAft>
              <a:buClr>
                <a:srgbClr val="F0AB00"/>
              </a:buClr>
              <a:buSzPct val="80000"/>
              <a:defRPr/>
            </a:pPr>
            <a:r>
              <a:rPr lang="en-US" sz="1400" kern="0" dirty="0">
                <a:solidFill>
                  <a:srgbClr val="FFFFFF"/>
                </a:solidFill>
                <a:latin typeface="Arial"/>
                <a:ea typeface="Arial Unicode MS" pitchFamily="34" charset="-128"/>
                <a:cs typeface="Arial Unicode MS" pitchFamily="34" charset="-128"/>
                <a:sym typeface="Helvetica Neue"/>
              </a:rPr>
              <a:t>2017</a:t>
            </a:r>
          </a:p>
        </p:txBody>
      </p:sp>
      <p:sp>
        <p:nvSpPr>
          <p:cNvPr id="114" name="Rectangle 113">
            <a:extLst>
              <a:ext uri="{FF2B5EF4-FFF2-40B4-BE49-F238E27FC236}">
                <a16:creationId xmlns:a16="http://schemas.microsoft.com/office/drawing/2014/main" id="{0287C72D-6096-4E2C-885D-A438C1D53EDC}"/>
              </a:ext>
            </a:extLst>
          </p:cNvPr>
          <p:cNvSpPr/>
          <p:nvPr/>
        </p:nvSpPr>
        <p:spPr bwMode="gray">
          <a:xfrm rot="20700000">
            <a:off x="1323631" y="2822914"/>
            <a:ext cx="1010428" cy="349208"/>
          </a:xfrm>
          <a:prstGeom prst="rect">
            <a:avLst/>
          </a:prstGeom>
          <a:solidFill>
            <a:srgbClr val="00A2FF"/>
          </a:solidFill>
          <a:ln w="25400" algn="ctr">
            <a:noFill/>
            <a:miter lim="800000"/>
            <a:headEnd/>
            <a:tailEnd/>
          </a:ln>
        </p:spPr>
        <p:txBody>
          <a:bodyPr lIns="45000" tIns="36000" rIns="45000" bIns="36000" rtlCol="0" anchor="ctr"/>
          <a:lstStyle/>
          <a:p>
            <a:pPr algn="ctr" defTabSz="457200" fontAlgn="base">
              <a:spcBef>
                <a:spcPct val="50000"/>
              </a:spcBef>
              <a:spcAft>
                <a:spcPct val="0"/>
              </a:spcAft>
              <a:buClr>
                <a:srgbClr val="F0AB00"/>
              </a:buClr>
              <a:buSzPct val="80000"/>
              <a:defRPr/>
            </a:pPr>
            <a:r>
              <a:rPr lang="en-US" sz="1400" kern="0" dirty="0">
                <a:solidFill>
                  <a:srgbClr val="FFFFFF"/>
                </a:solidFill>
                <a:latin typeface="Arial"/>
                <a:ea typeface="Arial Unicode MS" pitchFamily="34" charset="-128"/>
                <a:cs typeface="Arial Unicode MS" pitchFamily="34" charset="-128"/>
                <a:sym typeface="Helvetica Neue"/>
              </a:rPr>
              <a:t>2018</a:t>
            </a:r>
          </a:p>
        </p:txBody>
      </p:sp>
    </p:spTree>
    <p:extLst>
      <p:ext uri="{BB962C8B-B14F-4D97-AF65-F5344CB8AC3E}">
        <p14:creationId xmlns:p14="http://schemas.microsoft.com/office/powerpoint/2010/main" val="18583316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3">
            <a:extLst>
              <a:ext uri="{FF2B5EF4-FFF2-40B4-BE49-F238E27FC236}">
                <a16:creationId xmlns:a16="http://schemas.microsoft.com/office/drawing/2014/main" id="{96BDC1FF-C57C-4223-8091-2A0222043A57}"/>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marL="0" marR="0" lvl="0" indent="0" algn="l" defTabSz="1088558"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a:ea typeface="+mj-ea"/>
                <a:cs typeface="+mj-cs"/>
              </a:rPr>
              <a:t>CIO Guides for Integration</a:t>
            </a:r>
            <a:br>
              <a:rPr kumimoji="0" lang="en-US" sz="2400" b="1" i="0" u="none" strike="noStrike" kern="1200" cap="none" spc="0" normalizeH="0" baseline="0" noProof="0" dirty="0">
                <a:ln>
                  <a:noFill/>
                </a:ln>
                <a:solidFill>
                  <a:srgbClr val="000000"/>
                </a:solidFill>
                <a:effectLst/>
                <a:uLnTx/>
                <a:uFillTx/>
                <a:latin typeface="Arial"/>
                <a:ea typeface="+mj-ea"/>
                <a:cs typeface="+mj-cs"/>
              </a:rPr>
            </a:br>
            <a:r>
              <a:rPr kumimoji="0" lang="en-US" sz="2000" b="0" i="0" u="none" strike="noStrike" kern="1200" cap="none" spc="0" normalizeH="0" baseline="0" noProof="0" dirty="0">
                <a:ln>
                  <a:noFill/>
                </a:ln>
                <a:solidFill>
                  <a:srgbClr val="000000"/>
                </a:solidFill>
                <a:effectLst/>
                <a:uLnTx/>
                <a:uFillTx/>
                <a:latin typeface="Arial"/>
                <a:ea typeface="+mj-ea"/>
                <a:cs typeface="+mj-cs"/>
              </a:rPr>
              <a:t>Further Information &amp; Detailed Technology Guidance</a:t>
            </a:r>
            <a:endParaRPr kumimoji="0" lang="de-DE" sz="2400" b="0" i="0" u="none" strike="noStrike" kern="1200" cap="none" spc="0" normalizeH="0" baseline="0" noProof="0" dirty="0">
              <a:ln>
                <a:noFill/>
              </a:ln>
              <a:solidFill>
                <a:srgbClr val="000000"/>
              </a:solidFill>
              <a:effectLst/>
              <a:uLnTx/>
              <a:uFillTx/>
              <a:latin typeface="Arial"/>
              <a:ea typeface="+mj-ea"/>
              <a:cs typeface="+mj-cs"/>
            </a:endParaRPr>
          </a:p>
        </p:txBody>
      </p:sp>
      <p:sp>
        <p:nvSpPr>
          <p:cNvPr id="94" name="Slide Number Placeholder 1">
            <a:extLst>
              <a:ext uri="{FF2B5EF4-FFF2-40B4-BE49-F238E27FC236}">
                <a16:creationId xmlns:a16="http://schemas.microsoft.com/office/drawing/2014/main" id="{C44FD71F-BFEA-4837-BBCF-425EBDB4397C}"/>
              </a:ext>
            </a:extLst>
          </p:cNvPr>
          <p:cNvSpPr>
            <a:spLocks noGrp="1"/>
          </p:cNvSpPr>
          <p:nvPr>
            <p:ph type="sldNum" sz="quarter" idx="12"/>
          </p:nvPr>
        </p:nvSpPr>
        <p:spPr>
          <a:xfrm>
            <a:off x="9156702" y="6386884"/>
            <a:ext cx="2845541" cy="365717"/>
          </a:xfrm>
        </p:spPr>
        <p:txBody>
          <a:bodyPr/>
          <a:lstStyle/>
          <a:p>
            <a:pPr marL="0" marR="0" lvl="0" indent="0" algn="r" defTabSz="1220084" rtl="0" eaLnBrk="1" fontAlgn="auto" latinLnBrk="0" hangingPunct="1">
              <a:lnSpc>
                <a:spcPct val="100000"/>
              </a:lnSpc>
              <a:spcBef>
                <a:spcPts val="0"/>
              </a:spcBef>
              <a:spcAft>
                <a:spcPts val="0"/>
              </a:spcAft>
              <a:buClrTx/>
              <a:buSzTx/>
              <a:buFontTx/>
              <a:buNone/>
              <a:tabLst/>
              <a:defRPr/>
            </a:pPr>
            <a:fld id="{DB6A9238-A6DB-4432-B073-8C8D0256CD0B}" type="slidenum">
              <a:rPr kumimoji="0" lang="de-DE" sz="10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1220084" rtl="0" eaLnBrk="1" fontAlgn="auto" latinLnBrk="0" hangingPunct="1">
                <a:lnSpc>
                  <a:spcPct val="100000"/>
                </a:lnSpc>
                <a:spcBef>
                  <a:spcPts val="0"/>
                </a:spcBef>
                <a:spcAft>
                  <a:spcPts val="0"/>
                </a:spcAft>
                <a:buClrTx/>
                <a:buSzTx/>
                <a:buFontTx/>
                <a:buNone/>
                <a:tabLst/>
                <a:defRPr/>
              </a:pPr>
              <a:t>82</a:t>
            </a:fld>
            <a:endParaRPr kumimoji="0" lang="de-DE" sz="10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15" name="Picture 14">
            <a:extLst>
              <a:ext uri="{FF2B5EF4-FFF2-40B4-BE49-F238E27FC236}">
                <a16:creationId xmlns:a16="http://schemas.microsoft.com/office/drawing/2014/main" id="{F18684E9-6074-4179-A75B-A2A610E740B5}"/>
              </a:ext>
            </a:extLst>
          </p:cNvPr>
          <p:cNvPicPr>
            <a:picLocks noChangeAspect="1"/>
          </p:cNvPicPr>
          <p:nvPr/>
        </p:nvPicPr>
        <p:blipFill>
          <a:blip r:embed="rId3"/>
          <a:stretch>
            <a:fillRect/>
          </a:stretch>
        </p:blipFill>
        <p:spPr>
          <a:xfrm>
            <a:off x="467410" y="1708937"/>
            <a:ext cx="1199478" cy="1699025"/>
          </a:xfrm>
          <a:prstGeom prst="rect">
            <a:avLst/>
          </a:prstGeom>
          <a:ln>
            <a:solidFill>
              <a:srgbClr val="FFFFFF"/>
            </a:solidFill>
          </a:ln>
          <a:effectLst>
            <a:outerShdw blurRad="50800" dist="38100" dir="2700000" algn="tl" rotWithShape="0">
              <a:prstClr val="black">
                <a:alpha val="40000"/>
              </a:prstClr>
            </a:outerShdw>
          </a:effectLst>
        </p:spPr>
      </p:pic>
      <p:sp>
        <p:nvSpPr>
          <p:cNvPr id="16" name="Rectangle 15">
            <a:extLst>
              <a:ext uri="{FF2B5EF4-FFF2-40B4-BE49-F238E27FC236}">
                <a16:creationId xmlns:a16="http://schemas.microsoft.com/office/drawing/2014/main" id="{0F05BD41-1291-4EAD-8E97-AC885D64067A}"/>
              </a:ext>
            </a:extLst>
          </p:cNvPr>
          <p:cNvSpPr/>
          <p:nvPr/>
        </p:nvSpPr>
        <p:spPr>
          <a:xfrm>
            <a:off x="383431" y="3589105"/>
            <a:ext cx="3553916" cy="2469907"/>
          </a:xfrm>
          <a:prstGeom prst="rect">
            <a:avLst/>
          </a:prstGeom>
        </p:spPr>
        <p:txBody>
          <a:bodyPr wrap="square">
            <a:spAutoFit/>
          </a:bodyPr>
          <a:lstStyle/>
          <a:p>
            <a:pPr marL="177800" marR="0" lvl="2" indent="-177800" defTabSz="412750" eaLnBrk="1" fontAlgn="auto" latinLnBrk="0" hangingPunct="0">
              <a:lnSpc>
                <a:spcPct val="100000"/>
              </a:lnSpc>
              <a:spcBef>
                <a:spcPts val="1200"/>
              </a:spcBef>
              <a:buClr>
                <a:srgbClr val="0076CB"/>
              </a:buClr>
              <a:buSzTx/>
              <a:buFont typeface="Arial" panose="020B0604020202020204" pitchFamily="34" charset="0"/>
              <a:buChar char="•"/>
              <a:tabLst/>
              <a:defRPr/>
            </a:pPr>
            <a:r>
              <a:rPr kumimoji="0" lang="en-US" sz="12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Helvetica Neue"/>
              </a:rPr>
              <a:t>Describes SAP’s long term Vision for Integration</a:t>
            </a:r>
          </a:p>
          <a:p>
            <a:pPr marL="177800" marR="0" lvl="2" indent="-177800" defTabSz="412750" eaLnBrk="1" fontAlgn="auto" latinLnBrk="0" hangingPunct="0">
              <a:lnSpc>
                <a:spcPct val="100000"/>
              </a:lnSpc>
              <a:spcBef>
                <a:spcPts val="1200"/>
              </a:spcBef>
              <a:buClr>
                <a:srgbClr val="0076CB"/>
              </a:buClr>
              <a:buSzTx/>
              <a:buFont typeface="Arial" panose="020B0604020202020204" pitchFamily="34" charset="0"/>
              <a:buChar char="•"/>
              <a:tabLst/>
              <a:defRPr/>
            </a:pPr>
            <a:r>
              <a:rPr kumimoji="0" lang="en-US" sz="12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Helvetica Neue"/>
              </a:rPr>
              <a:t> Key Integration Use Cases</a:t>
            </a:r>
          </a:p>
          <a:p>
            <a:pPr marL="177800" marR="0" lvl="2" indent="-177800" defTabSz="412750" eaLnBrk="1" fontAlgn="auto" latinLnBrk="0" hangingPunct="0">
              <a:lnSpc>
                <a:spcPct val="100000"/>
              </a:lnSpc>
              <a:spcBef>
                <a:spcPts val="1200"/>
              </a:spcBef>
              <a:buClr>
                <a:srgbClr val="0076CB"/>
              </a:buClr>
              <a:buSzTx/>
              <a:buFont typeface="Arial" panose="020B0604020202020204" pitchFamily="34" charset="0"/>
              <a:buChar char="•"/>
              <a:tabLst/>
              <a:defRPr/>
            </a:pPr>
            <a:r>
              <a:rPr kumimoji="0" lang="en-US" sz="12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Helvetica Neue"/>
              </a:rPr>
              <a:t> API Alignment</a:t>
            </a:r>
          </a:p>
          <a:p>
            <a:pPr marL="177800" marR="0" lvl="2" indent="-177800" defTabSz="412750" eaLnBrk="1" fontAlgn="auto" latinLnBrk="0" hangingPunct="0">
              <a:lnSpc>
                <a:spcPct val="100000"/>
              </a:lnSpc>
              <a:spcBef>
                <a:spcPts val="1200"/>
              </a:spcBef>
              <a:buClr>
                <a:srgbClr val="0076CB"/>
              </a:buClr>
              <a:buSzTx/>
              <a:buFont typeface="Arial" panose="020B0604020202020204" pitchFamily="34" charset="0"/>
              <a:buChar char="•"/>
              <a:tabLst/>
              <a:defRPr/>
            </a:pPr>
            <a:r>
              <a:rPr kumimoji="0" lang="en-US" sz="12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Helvetica Neue"/>
              </a:rPr>
              <a:t> Process Integration Guidance</a:t>
            </a:r>
          </a:p>
          <a:p>
            <a:pPr marL="177800" marR="0" lvl="2" indent="-177800" defTabSz="412750" eaLnBrk="1" fontAlgn="auto" latinLnBrk="0" hangingPunct="0">
              <a:lnSpc>
                <a:spcPct val="100000"/>
              </a:lnSpc>
              <a:spcBef>
                <a:spcPts val="1200"/>
              </a:spcBef>
              <a:buClr>
                <a:srgbClr val="0076CB"/>
              </a:buClr>
              <a:buSzTx/>
              <a:buFont typeface="Arial" panose="020B0604020202020204" pitchFamily="34" charset="0"/>
              <a:buChar char="•"/>
              <a:tabLst/>
              <a:defRPr/>
            </a:pPr>
            <a:r>
              <a:rPr kumimoji="0" lang="en-US" sz="12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Helvetica Neue"/>
              </a:rPr>
              <a:t> Data Integration Guidance</a:t>
            </a:r>
          </a:p>
          <a:p>
            <a:pPr marL="0" marR="0" lvl="2" indent="0" defTabSz="412750" eaLnBrk="1" fontAlgn="auto" latinLnBrk="0" hangingPunct="0">
              <a:lnSpc>
                <a:spcPct val="100000"/>
              </a:lnSpc>
              <a:spcBef>
                <a:spcPts val="300"/>
              </a:spcBef>
              <a:spcAft>
                <a:spcPts val="900"/>
              </a:spcAft>
              <a:buClrTx/>
              <a:buSzTx/>
              <a:buFont typeface="Wingdings"/>
              <a:buNone/>
              <a:tabLst/>
              <a:defRPr/>
            </a:pPr>
            <a:endParaRPr kumimoji="0" lang="en-US" sz="14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Helvetica Neue"/>
            </a:endParaRPr>
          </a:p>
          <a:p>
            <a:pPr marL="85725" marR="0" lvl="2" indent="-85725" defTabSz="412750" eaLnBrk="1" fontAlgn="auto" latinLnBrk="0" hangingPunct="0">
              <a:lnSpc>
                <a:spcPct val="100000"/>
              </a:lnSpc>
              <a:spcBef>
                <a:spcPts val="300"/>
              </a:spcBef>
              <a:spcAft>
                <a:spcPts val="900"/>
              </a:spcAft>
              <a:buClrTx/>
              <a:buSzTx/>
              <a:buFont typeface="Arial" panose="020B0604020202020204" pitchFamily="34" charset="0"/>
              <a:buChar char="•"/>
              <a:tabLst/>
              <a:defRPr/>
            </a:pPr>
            <a:endParaRPr kumimoji="0" lang="en-US" sz="14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Helvetica Neue"/>
            </a:endParaRPr>
          </a:p>
        </p:txBody>
      </p:sp>
      <p:sp>
        <p:nvSpPr>
          <p:cNvPr id="17" name="Text Placeholder 2">
            <a:extLst>
              <a:ext uri="{FF2B5EF4-FFF2-40B4-BE49-F238E27FC236}">
                <a16:creationId xmlns:a16="http://schemas.microsoft.com/office/drawing/2014/main" id="{FBD4FE3A-6A0E-49B8-8041-5DF94CBC026B}"/>
              </a:ext>
            </a:extLst>
          </p:cNvPr>
          <p:cNvSpPr txBox="1">
            <a:spLocks/>
          </p:cNvSpPr>
          <p:nvPr/>
        </p:nvSpPr>
        <p:spPr bwMode="gray">
          <a:xfrm>
            <a:off x="440441" y="5955024"/>
            <a:ext cx="3235704" cy="494796"/>
          </a:xfrm>
          <a:prstGeom prst="rect">
            <a:avLst/>
          </a:prstGeom>
        </p:spPr>
        <p:txBody>
          <a:bodyPr vert="horz" lIns="0" tIns="0" rIns="0" bIns="0" rtlCol="0">
            <a:noAutofit/>
          </a:bodyPr>
          <a:lstStyle>
            <a:lvl1pPr marL="0" indent="0" algn="l" defTabSz="1088776" rtl="0" eaLnBrk="1" latinLnBrk="0" hangingPunct="1">
              <a:spcBef>
                <a:spcPts val="1800"/>
              </a:spcBef>
              <a:buClr>
                <a:schemeClr val="accent1"/>
              </a:buClr>
              <a:buSzPct val="80000"/>
              <a:buFontTx/>
              <a:buNone/>
              <a:defRPr sz="2000" b="0" u="none" kern="1200">
                <a:solidFill>
                  <a:schemeClr val="tx1"/>
                </a:solidFill>
                <a:latin typeface="BentonSans" charset="0"/>
                <a:ea typeface="BentonSans" charset="0"/>
                <a:cs typeface="BentonSans" charset="0"/>
              </a:defRPr>
            </a:lvl1pPr>
            <a:lvl2pPr marL="180000" indent="-180000" algn="l" defTabSz="1088776" rtl="0" eaLnBrk="1" latinLnBrk="0" hangingPunct="1">
              <a:spcBef>
                <a:spcPts val="600"/>
              </a:spcBef>
              <a:buClr>
                <a:schemeClr val="accent1"/>
              </a:buClr>
              <a:buSzPct val="100000"/>
              <a:buFont typeface="Wingdings" pitchFamily="2" charset="2"/>
              <a:buChar char="§"/>
              <a:defRPr sz="1800" u="none" kern="1200">
                <a:solidFill>
                  <a:schemeClr val="tx1"/>
                </a:solidFill>
                <a:latin typeface="BentonSans" charset="0"/>
                <a:ea typeface="BentonSans" charset="0"/>
                <a:cs typeface="BentonSans" charset="0"/>
              </a:defRPr>
            </a:lvl2pPr>
            <a:lvl3pPr marL="360000" indent="-180000" algn="l" defTabSz="1088776" rtl="0" eaLnBrk="1" latinLnBrk="0" hangingPunct="1">
              <a:spcBef>
                <a:spcPts val="300"/>
              </a:spcBef>
              <a:buClr>
                <a:schemeClr val="tx1"/>
              </a:buClr>
              <a:buSzPct val="100000"/>
              <a:buFont typeface="Arial" panose="020B0604020202020204" pitchFamily="34" charset="0"/>
              <a:buChar char="–"/>
              <a:defRPr lang="en-US" sz="1800" u="none" kern="1200" noProof="0" dirty="0" smtClean="0">
                <a:solidFill>
                  <a:schemeClr val="tx1"/>
                </a:solidFill>
                <a:latin typeface="BentonSans" charset="0"/>
                <a:ea typeface="BentonSans" charset="0"/>
                <a:cs typeface="BentonSans" charset="0"/>
              </a:defRPr>
            </a:lvl3pPr>
            <a:lvl4pPr marL="540000" indent="-180000" algn="l" defTabSz="1088776" rtl="0" eaLnBrk="1" latinLnBrk="0" hangingPunct="1">
              <a:spcBef>
                <a:spcPts val="300"/>
              </a:spcBef>
              <a:buClr>
                <a:schemeClr val="tx1"/>
              </a:buClr>
              <a:buSzPct val="120000"/>
              <a:buFont typeface="Arial" pitchFamily="34" charset="0"/>
              <a:buChar char="▫"/>
              <a:defRPr sz="1600" u="none" kern="1200">
                <a:solidFill>
                  <a:schemeClr val="tx1"/>
                </a:solidFill>
                <a:latin typeface="BentonSans" charset="0"/>
                <a:ea typeface="BentonSans" charset="0"/>
                <a:cs typeface="BentonSans" charset="0"/>
              </a:defRPr>
            </a:lvl4pPr>
            <a:lvl5pPr marL="720000" indent="-180000" algn="l" defTabSz="1088776" rtl="0" eaLnBrk="1" latinLnBrk="0" hangingPunct="1">
              <a:spcBef>
                <a:spcPts val="100"/>
              </a:spcBef>
              <a:buClr>
                <a:schemeClr val="tx1"/>
              </a:buClr>
              <a:buSzPct val="100000"/>
              <a:buFont typeface="Symbol" panose="05050102010706020507" pitchFamily="18" charset="2"/>
              <a:buChar char="-"/>
              <a:defRPr sz="1400" u="none" kern="1200" baseline="0">
                <a:solidFill>
                  <a:schemeClr val="tx1"/>
                </a:solidFill>
                <a:latin typeface="BentonSans" charset="0"/>
                <a:ea typeface="BentonSans" charset="0"/>
                <a:cs typeface="BentonSans"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1" indent="0" algn="l" defTabSz="544388" rtl="0" eaLnBrk="1" fontAlgn="auto" latinLnBrk="0" hangingPunct="1">
              <a:lnSpc>
                <a:spcPct val="100000"/>
              </a:lnSpc>
              <a:spcBef>
                <a:spcPts val="899"/>
              </a:spcBef>
              <a:spcAft>
                <a:spcPts val="0"/>
              </a:spcAft>
              <a:buClr>
                <a:srgbClr val="FFC000"/>
              </a:buClr>
              <a:buSzPct val="100000"/>
              <a:buFont typeface="Wingdings" pitchFamily="2" charset="2"/>
              <a:buNone/>
              <a:tabLst/>
              <a:defRPr/>
            </a:pPr>
            <a:r>
              <a:rPr kumimoji="0" sz="1200" b="0" i="0" u="none" strike="noStrike" kern="1200" cap="none" spc="0" normalizeH="0" baseline="0" noProof="0" dirty="0">
                <a:ln>
                  <a:noFill/>
                </a:ln>
                <a:solidFill>
                  <a:srgbClr val="5E5E5E">
                    <a:lumMod val="75000"/>
                  </a:srgbClr>
                </a:solidFill>
                <a:effectLst/>
                <a:uLnTx/>
                <a:uFillTx/>
                <a:latin typeface="Arial" panose="020B0604020202020204" pitchFamily="34" charset="0"/>
                <a:cs typeface="Arial" panose="020B0604020202020204" pitchFamily="34" charset="0"/>
                <a:sym typeface="Wingdings"/>
                <a:hlinkClick r:id="rId4"/>
              </a:rPr>
              <a:t>https://www.sap.com/documents/2017/05/eebd96bd-b97c-0010-82c7-eda71af511fa.html</a:t>
            </a:r>
            <a:endParaRPr kumimoji="0" sz="1200" b="0" i="0" u="none" strike="noStrike" kern="1200" cap="none" spc="0" normalizeH="0" baseline="0" noProof="0" dirty="0">
              <a:ln>
                <a:noFill/>
              </a:ln>
              <a:solidFill>
                <a:srgbClr val="5E5E5E">
                  <a:lumMod val="75000"/>
                </a:srgbClr>
              </a:solidFill>
              <a:effectLst/>
              <a:uLnTx/>
              <a:uFillTx/>
              <a:latin typeface="Arial" panose="020B0604020202020204" pitchFamily="34" charset="0"/>
              <a:cs typeface="Arial" panose="020B0604020202020204" pitchFamily="34" charset="0"/>
              <a:sym typeface="Wingdings"/>
            </a:endParaRPr>
          </a:p>
          <a:p>
            <a:pPr marL="0" marR="0" lvl="1" indent="0" algn="l" defTabSz="544388" rtl="0" eaLnBrk="1" fontAlgn="auto" latinLnBrk="0" hangingPunct="1">
              <a:lnSpc>
                <a:spcPct val="100000"/>
              </a:lnSpc>
              <a:spcBef>
                <a:spcPts val="899"/>
              </a:spcBef>
              <a:spcAft>
                <a:spcPts val="0"/>
              </a:spcAft>
              <a:buClr>
                <a:srgbClr val="FFC000"/>
              </a:buClr>
              <a:buSzPct val="100000"/>
              <a:buFont typeface="Wingdings" pitchFamily="2" charset="2"/>
              <a:buNone/>
              <a:tabLst/>
              <a:defRPr/>
            </a:pPr>
            <a:endParaRPr kumimoji="0" sz="1200" b="0" i="0" u="none" strike="noStrike" kern="1200" cap="none" spc="0" normalizeH="0" baseline="0" noProof="0" dirty="0">
              <a:ln>
                <a:noFill/>
              </a:ln>
              <a:solidFill>
                <a:srgbClr val="5E5E5E">
                  <a:lumMod val="75000"/>
                </a:srgbClr>
              </a:solidFill>
              <a:effectLst/>
              <a:uLnTx/>
              <a:uFillTx/>
              <a:latin typeface="Arial" panose="020B0604020202020204" pitchFamily="34" charset="0"/>
              <a:cs typeface="Arial" panose="020B0604020202020204" pitchFamily="34" charset="0"/>
              <a:sym typeface="Wingdings"/>
            </a:endParaRPr>
          </a:p>
        </p:txBody>
      </p:sp>
      <p:sp>
        <p:nvSpPr>
          <p:cNvPr id="18" name="Rectangle 17">
            <a:extLst>
              <a:ext uri="{FF2B5EF4-FFF2-40B4-BE49-F238E27FC236}">
                <a16:creationId xmlns:a16="http://schemas.microsoft.com/office/drawing/2014/main" id="{270975CF-80B0-4852-9812-6F2C877F2ED9}"/>
              </a:ext>
            </a:extLst>
          </p:cNvPr>
          <p:cNvSpPr/>
          <p:nvPr/>
        </p:nvSpPr>
        <p:spPr>
          <a:xfrm>
            <a:off x="1717991" y="1911937"/>
            <a:ext cx="2116216" cy="646331"/>
          </a:xfrm>
          <a:prstGeom prst="rect">
            <a:avLst/>
          </a:prstGeom>
        </p:spPr>
        <p:txBody>
          <a:bodyPr wrap="square">
            <a:spAutoFit/>
          </a:bodyPr>
          <a:lstStyle/>
          <a:p>
            <a:pPr marL="0" marR="0" lvl="0" indent="0" defTabSz="412750" eaLnBrk="1" fontAlgn="auto" latinLnBrk="0" hangingPunct="0">
              <a:lnSpc>
                <a:spcPct val="100000"/>
              </a:lnSpc>
              <a:spcBef>
                <a:spcPts val="0"/>
              </a:spcBef>
              <a:spcAft>
                <a:spcPts val="0"/>
              </a:spcAft>
              <a:buClrTx/>
              <a:buSzTx/>
              <a:buFontTx/>
              <a:buNone/>
              <a:tabLst/>
              <a:defRPr sz="6000" b="0">
                <a:solidFill>
                  <a:srgbClr val="1F2125"/>
                </a:solidFill>
                <a:latin typeface="Roboto Condensed Bold"/>
                <a:ea typeface="Roboto Condensed Bold"/>
                <a:cs typeface="Roboto Condensed Bold"/>
                <a:sym typeface="Roboto Condensed Bold"/>
              </a:defRPr>
            </a:pPr>
            <a:r>
              <a:rPr kumimoji="0" lang="en-US" sz="1200" b="0" i="0" u="none" strike="noStrike" kern="0" cap="none" spc="0" normalizeH="0" baseline="0" noProof="0" dirty="0">
                <a:ln>
                  <a:noFill/>
                </a:ln>
                <a:solidFill>
                  <a:srgbClr val="0076CB"/>
                </a:solidFill>
                <a:effectLst/>
                <a:uLnTx/>
                <a:uFillTx/>
                <a:latin typeface="Arial" panose="020B0604020202020204" pitchFamily="34" charset="0"/>
                <a:ea typeface="Roboto Condensed Bold"/>
                <a:cs typeface="Arial" panose="020B0604020202020204" pitchFamily="34" charset="0"/>
                <a:sym typeface="Roboto Condensed Bold"/>
              </a:rPr>
              <a:t>SAP Vision for Integrating SAP Applications in Cloud and Hybrid Environments </a:t>
            </a:r>
          </a:p>
        </p:txBody>
      </p:sp>
      <p:grpSp>
        <p:nvGrpSpPr>
          <p:cNvPr id="2" name="Group 1">
            <a:extLst>
              <a:ext uri="{FF2B5EF4-FFF2-40B4-BE49-F238E27FC236}">
                <a16:creationId xmlns:a16="http://schemas.microsoft.com/office/drawing/2014/main" id="{5910D310-58AE-4C2E-9415-5EE675A9F250}"/>
              </a:ext>
            </a:extLst>
          </p:cNvPr>
          <p:cNvGrpSpPr/>
          <p:nvPr/>
        </p:nvGrpSpPr>
        <p:grpSpPr>
          <a:xfrm>
            <a:off x="4286644" y="1576353"/>
            <a:ext cx="3652671" cy="4667325"/>
            <a:chOff x="4245116" y="1576353"/>
            <a:chExt cx="3652671" cy="4667325"/>
          </a:xfrm>
        </p:grpSpPr>
        <p:sp>
          <p:nvSpPr>
            <p:cNvPr id="20" name="Rectangle 19">
              <a:extLst>
                <a:ext uri="{FF2B5EF4-FFF2-40B4-BE49-F238E27FC236}">
                  <a16:creationId xmlns:a16="http://schemas.microsoft.com/office/drawing/2014/main" id="{3E0B3BF1-85A0-4DDB-B202-6798D86301A5}"/>
                </a:ext>
              </a:extLst>
            </p:cNvPr>
            <p:cNvSpPr/>
            <p:nvPr/>
          </p:nvSpPr>
          <p:spPr>
            <a:xfrm>
              <a:off x="4302236" y="3589105"/>
              <a:ext cx="3595551" cy="2654573"/>
            </a:xfrm>
            <a:prstGeom prst="rect">
              <a:avLst/>
            </a:prstGeom>
          </p:spPr>
          <p:txBody>
            <a:bodyPr wrap="square">
              <a:spAutoFit/>
            </a:bodyPr>
            <a:lstStyle/>
            <a:p>
              <a:pPr marL="177800" lvl="2" indent="-177800" defTabSz="412750" hangingPunct="0">
                <a:spcBef>
                  <a:spcPts val="1200"/>
                </a:spcBef>
                <a:buClr>
                  <a:srgbClr val="0076CB"/>
                </a:buClr>
                <a:buSzTx/>
                <a:buFont typeface="Arial" panose="020B0604020202020204" pitchFamily="34" charset="0"/>
                <a:buChar char="•"/>
                <a:defRPr/>
              </a:pPr>
              <a:r>
                <a:rPr lang="en-US" sz="1200" kern="0" dirty="0">
                  <a:latin typeface="Arial" panose="020B0604020202020204" pitchFamily="34" charset="0"/>
                  <a:cs typeface="Arial" panose="020B0604020202020204" pitchFamily="34" charset="0"/>
                  <a:sym typeface="Helvetica Neue"/>
                </a:rPr>
                <a:t>Refined Guidance for Process, B2B and Data Integration</a:t>
              </a:r>
            </a:p>
            <a:p>
              <a:pPr marL="177800" lvl="2" indent="-177800" defTabSz="412750" hangingPunct="0">
                <a:spcBef>
                  <a:spcPts val="1200"/>
                </a:spcBef>
                <a:buClr>
                  <a:srgbClr val="0076CB"/>
                </a:buClr>
                <a:buSzTx/>
                <a:buFont typeface="Arial" panose="020B0604020202020204" pitchFamily="34" charset="0"/>
                <a:buChar char="•"/>
                <a:defRPr/>
              </a:pPr>
              <a:r>
                <a:rPr lang="en-US" sz="1200" kern="0" dirty="0">
                  <a:latin typeface="Arial" panose="020B0604020202020204" pitchFamily="34" charset="0"/>
                  <a:cs typeface="Arial" panose="020B0604020202020204" pitchFamily="34" charset="0"/>
                  <a:sym typeface="Helvetica Neue"/>
                </a:rPr>
                <a:t>Integration Solution Advisory Methodology</a:t>
              </a:r>
              <a:br>
                <a:rPr lang="en-US" sz="1200" kern="0" dirty="0">
                  <a:latin typeface="Arial" panose="020B0604020202020204" pitchFamily="34" charset="0"/>
                  <a:cs typeface="Arial" panose="020B0604020202020204" pitchFamily="34" charset="0"/>
                  <a:sym typeface="Helvetica Neue"/>
                </a:rPr>
              </a:br>
              <a:r>
                <a:rPr lang="en-US" sz="1200" kern="0" dirty="0">
                  <a:latin typeface="Arial" panose="020B0604020202020204" pitchFamily="34" charset="0"/>
                  <a:cs typeface="Arial" panose="020B0604020202020204" pitchFamily="34" charset="0"/>
                  <a:sym typeface="Helvetica Neue"/>
                </a:rPr>
                <a:t>(ISA-M)</a:t>
              </a:r>
            </a:p>
            <a:p>
              <a:pPr marL="177800" lvl="2" indent="-177800" defTabSz="412750" hangingPunct="0">
                <a:spcBef>
                  <a:spcPts val="1200"/>
                </a:spcBef>
                <a:buClr>
                  <a:srgbClr val="0076CB"/>
                </a:buClr>
                <a:buSzTx/>
                <a:buFont typeface="Arial" panose="020B0604020202020204" pitchFamily="34" charset="0"/>
                <a:buChar char="•"/>
                <a:defRPr/>
              </a:pPr>
              <a:r>
                <a:rPr lang="en-US" sz="1200" kern="0" dirty="0">
                  <a:latin typeface="Arial" panose="020B0604020202020204" pitchFamily="34" charset="0"/>
                  <a:cs typeface="Arial" panose="020B0604020202020204" pitchFamily="34" charset="0"/>
                  <a:sym typeface="Helvetica Neue"/>
                </a:rPr>
                <a:t> SAP API Strategy</a:t>
              </a:r>
            </a:p>
            <a:p>
              <a:pPr marL="177800" lvl="2" indent="-177800" defTabSz="412750" hangingPunct="0">
                <a:spcBef>
                  <a:spcPts val="1200"/>
                </a:spcBef>
                <a:buClr>
                  <a:srgbClr val="0076CB"/>
                </a:buClr>
                <a:buSzTx/>
                <a:buFont typeface="Arial" panose="020B0604020202020204" pitchFamily="34" charset="0"/>
                <a:buChar char="•"/>
                <a:defRPr/>
              </a:pPr>
              <a:r>
                <a:rPr lang="en-US" sz="1200" kern="0" dirty="0">
                  <a:latin typeface="Arial" panose="020B0604020202020204" pitchFamily="34" charset="0"/>
                  <a:cs typeface="Arial" panose="020B0604020202020204" pitchFamily="34" charset="0"/>
                  <a:sym typeface="Helvetica Neue"/>
                </a:rPr>
                <a:t> Integration Automation </a:t>
              </a:r>
            </a:p>
            <a:p>
              <a:pPr marL="177800" lvl="2" indent="-177800" defTabSz="412750" hangingPunct="0">
                <a:spcBef>
                  <a:spcPts val="1200"/>
                </a:spcBef>
                <a:buClr>
                  <a:srgbClr val="0076CB"/>
                </a:buClr>
                <a:buSzTx/>
                <a:buFont typeface="Arial" panose="020B0604020202020204" pitchFamily="34" charset="0"/>
                <a:buChar char="•"/>
                <a:defRPr/>
              </a:pPr>
              <a:r>
                <a:rPr lang="en-US" sz="1200" kern="0" dirty="0">
                  <a:latin typeface="Arial" panose="020B0604020202020204" pitchFamily="34" charset="0"/>
                  <a:cs typeface="Arial" panose="020B0604020202020204" pitchFamily="34" charset="0"/>
                  <a:sym typeface="Helvetica Neue"/>
                </a:rPr>
                <a:t> SAP S/4HANA Transition Guidance </a:t>
              </a:r>
            </a:p>
            <a:p>
              <a:pPr marL="0" marR="0" lvl="2" indent="0" defTabSz="412750" eaLnBrk="1" fontAlgn="auto" latinLnBrk="0" hangingPunct="0">
                <a:lnSpc>
                  <a:spcPct val="100000"/>
                </a:lnSpc>
                <a:spcBef>
                  <a:spcPts val="300"/>
                </a:spcBef>
                <a:spcAft>
                  <a:spcPts val="900"/>
                </a:spcAft>
                <a:buClrTx/>
                <a:buSzTx/>
                <a:buFont typeface="Wingdings"/>
                <a:buNone/>
                <a:tabLst/>
                <a:defRPr/>
              </a:pPr>
              <a:endParaRPr kumimoji="0" lang="en-US" sz="14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Helvetica Neue"/>
              </a:endParaRPr>
            </a:p>
            <a:p>
              <a:pPr marL="85725" marR="0" lvl="2" indent="-85725" defTabSz="412750" eaLnBrk="1" fontAlgn="auto" latinLnBrk="0" hangingPunct="0">
                <a:lnSpc>
                  <a:spcPct val="100000"/>
                </a:lnSpc>
                <a:spcBef>
                  <a:spcPts val="300"/>
                </a:spcBef>
                <a:spcAft>
                  <a:spcPts val="900"/>
                </a:spcAft>
                <a:buClrTx/>
                <a:buSzTx/>
                <a:buFont typeface="Arial" panose="020B0604020202020204" pitchFamily="34" charset="0"/>
                <a:buChar char="•"/>
                <a:tabLst/>
                <a:defRPr/>
              </a:pPr>
              <a:endParaRPr kumimoji="0" lang="en-US" sz="1400" b="0" i="0" u="none" strike="noStrike" kern="0" cap="none" spc="0" normalizeH="0" baseline="0" noProof="0" dirty="0">
                <a:ln>
                  <a:noFill/>
                </a:ln>
                <a:effectLst/>
                <a:uLnTx/>
                <a:uFillTx/>
                <a:latin typeface="Arial" panose="020B0604020202020204" pitchFamily="34" charset="0"/>
                <a:cs typeface="Arial" panose="020B0604020202020204" pitchFamily="34" charset="0"/>
                <a:sym typeface="Helvetica Neue"/>
              </a:endParaRPr>
            </a:p>
          </p:txBody>
        </p:sp>
        <p:sp>
          <p:nvSpPr>
            <p:cNvPr id="21" name="Text Placeholder 2">
              <a:extLst>
                <a:ext uri="{FF2B5EF4-FFF2-40B4-BE49-F238E27FC236}">
                  <a16:creationId xmlns:a16="http://schemas.microsoft.com/office/drawing/2014/main" id="{E1242D05-7C5E-489A-80B7-DBF52B2A6A2A}"/>
                </a:ext>
              </a:extLst>
            </p:cNvPr>
            <p:cNvSpPr txBox="1">
              <a:spLocks/>
            </p:cNvSpPr>
            <p:nvPr/>
          </p:nvSpPr>
          <p:spPr bwMode="gray">
            <a:xfrm>
              <a:off x="4415781" y="5955024"/>
              <a:ext cx="3275418" cy="261724"/>
            </a:xfrm>
            <a:prstGeom prst="rect">
              <a:avLst/>
            </a:prstGeom>
          </p:spPr>
          <p:txBody>
            <a:bodyPr vert="horz" lIns="0" tIns="0" rIns="0" bIns="0" rtlCol="0">
              <a:noAutofit/>
            </a:bodyPr>
            <a:lstStyle>
              <a:lvl1pPr marL="0" indent="0" algn="l" defTabSz="1088776" rtl="0" eaLnBrk="1" latinLnBrk="0" hangingPunct="1">
                <a:spcBef>
                  <a:spcPts val="1800"/>
                </a:spcBef>
                <a:buClr>
                  <a:schemeClr val="accent1"/>
                </a:buClr>
                <a:buSzPct val="80000"/>
                <a:buFontTx/>
                <a:buNone/>
                <a:defRPr sz="2000" b="0" u="none" kern="1200">
                  <a:solidFill>
                    <a:schemeClr val="tx1"/>
                  </a:solidFill>
                  <a:latin typeface="BentonSans" charset="0"/>
                  <a:ea typeface="BentonSans" charset="0"/>
                  <a:cs typeface="BentonSans" charset="0"/>
                </a:defRPr>
              </a:lvl1pPr>
              <a:lvl2pPr marL="180000" indent="-180000" algn="l" defTabSz="1088776" rtl="0" eaLnBrk="1" latinLnBrk="0" hangingPunct="1">
                <a:spcBef>
                  <a:spcPts val="600"/>
                </a:spcBef>
                <a:buClr>
                  <a:schemeClr val="accent1"/>
                </a:buClr>
                <a:buSzPct val="100000"/>
                <a:buFont typeface="Wingdings" pitchFamily="2" charset="2"/>
                <a:buChar char="§"/>
                <a:defRPr sz="1800" u="none" kern="1200">
                  <a:solidFill>
                    <a:schemeClr val="tx1"/>
                  </a:solidFill>
                  <a:latin typeface="BentonSans" charset="0"/>
                  <a:ea typeface="BentonSans" charset="0"/>
                  <a:cs typeface="BentonSans" charset="0"/>
                </a:defRPr>
              </a:lvl2pPr>
              <a:lvl3pPr marL="360000" indent="-180000" algn="l" defTabSz="1088776" rtl="0" eaLnBrk="1" latinLnBrk="0" hangingPunct="1">
                <a:spcBef>
                  <a:spcPts val="300"/>
                </a:spcBef>
                <a:buClr>
                  <a:schemeClr val="tx1"/>
                </a:buClr>
                <a:buSzPct val="100000"/>
                <a:buFont typeface="Arial" panose="020B0604020202020204" pitchFamily="34" charset="0"/>
                <a:buChar char="–"/>
                <a:defRPr lang="en-US" sz="1800" u="none" kern="1200" noProof="0" dirty="0" smtClean="0">
                  <a:solidFill>
                    <a:schemeClr val="tx1"/>
                  </a:solidFill>
                  <a:latin typeface="BentonSans" charset="0"/>
                  <a:ea typeface="BentonSans" charset="0"/>
                  <a:cs typeface="BentonSans" charset="0"/>
                </a:defRPr>
              </a:lvl3pPr>
              <a:lvl4pPr marL="540000" indent="-180000" algn="l" defTabSz="1088776" rtl="0" eaLnBrk="1" latinLnBrk="0" hangingPunct="1">
                <a:spcBef>
                  <a:spcPts val="300"/>
                </a:spcBef>
                <a:buClr>
                  <a:schemeClr val="tx1"/>
                </a:buClr>
                <a:buSzPct val="120000"/>
                <a:buFont typeface="Arial" pitchFamily="34" charset="0"/>
                <a:buChar char="▫"/>
                <a:defRPr sz="1600" u="none" kern="1200">
                  <a:solidFill>
                    <a:schemeClr val="tx1"/>
                  </a:solidFill>
                  <a:latin typeface="BentonSans" charset="0"/>
                  <a:ea typeface="BentonSans" charset="0"/>
                  <a:cs typeface="BentonSans" charset="0"/>
                </a:defRPr>
              </a:lvl4pPr>
              <a:lvl5pPr marL="720000" indent="-180000" algn="l" defTabSz="1088776" rtl="0" eaLnBrk="1" latinLnBrk="0" hangingPunct="1">
                <a:spcBef>
                  <a:spcPts val="100"/>
                </a:spcBef>
                <a:buClr>
                  <a:schemeClr val="tx1"/>
                </a:buClr>
                <a:buSzPct val="100000"/>
                <a:buFont typeface="Symbol" panose="05050102010706020507" pitchFamily="18" charset="2"/>
                <a:buChar char="-"/>
                <a:defRPr sz="1400" u="none" kern="1200" baseline="0">
                  <a:solidFill>
                    <a:schemeClr val="tx1"/>
                  </a:solidFill>
                  <a:latin typeface="BentonSans" charset="0"/>
                  <a:ea typeface="BentonSans" charset="0"/>
                  <a:cs typeface="BentonSans"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1" indent="0" algn="l" defTabSz="544388" rtl="0" eaLnBrk="1" fontAlgn="auto" latinLnBrk="0" hangingPunct="1">
                <a:lnSpc>
                  <a:spcPct val="100000"/>
                </a:lnSpc>
                <a:spcBef>
                  <a:spcPts val="899"/>
                </a:spcBef>
                <a:spcAft>
                  <a:spcPts val="0"/>
                </a:spcAft>
                <a:buClr>
                  <a:srgbClr val="FFC000"/>
                </a:buClr>
                <a:buSzPct val="100000"/>
                <a:buFont typeface="Wingdings" pitchFamily="2" charset="2"/>
                <a:buNone/>
                <a:tabLst/>
                <a:defRPr/>
              </a:pPr>
              <a:r>
                <a:rPr kumimoji="0" sz="1200" b="0" i="0" u="none" strike="noStrike" kern="1200" cap="none" spc="0" normalizeH="0" baseline="0" noProof="0" dirty="0">
                  <a:ln>
                    <a:noFill/>
                  </a:ln>
                  <a:solidFill>
                    <a:srgbClr val="5E5E5E">
                      <a:lumMod val="75000"/>
                    </a:srgbClr>
                  </a:solidFill>
                  <a:effectLst/>
                  <a:uLnTx/>
                  <a:uFillTx/>
                  <a:latin typeface="Arial" panose="020B0604020202020204" pitchFamily="34" charset="0"/>
                  <a:cs typeface="Arial" panose="020B0604020202020204" pitchFamily="34" charset="0"/>
                  <a:sym typeface="Wingdings"/>
                  <a:hlinkClick r:id="rId5"/>
                </a:rPr>
                <a:t>https://www.sap.com/documents/2018/06/de3238a0-077d-0010-87a3-c30de2ffd8ff.html</a:t>
              </a:r>
              <a:endParaRPr kumimoji="0" sz="1200" b="0" i="0" u="none" strike="noStrike" kern="1200" cap="none" spc="0" normalizeH="0" baseline="0" noProof="0" dirty="0">
                <a:ln>
                  <a:noFill/>
                </a:ln>
                <a:solidFill>
                  <a:srgbClr val="5E5E5E">
                    <a:lumMod val="75000"/>
                  </a:srgbClr>
                </a:solidFill>
                <a:effectLst/>
                <a:uLnTx/>
                <a:uFillTx/>
                <a:latin typeface="Arial" panose="020B0604020202020204" pitchFamily="34" charset="0"/>
                <a:cs typeface="Arial" panose="020B0604020202020204" pitchFamily="34" charset="0"/>
                <a:sym typeface="Wingdings"/>
              </a:endParaRPr>
            </a:p>
            <a:p>
              <a:pPr marL="0" marR="0" lvl="1" indent="0" algn="l" defTabSz="544388" rtl="0" eaLnBrk="1" fontAlgn="auto" latinLnBrk="0" hangingPunct="1">
                <a:lnSpc>
                  <a:spcPct val="100000"/>
                </a:lnSpc>
                <a:spcBef>
                  <a:spcPts val="899"/>
                </a:spcBef>
                <a:spcAft>
                  <a:spcPts val="0"/>
                </a:spcAft>
                <a:buClr>
                  <a:srgbClr val="FFC000"/>
                </a:buClr>
                <a:buSzPct val="100000"/>
                <a:buFont typeface="Wingdings" pitchFamily="2" charset="2"/>
                <a:buNone/>
                <a:tabLst/>
                <a:defRPr/>
              </a:pPr>
              <a:endParaRPr kumimoji="0" sz="1200" b="0" i="0" u="none" strike="noStrike" kern="1200" cap="none" spc="0" normalizeH="0" baseline="0" noProof="0" dirty="0">
                <a:ln>
                  <a:noFill/>
                </a:ln>
                <a:solidFill>
                  <a:srgbClr val="5E5E5E">
                    <a:lumMod val="75000"/>
                  </a:srgbClr>
                </a:solidFill>
                <a:effectLst/>
                <a:uLnTx/>
                <a:uFillTx/>
                <a:latin typeface="Arial" panose="020B0604020202020204" pitchFamily="34" charset="0"/>
                <a:cs typeface="Arial" panose="020B0604020202020204" pitchFamily="34" charset="0"/>
                <a:sym typeface="Wingdings"/>
              </a:endParaRPr>
            </a:p>
          </p:txBody>
        </p:sp>
        <p:sp>
          <p:nvSpPr>
            <p:cNvPr id="22" name="Rectangle 21">
              <a:extLst>
                <a:ext uri="{FF2B5EF4-FFF2-40B4-BE49-F238E27FC236}">
                  <a16:creationId xmlns:a16="http://schemas.microsoft.com/office/drawing/2014/main" id="{3EE8CF19-80D2-4554-9FE9-4564D266CBF9}"/>
                </a:ext>
              </a:extLst>
            </p:cNvPr>
            <p:cNvSpPr/>
            <p:nvPr/>
          </p:nvSpPr>
          <p:spPr>
            <a:xfrm>
              <a:off x="5636795" y="1911937"/>
              <a:ext cx="2054411" cy="461665"/>
            </a:xfrm>
            <a:prstGeom prst="rect">
              <a:avLst/>
            </a:prstGeom>
          </p:spPr>
          <p:txBody>
            <a:bodyPr wrap="square">
              <a:spAutoFit/>
            </a:bodyPr>
            <a:lstStyle/>
            <a:p>
              <a:pPr marL="0" marR="0" lvl="0" indent="0" defTabSz="412750" eaLnBrk="1" fontAlgn="auto" latinLnBrk="0" hangingPunct="0">
                <a:lnSpc>
                  <a:spcPct val="100000"/>
                </a:lnSpc>
                <a:spcBef>
                  <a:spcPts val="0"/>
                </a:spcBef>
                <a:spcAft>
                  <a:spcPts val="0"/>
                </a:spcAft>
                <a:buClrTx/>
                <a:buSzTx/>
                <a:buFontTx/>
                <a:buNone/>
                <a:tabLst/>
                <a:defRPr sz="6000" b="0">
                  <a:solidFill>
                    <a:srgbClr val="1F2125"/>
                  </a:solidFill>
                  <a:latin typeface="Roboto Condensed Bold"/>
                  <a:ea typeface="Roboto Condensed Bold"/>
                  <a:cs typeface="Roboto Condensed Bold"/>
                  <a:sym typeface="Roboto Condensed Bold"/>
                </a:defRPr>
              </a:pPr>
              <a:r>
                <a:rPr kumimoji="0" lang="en-US" sz="1200" b="0" i="0" u="none" strike="noStrike" kern="0" cap="none" spc="0" normalizeH="0" baseline="0" noProof="0" dirty="0">
                  <a:ln>
                    <a:noFill/>
                  </a:ln>
                  <a:solidFill>
                    <a:srgbClr val="0076CB"/>
                  </a:solidFill>
                  <a:effectLst/>
                  <a:uLnTx/>
                  <a:uFillTx/>
                  <a:latin typeface="Arial" panose="020B0604020202020204" pitchFamily="34" charset="0"/>
                  <a:ea typeface="Roboto Condensed Bold"/>
                  <a:cs typeface="Arial" panose="020B0604020202020204" pitchFamily="34" charset="0"/>
                  <a:sym typeface="Roboto Condensed Bold"/>
                </a:rPr>
                <a:t>Process </a:t>
              </a:r>
              <a:r>
                <a:rPr lang="en-US" sz="1200" kern="0" dirty="0">
                  <a:solidFill>
                    <a:srgbClr val="0076CB"/>
                  </a:solidFill>
                  <a:latin typeface="Arial" panose="020B0604020202020204" pitchFamily="34" charset="0"/>
                  <a:ea typeface="Roboto Condensed Bold"/>
                  <a:cs typeface="Arial" panose="020B0604020202020204" pitchFamily="34" charset="0"/>
                  <a:sym typeface="Roboto Condensed Bold"/>
                </a:rPr>
                <a:t>&amp;</a:t>
              </a:r>
              <a:r>
                <a:rPr kumimoji="0" lang="en-US" sz="1200" b="0" i="0" u="none" strike="noStrike" kern="0" cap="none" spc="0" normalizeH="0" baseline="0" noProof="0" dirty="0">
                  <a:ln>
                    <a:noFill/>
                  </a:ln>
                  <a:solidFill>
                    <a:srgbClr val="0076CB"/>
                  </a:solidFill>
                  <a:effectLst/>
                  <a:uLnTx/>
                  <a:uFillTx/>
                  <a:latin typeface="Arial" panose="020B0604020202020204" pitchFamily="34" charset="0"/>
                  <a:ea typeface="Roboto Condensed Bold"/>
                  <a:cs typeface="Arial" panose="020B0604020202020204" pitchFamily="34" charset="0"/>
                  <a:sym typeface="Roboto Condensed Bold"/>
                </a:rPr>
                <a:t> Data Integration in Hybrid Landscapes </a:t>
              </a:r>
            </a:p>
          </p:txBody>
        </p:sp>
        <p:pic>
          <p:nvPicPr>
            <p:cNvPr id="23" name="Picture 22">
              <a:extLst>
                <a:ext uri="{FF2B5EF4-FFF2-40B4-BE49-F238E27FC236}">
                  <a16:creationId xmlns:a16="http://schemas.microsoft.com/office/drawing/2014/main" id="{82B5DF69-022C-4059-9234-7D0C70F02B6E}"/>
                </a:ext>
              </a:extLst>
            </p:cNvPr>
            <p:cNvPicPr>
              <a:picLocks noChangeAspect="1"/>
            </p:cNvPicPr>
            <p:nvPr/>
          </p:nvPicPr>
          <p:blipFill>
            <a:blip r:embed="rId6"/>
            <a:stretch>
              <a:fillRect/>
            </a:stretch>
          </p:blipFill>
          <p:spPr>
            <a:xfrm>
              <a:off x="4386215" y="1708937"/>
              <a:ext cx="1199478" cy="1699025"/>
            </a:xfrm>
            <a:prstGeom prst="rect">
              <a:avLst/>
            </a:prstGeom>
            <a:ln w="22225">
              <a:solidFill>
                <a:srgbClr val="FFFFFF"/>
              </a:solidFill>
            </a:ln>
            <a:effectLst>
              <a:outerShdw blurRad="50800" dist="38100" dir="2700000" algn="tl" rotWithShape="0">
                <a:prstClr val="black">
                  <a:alpha val="40000"/>
                </a:prstClr>
              </a:outerShdw>
            </a:effectLst>
          </p:spPr>
        </p:pic>
        <p:sp>
          <p:nvSpPr>
            <p:cNvPr id="35" name="Rectangle 34">
              <a:extLst>
                <a:ext uri="{FF2B5EF4-FFF2-40B4-BE49-F238E27FC236}">
                  <a16:creationId xmlns:a16="http://schemas.microsoft.com/office/drawing/2014/main" id="{79774B00-376F-4120-ADAE-B3672E47A27A}"/>
                </a:ext>
              </a:extLst>
            </p:cNvPr>
            <p:cNvSpPr/>
            <p:nvPr/>
          </p:nvSpPr>
          <p:spPr bwMode="gray">
            <a:xfrm rot="20700000">
              <a:off x="4245116" y="1576353"/>
              <a:ext cx="750827" cy="265168"/>
            </a:xfrm>
            <a:prstGeom prst="rect">
              <a:avLst/>
            </a:prstGeom>
            <a:solidFill>
              <a:srgbClr val="00A2FF"/>
            </a:solidFill>
            <a:ln w="25400" algn="ctr">
              <a:noFill/>
              <a:miter lim="800000"/>
              <a:headEnd/>
              <a:tailEnd/>
            </a:ln>
          </p:spPr>
          <p:txBody>
            <a:bodyPr lIns="45000" tIns="36000" rIns="45000" bIns="36000" rtlCol="0" anchor="ctr"/>
            <a:lstStyle/>
            <a:p>
              <a:pPr marL="0" marR="0" lvl="0" indent="0" algn="ctr" defTabSz="457200" eaLnBrk="1" fontAlgn="base" latinLnBrk="0" hangingPunct="1">
                <a:lnSpc>
                  <a:spcPct val="100000"/>
                </a:lnSpc>
                <a:spcBef>
                  <a:spcPct val="50000"/>
                </a:spcBef>
                <a:spcAft>
                  <a:spcPct val="0"/>
                </a:spcAft>
                <a:buClr>
                  <a:srgbClr val="F0AB00"/>
                </a:buClr>
                <a:buSzPct val="80000"/>
                <a:buFontTx/>
                <a:buNone/>
                <a:tabLst/>
                <a:defRPr/>
              </a:pPr>
              <a:r>
                <a:rPr kumimoji="0" sz="1200" b="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sym typeface="Helvetica Neue"/>
                </a:rPr>
                <a:t>2018</a:t>
              </a:r>
            </a:p>
          </p:txBody>
        </p:sp>
      </p:grpSp>
      <p:pic>
        <p:nvPicPr>
          <p:cNvPr id="36" name="Picture 35">
            <a:extLst>
              <a:ext uri="{FF2B5EF4-FFF2-40B4-BE49-F238E27FC236}">
                <a16:creationId xmlns:a16="http://schemas.microsoft.com/office/drawing/2014/main" id="{D59A5B8B-9076-449B-8C85-DCA156C71AE4}"/>
              </a:ext>
            </a:extLst>
          </p:cNvPr>
          <p:cNvPicPr>
            <a:picLocks noChangeAspect="1"/>
          </p:cNvPicPr>
          <p:nvPr/>
        </p:nvPicPr>
        <p:blipFill>
          <a:blip r:embed="rId7"/>
          <a:stretch>
            <a:fillRect/>
          </a:stretch>
        </p:blipFill>
        <p:spPr>
          <a:xfrm>
            <a:off x="8599112" y="1708937"/>
            <a:ext cx="1199478" cy="1699261"/>
          </a:xfrm>
          <a:prstGeom prst="rect">
            <a:avLst/>
          </a:prstGeom>
          <a:ln w="22225">
            <a:solidFill>
              <a:srgbClr val="FFFFFF"/>
            </a:solidFill>
          </a:ln>
          <a:effectLst>
            <a:outerShdw blurRad="50800" dist="38100" dir="2700000" algn="tl" rotWithShape="0">
              <a:prstClr val="black">
                <a:alpha val="40000"/>
              </a:prstClr>
            </a:outerShdw>
          </a:effectLst>
        </p:spPr>
      </p:pic>
      <p:sp>
        <p:nvSpPr>
          <p:cNvPr id="37" name="Rectangle 36">
            <a:extLst>
              <a:ext uri="{FF2B5EF4-FFF2-40B4-BE49-F238E27FC236}">
                <a16:creationId xmlns:a16="http://schemas.microsoft.com/office/drawing/2014/main" id="{C3A62108-3CE7-485E-B2E4-33425F4D5F46}"/>
              </a:ext>
            </a:extLst>
          </p:cNvPr>
          <p:cNvSpPr/>
          <p:nvPr/>
        </p:nvSpPr>
        <p:spPr>
          <a:xfrm>
            <a:off x="9863158" y="1911937"/>
            <a:ext cx="2219172" cy="461665"/>
          </a:xfrm>
          <a:prstGeom prst="rect">
            <a:avLst/>
          </a:prstGeom>
        </p:spPr>
        <p:txBody>
          <a:bodyPr wrap="square">
            <a:spAutoFit/>
          </a:bodyPr>
          <a:lstStyle/>
          <a:p>
            <a:pPr lvl="0" defTabSz="412750" hangingPunct="0">
              <a:defRPr sz="6000" b="0">
                <a:solidFill>
                  <a:srgbClr val="1F2125"/>
                </a:solidFill>
                <a:latin typeface="Roboto Condensed Bold"/>
                <a:ea typeface="Roboto Condensed Bold"/>
                <a:cs typeface="Roboto Condensed Bold"/>
                <a:sym typeface="Roboto Condensed Bold"/>
              </a:defRPr>
            </a:pPr>
            <a:r>
              <a:rPr lang="en-US" sz="1200" kern="0" dirty="0">
                <a:solidFill>
                  <a:srgbClr val="0076CB"/>
                </a:solidFill>
                <a:latin typeface="Arial" panose="020B0604020202020204" pitchFamily="34" charset="0"/>
                <a:ea typeface="Roboto Condensed Bold"/>
                <a:cs typeface="Arial" panose="020B0604020202020204" pitchFamily="34" charset="0"/>
                <a:sym typeface="Roboto Condensed Bold"/>
              </a:rPr>
              <a:t>Identity Lifecycle in Hybrid Landscapes</a:t>
            </a:r>
            <a:endParaRPr kumimoji="0" lang="en-US" sz="1200" b="0" i="0" u="none" strike="noStrike" kern="0" cap="none" spc="0" normalizeH="0" baseline="0" noProof="0" dirty="0">
              <a:ln>
                <a:noFill/>
              </a:ln>
              <a:solidFill>
                <a:srgbClr val="0076CB"/>
              </a:solidFill>
              <a:effectLst/>
              <a:uLnTx/>
              <a:uFillTx/>
              <a:latin typeface="Arial" panose="020B0604020202020204" pitchFamily="34" charset="0"/>
              <a:ea typeface="Roboto Condensed Bold"/>
              <a:cs typeface="Arial" panose="020B0604020202020204" pitchFamily="34" charset="0"/>
              <a:sym typeface="Roboto Condensed Bold"/>
            </a:endParaRPr>
          </a:p>
        </p:txBody>
      </p:sp>
      <p:sp>
        <p:nvSpPr>
          <p:cNvPr id="39" name="Rectangle 38">
            <a:extLst>
              <a:ext uri="{FF2B5EF4-FFF2-40B4-BE49-F238E27FC236}">
                <a16:creationId xmlns:a16="http://schemas.microsoft.com/office/drawing/2014/main" id="{BDB6582D-CC98-486A-95BA-AA18B0D7F11A}"/>
              </a:ext>
            </a:extLst>
          </p:cNvPr>
          <p:cNvSpPr/>
          <p:nvPr/>
        </p:nvSpPr>
        <p:spPr>
          <a:xfrm>
            <a:off x="8493592" y="3589105"/>
            <a:ext cx="3269159" cy="2031325"/>
          </a:xfrm>
          <a:prstGeom prst="rect">
            <a:avLst/>
          </a:prstGeom>
        </p:spPr>
        <p:txBody>
          <a:bodyPr wrap="square">
            <a:spAutoFit/>
          </a:bodyPr>
          <a:lstStyle/>
          <a:p>
            <a:pPr marL="177800" lvl="2" indent="-177800" defTabSz="412750" hangingPunct="0">
              <a:spcBef>
                <a:spcPts val="1200"/>
              </a:spcBef>
              <a:buClr>
                <a:srgbClr val="0076CB"/>
              </a:buClr>
              <a:buSzTx/>
              <a:buFont typeface="Arial" panose="020B0604020202020204" pitchFamily="34" charset="0"/>
              <a:buChar char="•"/>
              <a:defRPr/>
            </a:pPr>
            <a:r>
              <a:rPr lang="en-US" sz="1200" kern="0" dirty="0">
                <a:latin typeface="Arial" panose="020B0604020202020204" pitchFamily="34" charset="0"/>
                <a:cs typeface="Arial" panose="020B0604020202020204" pitchFamily="34" charset="0"/>
                <a:sym typeface="Helvetica Neue"/>
              </a:rPr>
              <a:t>Reference Architecture for Identity and Access Management</a:t>
            </a:r>
          </a:p>
          <a:p>
            <a:pPr marL="177800" lvl="2" indent="-177800" defTabSz="412750" hangingPunct="0">
              <a:spcBef>
                <a:spcPts val="1200"/>
              </a:spcBef>
              <a:buClr>
                <a:srgbClr val="0076CB"/>
              </a:buClr>
              <a:buSzTx/>
              <a:buFont typeface="Arial" panose="020B0604020202020204" pitchFamily="34" charset="0"/>
              <a:buChar char="•"/>
              <a:defRPr/>
            </a:pPr>
            <a:r>
              <a:rPr lang="en-US" sz="1200" kern="0" dirty="0">
                <a:latin typeface="Arial" panose="020B0604020202020204" pitchFamily="34" charset="0"/>
                <a:cs typeface="Arial" panose="020B0604020202020204" pitchFamily="34" charset="0"/>
                <a:sym typeface="Helvetica Neue"/>
              </a:rPr>
              <a:t>Scenarios for Identity and Access Management</a:t>
            </a:r>
          </a:p>
          <a:p>
            <a:pPr marL="177800" lvl="2" indent="-177800" defTabSz="412750" hangingPunct="0">
              <a:spcBef>
                <a:spcPts val="1200"/>
              </a:spcBef>
              <a:buClr>
                <a:srgbClr val="0076CB"/>
              </a:buClr>
              <a:buSzTx/>
              <a:buFont typeface="Arial" panose="020B0604020202020204" pitchFamily="34" charset="0"/>
              <a:buChar char="•"/>
              <a:defRPr/>
            </a:pPr>
            <a:r>
              <a:rPr lang="en-US" sz="1200" kern="0" dirty="0">
                <a:latin typeface="Arial" panose="020B0604020202020204" pitchFamily="34" charset="0"/>
                <a:cs typeface="Arial" panose="020B0604020202020204" pitchFamily="34" charset="0"/>
                <a:sym typeface="Helvetica Neue"/>
              </a:rPr>
              <a:t>Standards for Authentication and Provisioning</a:t>
            </a:r>
          </a:p>
          <a:p>
            <a:pPr marL="177800" lvl="2" indent="-177800" defTabSz="412750" hangingPunct="0">
              <a:spcBef>
                <a:spcPts val="1200"/>
              </a:spcBef>
              <a:buClr>
                <a:srgbClr val="0076CB"/>
              </a:buClr>
              <a:buSzTx/>
              <a:buFont typeface="Arial" panose="020B0604020202020204" pitchFamily="34" charset="0"/>
              <a:buChar char="•"/>
              <a:defRPr/>
            </a:pPr>
            <a:r>
              <a:rPr lang="en-US" sz="1200" kern="0" dirty="0">
                <a:latin typeface="Arial" panose="020B0604020202020204" pitchFamily="34" charset="0"/>
                <a:cs typeface="Arial" panose="020B0604020202020204" pitchFamily="34" charset="0"/>
                <a:sym typeface="Helvetica Neue"/>
              </a:rPr>
              <a:t>SSO with SAP Cloud Platform Identity Authentication</a:t>
            </a:r>
          </a:p>
        </p:txBody>
      </p:sp>
      <p:sp>
        <p:nvSpPr>
          <p:cNvPr id="40" name="Text Placeholder 2">
            <a:extLst>
              <a:ext uri="{FF2B5EF4-FFF2-40B4-BE49-F238E27FC236}">
                <a16:creationId xmlns:a16="http://schemas.microsoft.com/office/drawing/2014/main" id="{0A0CCABC-D1AA-45DE-86DB-35A79D298578}"/>
              </a:ext>
            </a:extLst>
          </p:cNvPr>
          <p:cNvSpPr txBox="1">
            <a:spLocks/>
          </p:cNvSpPr>
          <p:nvPr/>
        </p:nvSpPr>
        <p:spPr bwMode="gray">
          <a:xfrm>
            <a:off x="8516707" y="5955024"/>
            <a:ext cx="3202092" cy="261724"/>
          </a:xfrm>
          <a:prstGeom prst="rect">
            <a:avLst/>
          </a:prstGeom>
        </p:spPr>
        <p:txBody>
          <a:bodyPr vert="horz" lIns="0" tIns="0" rIns="0" bIns="0" rtlCol="0">
            <a:noAutofit/>
          </a:bodyPr>
          <a:lstStyle>
            <a:lvl1pPr marL="0" indent="0" algn="l" defTabSz="1088776" rtl="0" eaLnBrk="1" latinLnBrk="0" hangingPunct="1">
              <a:spcBef>
                <a:spcPts val="1800"/>
              </a:spcBef>
              <a:buClr>
                <a:schemeClr val="accent1"/>
              </a:buClr>
              <a:buSzPct val="80000"/>
              <a:buFontTx/>
              <a:buNone/>
              <a:defRPr sz="2000" b="0" u="none" kern="1200">
                <a:solidFill>
                  <a:schemeClr val="tx1"/>
                </a:solidFill>
                <a:latin typeface="BentonSans" charset="0"/>
                <a:ea typeface="BentonSans" charset="0"/>
                <a:cs typeface="BentonSans" charset="0"/>
              </a:defRPr>
            </a:lvl1pPr>
            <a:lvl2pPr marL="180000" indent="-180000" algn="l" defTabSz="1088776" rtl="0" eaLnBrk="1" latinLnBrk="0" hangingPunct="1">
              <a:spcBef>
                <a:spcPts val="600"/>
              </a:spcBef>
              <a:buClr>
                <a:schemeClr val="accent1"/>
              </a:buClr>
              <a:buSzPct val="100000"/>
              <a:buFont typeface="Wingdings" pitchFamily="2" charset="2"/>
              <a:buChar char="§"/>
              <a:defRPr sz="1800" u="none" kern="1200">
                <a:solidFill>
                  <a:schemeClr val="tx1"/>
                </a:solidFill>
                <a:latin typeface="BentonSans" charset="0"/>
                <a:ea typeface="BentonSans" charset="0"/>
                <a:cs typeface="BentonSans" charset="0"/>
              </a:defRPr>
            </a:lvl2pPr>
            <a:lvl3pPr marL="360000" indent="-180000" algn="l" defTabSz="1088776" rtl="0" eaLnBrk="1" latinLnBrk="0" hangingPunct="1">
              <a:spcBef>
                <a:spcPts val="300"/>
              </a:spcBef>
              <a:buClr>
                <a:schemeClr val="tx1"/>
              </a:buClr>
              <a:buSzPct val="100000"/>
              <a:buFont typeface="Arial" panose="020B0604020202020204" pitchFamily="34" charset="0"/>
              <a:buChar char="–"/>
              <a:defRPr lang="en-US" sz="1800" u="none" kern="1200" noProof="0" dirty="0" smtClean="0">
                <a:solidFill>
                  <a:schemeClr val="tx1"/>
                </a:solidFill>
                <a:latin typeface="BentonSans" charset="0"/>
                <a:ea typeface="BentonSans" charset="0"/>
                <a:cs typeface="BentonSans" charset="0"/>
              </a:defRPr>
            </a:lvl3pPr>
            <a:lvl4pPr marL="540000" indent="-180000" algn="l" defTabSz="1088776" rtl="0" eaLnBrk="1" latinLnBrk="0" hangingPunct="1">
              <a:spcBef>
                <a:spcPts val="300"/>
              </a:spcBef>
              <a:buClr>
                <a:schemeClr val="tx1"/>
              </a:buClr>
              <a:buSzPct val="120000"/>
              <a:buFont typeface="Arial" pitchFamily="34" charset="0"/>
              <a:buChar char="▫"/>
              <a:defRPr sz="1600" u="none" kern="1200">
                <a:solidFill>
                  <a:schemeClr val="tx1"/>
                </a:solidFill>
                <a:latin typeface="BentonSans" charset="0"/>
                <a:ea typeface="BentonSans" charset="0"/>
                <a:cs typeface="BentonSans" charset="0"/>
              </a:defRPr>
            </a:lvl4pPr>
            <a:lvl5pPr marL="720000" indent="-180000" algn="l" defTabSz="1088776" rtl="0" eaLnBrk="1" latinLnBrk="0" hangingPunct="1">
              <a:spcBef>
                <a:spcPts val="100"/>
              </a:spcBef>
              <a:buClr>
                <a:schemeClr val="tx1"/>
              </a:buClr>
              <a:buSzPct val="100000"/>
              <a:buFont typeface="Symbol" panose="05050102010706020507" pitchFamily="18" charset="2"/>
              <a:buChar char="-"/>
              <a:defRPr sz="1400" u="none" kern="1200" baseline="0">
                <a:solidFill>
                  <a:schemeClr val="tx1"/>
                </a:solidFill>
                <a:latin typeface="BentonSans" charset="0"/>
                <a:ea typeface="BentonSans" charset="0"/>
                <a:cs typeface="BentonSans" charset="0"/>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1" indent="0" defTabSz="544388">
              <a:spcBef>
                <a:spcPts val="899"/>
              </a:spcBef>
              <a:buClr>
                <a:srgbClr val="FFC000"/>
              </a:buClr>
              <a:buNone/>
              <a:defRPr/>
            </a:pPr>
            <a:r>
              <a:rPr lang="de-DE" sz="1200" dirty="0">
                <a:solidFill>
                  <a:srgbClr val="5E5E5E">
                    <a:lumMod val="75000"/>
                  </a:srgbClr>
                </a:solidFill>
                <a:latin typeface="Arial" panose="020B0604020202020204" pitchFamily="34" charset="0"/>
                <a:cs typeface="Arial" panose="020B0604020202020204" pitchFamily="34" charset="0"/>
                <a:sym typeface="Wingdings"/>
                <a:hlinkClick r:id="rId8"/>
              </a:rPr>
              <a:t>https://www.sap.com/documents/2018/05/38ce7d25-067d-0010-87a3-c30de2ffd8ff.html</a:t>
            </a:r>
            <a:r>
              <a:rPr lang="de-DE" sz="1200" dirty="0">
                <a:solidFill>
                  <a:srgbClr val="5E5E5E">
                    <a:lumMod val="75000"/>
                  </a:srgbClr>
                </a:solidFill>
                <a:latin typeface="Arial" panose="020B0604020202020204" pitchFamily="34" charset="0"/>
                <a:cs typeface="Arial" panose="020B0604020202020204" pitchFamily="34" charset="0"/>
                <a:sym typeface="Wingdings"/>
              </a:rPr>
              <a:t> </a:t>
            </a:r>
            <a:endParaRPr kumimoji="0" sz="1200" b="0" i="0" u="none" strike="noStrike" kern="1200" cap="none" spc="0" normalizeH="0" baseline="0" noProof="0" dirty="0">
              <a:ln>
                <a:noFill/>
              </a:ln>
              <a:solidFill>
                <a:srgbClr val="5E5E5E">
                  <a:lumMod val="75000"/>
                </a:srgbClr>
              </a:solidFill>
              <a:effectLst/>
              <a:uLnTx/>
              <a:uFillTx/>
              <a:latin typeface="Arial" panose="020B0604020202020204" pitchFamily="34" charset="0"/>
              <a:cs typeface="Arial" panose="020B0604020202020204" pitchFamily="34" charset="0"/>
              <a:sym typeface="Wingdings"/>
            </a:endParaRPr>
          </a:p>
        </p:txBody>
      </p:sp>
      <p:cxnSp>
        <p:nvCxnSpPr>
          <p:cNvPr id="41" name="Straight Connector 40">
            <a:extLst>
              <a:ext uri="{FF2B5EF4-FFF2-40B4-BE49-F238E27FC236}">
                <a16:creationId xmlns:a16="http://schemas.microsoft.com/office/drawing/2014/main" id="{0C3BC78C-8E44-4E90-A524-F964F8C90516}"/>
              </a:ext>
            </a:extLst>
          </p:cNvPr>
          <p:cNvCxnSpPr>
            <a:cxnSpLocks/>
          </p:cNvCxnSpPr>
          <p:nvPr/>
        </p:nvCxnSpPr>
        <p:spPr>
          <a:xfrm flipV="1">
            <a:off x="4051943" y="1572673"/>
            <a:ext cx="0" cy="4814211"/>
          </a:xfrm>
          <a:prstGeom prst="line">
            <a:avLst/>
          </a:prstGeom>
          <a:noFill/>
          <a:ln w="38100" cap="flat">
            <a:solidFill>
              <a:srgbClr val="5E5E5E">
                <a:lumMod val="60000"/>
                <a:lumOff val="40000"/>
              </a:srgbClr>
            </a:solidFill>
            <a:prstDash val="solid"/>
            <a:miter lim="400000"/>
          </a:ln>
          <a:effectLst/>
          <a:sp3d/>
        </p:spPr>
      </p:cxnSp>
      <p:cxnSp>
        <p:nvCxnSpPr>
          <p:cNvPr id="42" name="Straight Connector 41">
            <a:extLst>
              <a:ext uri="{FF2B5EF4-FFF2-40B4-BE49-F238E27FC236}">
                <a16:creationId xmlns:a16="http://schemas.microsoft.com/office/drawing/2014/main" id="{BF04CD1A-CCD6-48B6-B7FB-621D5A7E36A0}"/>
              </a:ext>
            </a:extLst>
          </p:cNvPr>
          <p:cNvCxnSpPr>
            <a:cxnSpLocks/>
          </p:cNvCxnSpPr>
          <p:nvPr/>
        </p:nvCxnSpPr>
        <p:spPr>
          <a:xfrm flipV="1">
            <a:off x="8257827" y="1572673"/>
            <a:ext cx="0" cy="4814211"/>
          </a:xfrm>
          <a:prstGeom prst="line">
            <a:avLst/>
          </a:prstGeom>
          <a:noFill/>
          <a:ln w="38100" cap="flat">
            <a:solidFill>
              <a:srgbClr val="5E5E5E">
                <a:lumMod val="60000"/>
                <a:lumOff val="40000"/>
              </a:srgbClr>
            </a:solidFill>
            <a:prstDash val="solid"/>
            <a:miter lim="400000"/>
          </a:ln>
          <a:effectLst/>
          <a:sp3d/>
        </p:spPr>
      </p:cxnSp>
      <p:sp>
        <p:nvSpPr>
          <p:cNvPr id="43" name="Rectangle 42">
            <a:extLst>
              <a:ext uri="{FF2B5EF4-FFF2-40B4-BE49-F238E27FC236}">
                <a16:creationId xmlns:a16="http://schemas.microsoft.com/office/drawing/2014/main" id="{5B588CF2-C860-4530-889F-4DF72BCEEEF8}"/>
              </a:ext>
            </a:extLst>
          </p:cNvPr>
          <p:cNvSpPr/>
          <p:nvPr/>
        </p:nvSpPr>
        <p:spPr bwMode="gray">
          <a:xfrm rot="20700000">
            <a:off x="8515116" y="1555979"/>
            <a:ext cx="750827" cy="265168"/>
          </a:xfrm>
          <a:prstGeom prst="rect">
            <a:avLst/>
          </a:prstGeom>
          <a:solidFill>
            <a:srgbClr val="00A2FF"/>
          </a:solidFill>
          <a:ln w="25400" algn="ctr">
            <a:noFill/>
            <a:miter lim="800000"/>
            <a:headEnd/>
            <a:tailEnd/>
          </a:ln>
        </p:spPr>
        <p:txBody>
          <a:bodyPr lIns="45000" tIns="36000" rIns="45000" bIns="36000" rtlCol="0" anchor="ctr"/>
          <a:lstStyle/>
          <a:p>
            <a:pPr marL="0" marR="0" lvl="0" indent="0" algn="ctr" defTabSz="457200" eaLnBrk="1" fontAlgn="base" latinLnBrk="0" hangingPunct="1">
              <a:lnSpc>
                <a:spcPct val="100000"/>
              </a:lnSpc>
              <a:spcBef>
                <a:spcPct val="50000"/>
              </a:spcBef>
              <a:spcAft>
                <a:spcPct val="0"/>
              </a:spcAft>
              <a:buClr>
                <a:srgbClr val="F0AB00"/>
              </a:buClr>
              <a:buSzPct val="80000"/>
              <a:buFontTx/>
              <a:buNone/>
              <a:tabLst/>
              <a:defRPr/>
            </a:pPr>
            <a:r>
              <a:rPr kumimoji="0" sz="1200" b="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sym typeface="Helvetica Neue"/>
              </a:rPr>
              <a:t>2018</a:t>
            </a:r>
          </a:p>
        </p:txBody>
      </p:sp>
      <p:sp>
        <p:nvSpPr>
          <p:cNvPr id="44" name="Rectangle 43">
            <a:extLst>
              <a:ext uri="{FF2B5EF4-FFF2-40B4-BE49-F238E27FC236}">
                <a16:creationId xmlns:a16="http://schemas.microsoft.com/office/drawing/2014/main" id="{4EDE2A89-2F0B-4C5B-9E95-730DDC7D6004}"/>
              </a:ext>
            </a:extLst>
          </p:cNvPr>
          <p:cNvSpPr/>
          <p:nvPr/>
        </p:nvSpPr>
        <p:spPr bwMode="gray">
          <a:xfrm rot="20700000">
            <a:off x="294798" y="1569986"/>
            <a:ext cx="750827" cy="265168"/>
          </a:xfrm>
          <a:prstGeom prst="rect">
            <a:avLst/>
          </a:prstGeom>
          <a:solidFill>
            <a:srgbClr val="00A2FF"/>
          </a:solidFill>
          <a:ln w="25400" algn="ctr">
            <a:noFill/>
            <a:miter lim="800000"/>
            <a:headEnd/>
            <a:tailEnd/>
          </a:ln>
        </p:spPr>
        <p:txBody>
          <a:bodyPr lIns="45000" tIns="36000" rIns="45000" bIns="36000" rtlCol="0" anchor="ctr"/>
          <a:lstStyle/>
          <a:p>
            <a:pPr marL="0" marR="0" lvl="0" indent="0" algn="ctr" defTabSz="457200" eaLnBrk="1" fontAlgn="base" latinLnBrk="0" hangingPunct="1">
              <a:lnSpc>
                <a:spcPct val="100000"/>
              </a:lnSpc>
              <a:spcBef>
                <a:spcPct val="50000"/>
              </a:spcBef>
              <a:spcAft>
                <a:spcPct val="0"/>
              </a:spcAft>
              <a:buClr>
                <a:srgbClr val="F0AB00"/>
              </a:buClr>
              <a:buSzPct val="80000"/>
              <a:buFontTx/>
              <a:buNone/>
              <a:tabLst/>
              <a:defRPr/>
            </a:pPr>
            <a:r>
              <a:rPr kumimoji="0" lang="de-DE" sz="1200" b="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sym typeface="Helvetica Neue"/>
              </a:rPr>
              <a:t>2017</a:t>
            </a:r>
            <a:endParaRPr kumimoji="0" sz="1200" b="0" i="0" u="none" strike="noStrike" kern="0" cap="none" spc="0" normalizeH="0" baseline="0" noProof="0" dirty="0">
              <a:ln>
                <a:noFill/>
              </a:ln>
              <a:solidFill>
                <a:srgbClr val="FFFFFF"/>
              </a:solidFill>
              <a:effectLst/>
              <a:uLnTx/>
              <a:uFillTx/>
              <a:latin typeface="Arial" panose="020B0604020202020204" pitchFamily="34" charset="0"/>
              <a:ea typeface="Arial Unicode MS" pitchFamily="34" charset="-128"/>
              <a:cs typeface="Arial" panose="020B0604020202020204" pitchFamily="34" charset="0"/>
              <a:sym typeface="Helvetica Neue"/>
            </a:endParaRPr>
          </a:p>
        </p:txBody>
      </p:sp>
    </p:spTree>
    <p:extLst>
      <p:ext uri="{BB962C8B-B14F-4D97-AF65-F5344CB8AC3E}">
        <p14:creationId xmlns:p14="http://schemas.microsoft.com/office/powerpoint/2010/main" val="290274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44623F31-1968-4441-B077-63F863B519D1}"/>
              </a:ext>
            </a:extLst>
          </p:cNvPr>
          <p:cNvSpPr txBox="1">
            <a:spLocks/>
          </p:cNvSpPr>
          <p:nvPr/>
        </p:nvSpPr>
        <p:spPr bwMode="black">
          <a:xfrm>
            <a:off x="504001" y="504000"/>
            <a:ext cx="11186476" cy="677108"/>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solidFill>
                  <a:srgbClr val="000000"/>
                </a:solidFill>
                <a:latin typeface="Arial"/>
              </a:rPr>
              <a:t>Intelligent Enterprises are Integrated Enterprises</a:t>
            </a:r>
            <a:br>
              <a:rPr lang="en-US" dirty="0">
                <a:solidFill>
                  <a:srgbClr val="000000"/>
                </a:solidFill>
                <a:latin typeface="Arial"/>
              </a:rPr>
            </a:br>
            <a:r>
              <a:rPr lang="en-US" sz="2000" b="0" dirty="0">
                <a:solidFill>
                  <a:srgbClr val="000000"/>
                </a:solidFill>
                <a:latin typeface="Arial"/>
              </a:rPr>
              <a:t>SAP’s Integration Strategy for the Intelligent Enterprise </a:t>
            </a:r>
            <a:endParaRPr lang="de-DE" b="0" dirty="0">
              <a:solidFill>
                <a:srgbClr val="000000"/>
              </a:solidFill>
              <a:latin typeface="Arial"/>
            </a:endParaRPr>
          </a:p>
        </p:txBody>
      </p:sp>
      <p:sp>
        <p:nvSpPr>
          <p:cNvPr id="5" name="Slide Number Placeholder 4">
            <a:extLst>
              <a:ext uri="{FF2B5EF4-FFF2-40B4-BE49-F238E27FC236}">
                <a16:creationId xmlns:a16="http://schemas.microsoft.com/office/drawing/2014/main" id="{2272113A-2B70-4E0B-AA27-C5A5603E4284}"/>
              </a:ext>
            </a:extLst>
          </p:cNvPr>
          <p:cNvSpPr>
            <a:spLocks noGrp="1"/>
          </p:cNvSpPr>
          <p:nvPr>
            <p:ph type="sldNum" sz="quarter" idx="12"/>
          </p:nvPr>
        </p:nvSpPr>
        <p:spPr/>
        <p:txBody>
          <a:bodyPr/>
          <a:lstStyle/>
          <a:p>
            <a:fld id="{DB6A9238-A6DB-4432-B073-8C8D0256CD0B}" type="slidenum">
              <a:rPr lang="de-DE" sz="1000" smtClean="0"/>
              <a:pPr/>
              <a:t>9</a:t>
            </a:fld>
            <a:endParaRPr lang="de-DE" sz="1000" dirty="0"/>
          </a:p>
        </p:txBody>
      </p:sp>
      <p:sp>
        <p:nvSpPr>
          <p:cNvPr id="18" name="Rectangle 17">
            <a:extLst>
              <a:ext uri="{FF2B5EF4-FFF2-40B4-BE49-F238E27FC236}">
                <a16:creationId xmlns:a16="http://schemas.microsoft.com/office/drawing/2014/main" id="{A8164A5D-3B24-4963-9E23-5BA9A2A57220}"/>
              </a:ext>
            </a:extLst>
          </p:cNvPr>
          <p:cNvSpPr/>
          <p:nvPr/>
        </p:nvSpPr>
        <p:spPr bwMode="gray">
          <a:xfrm>
            <a:off x="10579472" y="467378"/>
            <a:ext cx="1192701" cy="700782"/>
          </a:xfrm>
          <a:prstGeom prst="rect">
            <a:avLst/>
          </a:prstGeom>
          <a:solidFill>
            <a:schemeClr val="tx1">
              <a:lumMod val="50000"/>
              <a:lumOff val="50000"/>
            </a:schemeClr>
          </a:solidFill>
          <a:ln w="12700">
            <a:noFill/>
            <a:miter lim="800000"/>
            <a:headEnd/>
            <a:tailEnd/>
          </a:ln>
          <a:effectLst/>
        </p:spPr>
        <p:txBody>
          <a:bodyPr lIns="0" tIns="0" rIns="0" bIns="0" anchor="ctr" anchorCtr="0"/>
          <a:lstStyle/>
          <a:p>
            <a:pPr algn="ctr" defTabSz="913573">
              <a:lnSpc>
                <a:spcPct val="95000"/>
              </a:lnSpc>
              <a:spcAft>
                <a:spcPts val="800"/>
              </a:spcAft>
              <a:buClr>
                <a:srgbClr val="969696"/>
              </a:buClr>
              <a:defRPr/>
            </a:pPr>
            <a:r>
              <a:rPr lang="en-US" sz="1200" kern="0" dirty="0">
                <a:solidFill>
                  <a:srgbClr val="FFFFFF"/>
                </a:solidFill>
                <a:latin typeface="Arial" panose="020B0604020202020204" pitchFamily="34" charset="0"/>
                <a:cs typeface="Arial" panose="020B0604020202020204" pitchFamily="34" charset="0"/>
              </a:rPr>
              <a:t>Overview</a:t>
            </a:r>
          </a:p>
        </p:txBody>
      </p:sp>
      <p:grpSp>
        <p:nvGrpSpPr>
          <p:cNvPr id="25" name="Group 24">
            <a:extLst>
              <a:ext uri="{FF2B5EF4-FFF2-40B4-BE49-F238E27FC236}">
                <a16:creationId xmlns:a16="http://schemas.microsoft.com/office/drawing/2014/main" id="{A79312DD-0554-490C-945D-3487F9F33BF6}"/>
              </a:ext>
            </a:extLst>
          </p:cNvPr>
          <p:cNvGrpSpPr/>
          <p:nvPr/>
        </p:nvGrpSpPr>
        <p:grpSpPr>
          <a:xfrm>
            <a:off x="397106" y="5936543"/>
            <a:ext cx="11101081" cy="642701"/>
            <a:chOff x="504001" y="6109900"/>
            <a:chExt cx="11101081" cy="642701"/>
          </a:xfrm>
        </p:grpSpPr>
        <p:sp>
          <p:nvSpPr>
            <p:cNvPr id="26" name="TextBox 25">
              <a:extLst>
                <a:ext uri="{FF2B5EF4-FFF2-40B4-BE49-F238E27FC236}">
                  <a16:creationId xmlns:a16="http://schemas.microsoft.com/office/drawing/2014/main" id="{46C9680D-176A-46C2-8F6E-133475ADBD31}"/>
                </a:ext>
              </a:extLst>
            </p:cNvPr>
            <p:cNvSpPr txBox="1"/>
            <p:nvPr/>
          </p:nvSpPr>
          <p:spPr>
            <a:xfrm>
              <a:off x="2029562" y="6133454"/>
              <a:ext cx="9575520" cy="619147"/>
            </a:xfrm>
            <a:prstGeom prst="rect">
              <a:avLst/>
            </a:prstGeom>
            <a:solidFill>
              <a:schemeClr val="bg1">
                <a:lumMod val="85000"/>
              </a:schemeClr>
            </a:solidFill>
          </p:spPr>
          <p:txBody>
            <a:bodyPr wrap="square" lIns="72000" tIns="36000" rIns="72000" bIns="36000" rtlCol="0" anchor="ctr">
              <a:noAutofit/>
            </a:bodyPr>
            <a:lstStyle/>
            <a:p>
              <a:pPr marL="0" marR="0" lvl="0" indent="0" algn="just" defTabSz="661988" eaLnBrk="0" fontAlgn="base" latinLnBrk="0" hangingPunct="0">
                <a:lnSpc>
                  <a:spcPct val="100000"/>
                </a:lnSpc>
                <a:spcBef>
                  <a:spcPts val="600"/>
                </a:spcBef>
                <a:spcAft>
                  <a:spcPct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a:rPr>
                <a:t>ISA-M supports the holistic integration principle by providing a systematic methodology for enterprise architects to define, asses and evolve their integration architecture. It supports enterprise architects in defining integration guidelines for their organizations and allows to include SAP as well as Non-SAP integration technologies / services (depending on the customer context).</a:t>
              </a:r>
            </a:p>
          </p:txBody>
        </p:sp>
        <p:grpSp>
          <p:nvGrpSpPr>
            <p:cNvPr id="27" name="Group 26">
              <a:extLst>
                <a:ext uri="{FF2B5EF4-FFF2-40B4-BE49-F238E27FC236}">
                  <a16:creationId xmlns:a16="http://schemas.microsoft.com/office/drawing/2014/main" id="{8D36BD18-1A8A-4B64-AD64-AF7E0393435E}"/>
                </a:ext>
              </a:extLst>
            </p:cNvPr>
            <p:cNvGrpSpPr/>
            <p:nvPr/>
          </p:nvGrpSpPr>
          <p:grpSpPr>
            <a:xfrm>
              <a:off x="590093" y="6137243"/>
              <a:ext cx="1457118" cy="615357"/>
              <a:chOff x="539890" y="5608167"/>
              <a:chExt cx="1457118" cy="1120882"/>
            </a:xfrm>
          </p:grpSpPr>
          <p:sp>
            <p:nvSpPr>
              <p:cNvPr id="31" name="TextBox 30">
                <a:extLst>
                  <a:ext uri="{FF2B5EF4-FFF2-40B4-BE49-F238E27FC236}">
                    <a16:creationId xmlns:a16="http://schemas.microsoft.com/office/drawing/2014/main" id="{D6384118-687A-431A-9F8B-DE6CBCB71ED8}"/>
                  </a:ext>
                </a:extLst>
              </p:cNvPr>
              <p:cNvSpPr txBox="1"/>
              <p:nvPr/>
            </p:nvSpPr>
            <p:spPr>
              <a:xfrm>
                <a:off x="890339" y="5608169"/>
                <a:ext cx="1106669" cy="1120880"/>
              </a:xfrm>
              <a:prstGeom prst="rect">
                <a:avLst/>
              </a:prstGeom>
              <a:solidFill>
                <a:schemeClr val="tx1"/>
              </a:solidFill>
            </p:spPr>
            <p:txBody>
              <a:bodyPr wrap="square" lIns="72000" tIns="288000" rIns="72000" bIns="36000" rtlCol="0" anchor="t">
                <a:noAutofit/>
              </a:bodyPr>
              <a:lstStyle/>
              <a:p>
                <a:pPr marL="0" marR="0" lvl="0" indent="0" defTabSz="661988" eaLnBrk="0" fontAlgn="base" latinLnBrk="0" hangingPunct="0">
                  <a:lnSpc>
                    <a:spcPct val="100000"/>
                  </a:lnSpc>
                  <a:spcBef>
                    <a:spcPts val="600"/>
                  </a:spcBef>
                  <a:spcAft>
                    <a:spcPct val="0"/>
                  </a:spcAft>
                  <a:buClrTx/>
                  <a:buSzTx/>
                  <a:buFontTx/>
                  <a:buNone/>
                  <a:tabLst/>
                  <a:defRPr/>
                </a:pPr>
                <a:r>
                  <a:rPr kumimoji="0" lang="en-US" sz="1300" b="0" i="0" u="none" strike="noStrike" kern="0" cap="none" spc="0" normalizeH="0" baseline="0" noProof="0" dirty="0">
                    <a:ln>
                      <a:noFill/>
                    </a:ln>
                    <a:solidFill>
                      <a:schemeClr val="bg1"/>
                    </a:solidFill>
                    <a:effectLst/>
                    <a:uLnTx/>
                    <a:uFillTx/>
                    <a:latin typeface="Arial"/>
                  </a:rPr>
                  <a:t>Explanation</a:t>
                </a:r>
              </a:p>
            </p:txBody>
          </p:sp>
          <p:sp>
            <p:nvSpPr>
              <p:cNvPr id="32" name="TextBox 31">
                <a:extLst>
                  <a:ext uri="{FF2B5EF4-FFF2-40B4-BE49-F238E27FC236}">
                    <a16:creationId xmlns:a16="http://schemas.microsoft.com/office/drawing/2014/main" id="{B8FF9F68-27E6-4F63-BD87-D4D353101716}"/>
                  </a:ext>
                </a:extLst>
              </p:cNvPr>
              <p:cNvSpPr txBox="1"/>
              <p:nvPr/>
            </p:nvSpPr>
            <p:spPr>
              <a:xfrm>
                <a:off x="539890" y="5608167"/>
                <a:ext cx="432191" cy="1120869"/>
              </a:xfrm>
              <a:prstGeom prst="rect">
                <a:avLst/>
              </a:prstGeom>
              <a:solidFill>
                <a:schemeClr val="tx1"/>
              </a:solidFill>
            </p:spPr>
            <p:txBody>
              <a:bodyPr wrap="square" lIns="72000" tIns="36000" rIns="72000" bIns="36000" rtlCol="0">
                <a:noAutofit/>
              </a:bodyPr>
              <a:lstStyle/>
              <a:p>
                <a:pPr marL="0" marR="0" lvl="0" indent="0" defTabSz="661988" eaLnBrk="0" fontAlgn="base" latinLnBrk="0" hangingPunct="0">
                  <a:lnSpc>
                    <a:spcPct val="100000"/>
                  </a:lnSpc>
                  <a:spcBef>
                    <a:spcPts val="60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Arial"/>
                </a:endParaRPr>
              </a:p>
            </p:txBody>
          </p:sp>
        </p:grpSp>
        <p:cxnSp>
          <p:nvCxnSpPr>
            <p:cNvPr id="28" name="Straight Connector 27">
              <a:extLst>
                <a:ext uri="{FF2B5EF4-FFF2-40B4-BE49-F238E27FC236}">
                  <a16:creationId xmlns:a16="http://schemas.microsoft.com/office/drawing/2014/main" id="{8B1831CA-0768-4EF3-9C28-7CF25C02C380}"/>
                </a:ext>
              </a:extLst>
            </p:cNvPr>
            <p:cNvCxnSpPr>
              <a:cxnSpLocks/>
            </p:cNvCxnSpPr>
            <p:nvPr/>
          </p:nvCxnSpPr>
          <p:spPr>
            <a:xfrm>
              <a:off x="1028137" y="6109900"/>
              <a:ext cx="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BF9F11-18F7-45C0-AF17-FFC6FC0A4A0B}"/>
                </a:ext>
              </a:extLst>
            </p:cNvPr>
            <p:cNvCxnSpPr>
              <a:cxnSpLocks/>
            </p:cNvCxnSpPr>
            <p:nvPr/>
          </p:nvCxnSpPr>
          <p:spPr>
            <a:xfrm flipH="1">
              <a:off x="976006" y="6674916"/>
              <a:ext cx="94511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0FE08AC1-3B80-4D4F-B107-0790428ED8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001" y="6133454"/>
              <a:ext cx="615347" cy="615347"/>
            </a:xfrm>
            <a:prstGeom prst="rect">
              <a:avLst/>
            </a:prstGeom>
          </p:spPr>
        </p:pic>
      </p:grpSp>
      <p:pic>
        <p:nvPicPr>
          <p:cNvPr id="7" name="Picture 6">
            <a:extLst>
              <a:ext uri="{FF2B5EF4-FFF2-40B4-BE49-F238E27FC236}">
                <a16:creationId xmlns:a16="http://schemas.microsoft.com/office/drawing/2014/main" id="{831E214D-F461-4F39-8134-185E2333446B}"/>
              </a:ext>
            </a:extLst>
          </p:cNvPr>
          <p:cNvPicPr>
            <a:picLocks noChangeAspect="1"/>
          </p:cNvPicPr>
          <p:nvPr/>
        </p:nvPicPr>
        <p:blipFill>
          <a:blip r:embed="rId4"/>
          <a:stretch>
            <a:fillRect/>
          </a:stretch>
        </p:blipFill>
        <p:spPr>
          <a:xfrm>
            <a:off x="915389" y="1481244"/>
            <a:ext cx="9919405" cy="4152821"/>
          </a:xfrm>
          <a:prstGeom prst="rect">
            <a:avLst/>
          </a:prstGeom>
        </p:spPr>
      </p:pic>
    </p:spTree>
    <p:extLst>
      <p:ext uri="{BB962C8B-B14F-4D97-AF65-F5344CB8AC3E}">
        <p14:creationId xmlns:p14="http://schemas.microsoft.com/office/powerpoint/2010/main" val="29537589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11665</Words>
  <Application>Microsoft Office PowerPoint</Application>
  <PresentationFormat>Custom</PresentationFormat>
  <Paragraphs>2106</Paragraphs>
  <Slides>82</Slides>
  <Notes>82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Arial Unicode MS</vt:lpstr>
      <vt:lpstr>Arial</vt:lpstr>
      <vt:lpstr>BentonSans</vt:lpstr>
      <vt:lpstr>Calibri</vt:lpstr>
      <vt:lpstr>Helvetica Neue</vt:lpstr>
      <vt:lpstr>Roboto Condensed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Allgaier, Matthias</dc:creator>
  <cp:lastModifiedBy>Allgaier, Matthias</cp:lastModifiedBy>
  <cp:revision>2542</cp:revision>
  <cp:lastPrinted>2018-09-25T14:22:56Z</cp:lastPrinted>
  <dcterms:created xsi:type="dcterms:W3CDTF">2014-03-26T13:13:21Z</dcterms:created>
  <dcterms:modified xsi:type="dcterms:W3CDTF">2018-10-22T21:05:07Z</dcterms:modified>
</cp:coreProperties>
</file>